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6" r:id="rId5"/>
    <p:sldId id="275" r:id="rId6"/>
    <p:sldId id="285" r:id="rId7"/>
    <p:sldId id="277" r:id="rId8"/>
    <p:sldId id="279" r:id="rId9"/>
    <p:sldId id="287" r:id="rId10"/>
    <p:sldId id="280" r:id="rId11"/>
    <p:sldId id="281" r:id="rId12"/>
    <p:sldId id="282" r:id="rId13"/>
    <p:sldId id="283" r:id="rId14"/>
    <p:sldId id="278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6" r:id="rId23"/>
    <p:sldId id="267" r:id="rId24"/>
    <p:sldId id="268" r:id="rId25"/>
    <p:sldId id="289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0E496-B04F-4EDE-AF2D-880FBB52139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AB355-FB3E-4B80-B8A2-85600D35474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956376" cy="69785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</a:rPr>
              <a:t/>
            </a:r>
            <a:br>
              <a:rPr lang="ru-RU" sz="5300" dirty="0" smtClean="0">
                <a:solidFill>
                  <a:srgbClr val="7030A0"/>
                </a:solidFill>
              </a:rPr>
            </a:br>
            <a:r>
              <a:rPr lang="ru-RU" sz="6000" dirty="0" err="1" smtClean="0">
                <a:solidFill>
                  <a:srgbClr val="7030A0"/>
                </a:solidFill>
                <a:latin typeface="Monotype Corsiva" pitchFamily="66" charset="0"/>
              </a:rPr>
              <a:t>Здоровьесберегающие</a:t>
            </a: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 технологии в ДОУ</a:t>
            </a:r>
            <a:b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</a:t>
            </a: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>Воспитатели :</a:t>
            </a:r>
            <a:b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                   </a:t>
            </a:r>
            <a:r>
              <a:rPr lang="ru-RU" sz="3100" dirty="0" err="1" smtClean="0">
                <a:solidFill>
                  <a:srgbClr val="7030A0"/>
                </a:solidFill>
                <a:latin typeface="Monotype Corsiva" pitchFamily="66" charset="0"/>
              </a:rPr>
              <a:t>Миннигалиева</a:t>
            </a: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> Г.Х.</a:t>
            </a:r>
            <a:b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               Терентьева Ф. Г.</a:t>
            </a:r>
            <a:b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  <a:t>МАДОУ «ДС № 10» г. Усинска</a:t>
            </a:r>
            <a:br>
              <a:rPr lang="ru-RU" sz="31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8676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      Приемы расслабления мышц: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800" dirty="0" smtClean="0"/>
              <a:t>* Детский массаж «Солнышко» представляет собой поглаживание и вызывает расслабление мышц, эмоциональное спокойствие</a:t>
            </a:r>
            <a:endParaRPr lang="ru-RU" sz="2800" dirty="0"/>
          </a:p>
        </p:txBody>
      </p:sp>
      <p:pic>
        <p:nvPicPr>
          <p:cNvPr id="1026" name="Picture 2" descr="C:\Users\User\Desktop\DSCN38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3500438"/>
            <a:ext cx="3214710" cy="2914179"/>
          </a:xfrm>
          <a:prstGeom prst="rect">
            <a:avLst/>
          </a:prstGeom>
          <a:noFill/>
        </p:spPr>
      </p:pic>
      <p:pic>
        <p:nvPicPr>
          <p:cNvPr id="1027" name="Picture 3" descr="C:\Users\User\Desktop\DSCN38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2643182"/>
            <a:ext cx="2357454" cy="2478452"/>
          </a:xfrm>
          <a:prstGeom prst="rect">
            <a:avLst/>
          </a:prstGeom>
          <a:noFill/>
        </p:spPr>
      </p:pic>
      <p:pic>
        <p:nvPicPr>
          <p:cNvPr id="1028" name="Picture 4" descr="C:\Users\User\Desktop\DSCN38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643182"/>
            <a:ext cx="221457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334008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dirty="0" smtClean="0"/>
              <a:t>*Физкультура и спортивные игры</a:t>
            </a:r>
            <a:br>
              <a:rPr lang="ru-RU" sz="3100" dirty="0" smtClean="0"/>
            </a:br>
            <a:r>
              <a:rPr lang="ru-RU" sz="3100" dirty="0" smtClean="0"/>
              <a:t> * Игры в теплой воде</a:t>
            </a:r>
            <a:br>
              <a:rPr lang="ru-RU" sz="3100" dirty="0" smtClean="0"/>
            </a:br>
            <a:r>
              <a:rPr lang="ru-RU" sz="3100" dirty="0" smtClean="0"/>
              <a:t> * Сухие бассейны разной формы</a:t>
            </a:r>
            <a:endParaRPr lang="ru-RU" sz="3100" dirty="0"/>
          </a:p>
        </p:txBody>
      </p:sp>
      <p:pic>
        <p:nvPicPr>
          <p:cNvPr id="2050" name="Picture 2" descr="C:\Users\User\Desktop\DSCN37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571480"/>
            <a:ext cx="2928958" cy="2428892"/>
          </a:xfrm>
          <a:prstGeom prst="rect">
            <a:avLst/>
          </a:prstGeom>
          <a:noFill/>
        </p:spPr>
      </p:pic>
      <p:pic>
        <p:nvPicPr>
          <p:cNvPr id="2051" name="Picture 3" descr="C:\Users\User\Desktop\DSCN38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2428868"/>
            <a:ext cx="2928958" cy="2166942"/>
          </a:xfrm>
          <a:prstGeom prst="rect">
            <a:avLst/>
          </a:prstGeom>
          <a:noFill/>
        </p:spPr>
      </p:pic>
      <p:pic>
        <p:nvPicPr>
          <p:cNvPr id="2052" name="Picture 4" descr="C:\Users\User\Desktop\DSCN38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4429132"/>
            <a:ext cx="2786082" cy="221307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* </a:t>
            </a:r>
            <a:r>
              <a:rPr lang="ru-RU" sz="3100" b="1" dirty="0" smtClean="0"/>
              <a:t>Режим дня </a:t>
            </a:r>
            <a:r>
              <a:rPr lang="ru-RU" sz="2800" dirty="0" smtClean="0"/>
              <a:t>не только облегчает физиологическую деятельность организма, но и является способом психологической организации деятельности человека</a:t>
            </a:r>
            <a:endParaRPr lang="ru-RU" sz="2800" dirty="0"/>
          </a:p>
        </p:txBody>
      </p:sp>
      <p:pic>
        <p:nvPicPr>
          <p:cNvPr id="3074" name="Picture 2" descr="C:\Users\User\Desktop\DSCN13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00240"/>
            <a:ext cx="3929090" cy="2928958"/>
          </a:xfrm>
          <a:prstGeom prst="rect">
            <a:avLst/>
          </a:prstGeom>
          <a:noFill/>
        </p:spPr>
      </p:pic>
      <p:pic>
        <p:nvPicPr>
          <p:cNvPr id="1026" name="Picture 2" descr="C:\Users\User\Desktop\DSCN13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3286124"/>
            <a:ext cx="4500594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000372"/>
            <a:ext cx="7119958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/>
              <a:t>* Релаксационные упражнения </a:t>
            </a:r>
            <a:endParaRPr lang="ru-RU" sz="3100" b="1" dirty="0"/>
          </a:p>
        </p:txBody>
      </p:sp>
      <p:pic>
        <p:nvPicPr>
          <p:cNvPr id="4098" name="Picture 2" descr="C:\Users\User\Desktop\DSCN38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74418"/>
            <a:ext cx="3786214" cy="2723947"/>
          </a:xfrm>
          <a:prstGeom prst="rect">
            <a:avLst/>
          </a:prstGeom>
          <a:noFill/>
        </p:spPr>
      </p:pic>
      <p:pic>
        <p:nvPicPr>
          <p:cNvPr id="4099" name="Picture 3" descr="C:\Users\User\Desktop\DSCN38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7165"/>
            <a:ext cx="3643338" cy="2730371"/>
          </a:xfrm>
          <a:prstGeom prst="rect">
            <a:avLst/>
          </a:prstGeom>
          <a:noFill/>
        </p:spPr>
      </p:pic>
      <p:pic>
        <p:nvPicPr>
          <p:cNvPr id="4100" name="Picture 4" descr="C:\Users\User\Desktop\DSCN386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602984"/>
            <a:ext cx="3714776" cy="2850114"/>
          </a:xfrm>
          <a:prstGeom prst="rect">
            <a:avLst/>
          </a:prstGeom>
          <a:noFill/>
        </p:spPr>
      </p:pic>
      <p:pic>
        <p:nvPicPr>
          <p:cNvPr id="4101" name="Picture 5" descr="C:\Users\User\Desktop\DSCN387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1876" y="3643314"/>
            <a:ext cx="4142409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7166"/>
            <a:ext cx="8964488" cy="595215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         </a:t>
            </a:r>
            <a:r>
              <a:rPr lang="ru-RU" sz="2800" dirty="0" smtClean="0"/>
              <a:t>Выполнение таких упражнений очень нравится детям, т. к. в них есть элемент игры. </a:t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br>
              <a:rPr lang="ru-RU" sz="2800" dirty="0" smtClean="0"/>
            </a:br>
            <a:r>
              <a:rPr lang="ru-RU" sz="2800" dirty="0" smtClean="0"/>
              <a:t> Они быстро обучаются этому непростому умению расслабляться.  Научившись расслаблению, каждый ребенок получает  то, в чем ранее испытывал недостаток. Это в равной степени касается любых психических процессов: познавательных, эмоциональных или волевых.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процессе расслабления организм наилучшим образом перераспределяет энергию и пытается привести тело к равновесию и гармонии. 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     </a:t>
            </a: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humbs_cat_2_50[1]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018619">
            <a:off x="6643702" y="3467100"/>
            <a:ext cx="2214578" cy="2319354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8101042" cy="12144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Упражнения на релаксацию с сосредоточением на дыхании: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714488"/>
            <a:ext cx="6500858" cy="4357718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"Задуй свечу". </a:t>
            </a:r>
            <a:r>
              <a:rPr lang="ru-RU" sz="2400" b="1" dirty="0" smtClean="0"/>
              <a:t>Глубоко вдохнуть, набирая в легкие как можно больше воздуха. Затем, вытянув губы трубочкой, медленно выдохнуть, как бы дуя на свечу, при этом длительно произносить звук "у".</a:t>
            </a:r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"Ленивая кошечка". </a:t>
            </a:r>
            <a:r>
              <a:rPr lang="ru-RU" sz="2400" b="1" dirty="0" smtClean="0"/>
              <a:t>Поднять руки вверх, затем вытянуть вперед, потянуться, как кошечка. Почувствовать, как тянется тело. Затем резко опустить руки вниз, произнося звук "а".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00013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Упражнения на расслабление мышц лица: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14340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lvl="0"/>
            <a:r>
              <a:rPr lang="ru-RU" sz="8000" b="1" dirty="0" smtClean="0">
                <a:solidFill>
                  <a:srgbClr val="C00000"/>
                </a:solidFill>
              </a:rPr>
              <a:t/>
            </a:r>
            <a:br>
              <a:rPr lang="ru-RU" sz="8000" b="1" dirty="0" smtClean="0">
                <a:solidFill>
                  <a:srgbClr val="C00000"/>
                </a:solidFill>
              </a:rPr>
            </a:br>
            <a:r>
              <a:rPr lang="ru-RU" sz="8000" b="1" dirty="0" smtClean="0">
                <a:solidFill>
                  <a:srgbClr val="C00000"/>
                </a:solidFill>
              </a:rPr>
              <a:t>"Озорные щечки</a:t>
            </a:r>
            <a:r>
              <a:rPr lang="ru-RU" sz="8000" b="1" dirty="0" smtClean="0">
                <a:solidFill>
                  <a:schemeClr val="bg1"/>
                </a:solidFill>
              </a:rPr>
              <a:t>". Набрать воздух, сильно надувая щеки. Задержать дыхание, медленно выдохнуть воздух, как бы за­дувая свечу. Расслабить щеки. Затем сомкнуть губы трубоч­кой, вдохнуть воздух, втягивая его. Щеки при этом втягива­ются. Затем расслабить щеки и губы.</a:t>
            </a:r>
          </a:p>
          <a:p>
            <a:pPr lvl="0"/>
            <a:endParaRPr lang="ru-RU" sz="8000" b="1" dirty="0" smtClean="0">
              <a:solidFill>
                <a:srgbClr val="C00000"/>
              </a:solidFill>
            </a:endParaRPr>
          </a:p>
          <a:p>
            <a:pPr lvl="0"/>
            <a:r>
              <a:rPr lang="ru-RU" sz="8000" b="1" dirty="0" smtClean="0">
                <a:solidFill>
                  <a:srgbClr val="C00000"/>
                </a:solidFill>
              </a:rPr>
              <a:t>"Рот на замочке". </a:t>
            </a:r>
            <a:r>
              <a:rPr lang="ru-RU" sz="8000" b="1" dirty="0" smtClean="0">
                <a:solidFill>
                  <a:schemeClr val="bg1"/>
                </a:solidFill>
              </a:rPr>
              <a:t>Поджать губы так, чтобы их совсем не было видно. Закрыть рот на "замочек", сильно-сильно сжав губы. Затем расслабить их:</a:t>
            </a:r>
          </a:p>
          <a:p>
            <a:r>
              <a:rPr lang="ru-RU" sz="8000" b="1" dirty="0" smtClean="0">
                <a:solidFill>
                  <a:schemeClr val="bg1"/>
                </a:solidFill>
              </a:rPr>
              <a:t>У меня есть свой секрет, не скажу его вам, нет </a:t>
            </a:r>
            <a:r>
              <a:rPr lang="ru-RU" sz="8000" b="1" i="1" dirty="0" smtClean="0">
                <a:solidFill>
                  <a:schemeClr val="bg1"/>
                </a:solidFill>
              </a:rPr>
              <a:t>(под­жать губы).</a:t>
            </a:r>
            <a:endParaRPr lang="ru-RU" sz="8000" b="1" dirty="0" smtClean="0">
              <a:solidFill>
                <a:schemeClr val="bg1"/>
              </a:solidFill>
            </a:endParaRPr>
          </a:p>
          <a:p>
            <a:r>
              <a:rPr lang="ru-RU" sz="8000" b="1" dirty="0" smtClean="0">
                <a:solidFill>
                  <a:schemeClr val="bg1"/>
                </a:solidFill>
              </a:rPr>
              <a:t>Ох как сложно удержаться, ничего не рассказав (4—5 с). Губы все же я расслаблю, а секрет себе оставлю.</a:t>
            </a:r>
          </a:p>
          <a:p>
            <a:r>
              <a:rPr lang="ru-RU" sz="8000" b="1" dirty="0" smtClean="0">
                <a:solidFill>
                  <a:srgbClr val="C00000"/>
                </a:solidFill>
              </a:rPr>
              <a:t>-	</a:t>
            </a:r>
            <a:endParaRPr lang="ru-RU" sz="32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канирование0030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 rot="16999741">
            <a:off x="3967194" y="927267"/>
            <a:ext cx="3570863" cy="4487373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76997"/>
            <a:ext cx="3500462" cy="6803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"Злюка успокоилась".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2000240"/>
            <a:ext cx="6143668" cy="3571900"/>
          </a:xfrm>
        </p:spPr>
        <p:txBody>
          <a:bodyPr>
            <a:normAutofit lnSpcReduction="10000"/>
          </a:bodyPr>
          <a:lstStyle/>
          <a:p>
            <a:r>
              <a:rPr lang="ru-RU" sz="1900" b="1" dirty="0" smtClean="0"/>
              <a:t>Напрячь челюсть, растягивая губы и обнажая зубы. Рычать что есть сил. Затем сделать несколько глубоких вдохов, потянуться, улыбнуться и, широко открыв рот, зевнуть:</a:t>
            </a:r>
          </a:p>
          <a:p>
            <a:endParaRPr lang="ru-RU" sz="1900" b="1" dirty="0" smtClean="0"/>
          </a:p>
          <a:p>
            <a:r>
              <a:rPr lang="ru-RU" sz="1900" b="1" dirty="0" smtClean="0"/>
              <a:t>А когда я сильно злюсь, напрягаюсь, но держусь. Челюсть сильно я сжимаю и рычаньем всех пугаю </a:t>
            </a:r>
            <a:r>
              <a:rPr lang="ru-RU" sz="1900" b="1" i="1" dirty="0" smtClean="0"/>
              <a:t>(рычать).</a:t>
            </a:r>
            <a:endParaRPr lang="ru-RU" sz="1900" b="1" dirty="0" smtClean="0"/>
          </a:p>
          <a:p>
            <a:r>
              <a:rPr lang="ru-RU" sz="1900" b="1" dirty="0" smtClean="0"/>
              <a:t>Чтобы злоба улетела и расслабилось все тело, Надо глубоко вдохнуть, потянуться, улыбнуться, Может, даже и зевнуть</a:t>
            </a:r>
          </a:p>
          <a:p>
            <a:r>
              <a:rPr lang="ru-RU" sz="1900" b="1" dirty="0" smtClean="0"/>
              <a:t> </a:t>
            </a:r>
            <a:r>
              <a:rPr lang="ru-RU" sz="1900" b="1" i="1" dirty="0" smtClean="0"/>
              <a:t>(широко открыв рот, зевнуть).</a:t>
            </a:r>
            <a:endParaRPr lang="ru-RU" sz="19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772400" cy="642942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 Упражнения на расслабление мышц шеи: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5500702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 smtClean="0">
                <a:solidFill>
                  <a:srgbClr val="C00000"/>
                </a:solidFill>
              </a:rPr>
              <a:t>"Любопытная Варвара". </a:t>
            </a:r>
          </a:p>
          <a:p>
            <a:r>
              <a:rPr lang="ru-RU" sz="5000" b="1" dirty="0" smtClean="0">
                <a:solidFill>
                  <a:schemeClr val="bg1"/>
                </a:solidFill>
              </a:rPr>
              <a:t>Исходное положение: стоя, ноги на ширине плеч, руки опущены, голова прямо. Повернуть голову максимально влево, затем вправо. Вдох-выдох. Движение повторяется по 2 раза в каждую сторону. Затем вернуться в исходное положение, расслабить мышцы:</a:t>
            </a:r>
          </a:p>
          <a:p>
            <a:r>
              <a:rPr lang="ru-RU" sz="5000" b="1" dirty="0" smtClean="0">
                <a:solidFill>
                  <a:schemeClr val="bg1"/>
                </a:solidFill>
              </a:rPr>
              <a:t>-</a:t>
            </a:r>
            <a:r>
              <a:rPr lang="ru-RU" sz="5000" b="1" i="1" dirty="0" smtClean="0">
                <a:solidFill>
                  <a:schemeClr val="bg1"/>
                </a:solidFill>
              </a:rPr>
              <a:t>Любопытная Варвара смотрит влево, смотрит вправо.</a:t>
            </a:r>
          </a:p>
          <a:p>
            <a:r>
              <a:rPr lang="ru-RU" sz="5000" b="1" i="1" dirty="0" smtClean="0">
                <a:solidFill>
                  <a:schemeClr val="bg1"/>
                </a:solidFill>
              </a:rPr>
              <a:t>А потом опять вперед </a:t>
            </a:r>
            <a:r>
              <a:rPr lang="ru-RU" sz="5000" b="1" dirty="0" smtClean="0">
                <a:solidFill>
                  <a:schemeClr val="bg1"/>
                </a:solidFill>
              </a:rPr>
              <a:t>— тут немного отдохнет.</a:t>
            </a:r>
          </a:p>
          <a:p>
            <a:r>
              <a:rPr lang="ru-RU" sz="5000" b="1" dirty="0" smtClean="0">
                <a:solidFill>
                  <a:schemeClr val="bg1"/>
                </a:solidFill>
              </a:rPr>
              <a:t>Поднять голову вверх, смотреть на потолок как можно дольше. Затем вернуться в исходное положение, расслабить мышцы:</a:t>
            </a:r>
          </a:p>
          <a:p>
            <a:r>
              <a:rPr lang="ru-RU" sz="5000" b="1" dirty="0" smtClean="0">
                <a:solidFill>
                  <a:schemeClr val="bg1"/>
                </a:solidFill>
              </a:rPr>
              <a:t>-</a:t>
            </a:r>
            <a:r>
              <a:rPr lang="ru-RU" sz="5000" b="1" i="1" dirty="0" smtClean="0">
                <a:solidFill>
                  <a:schemeClr val="bg1"/>
                </a:solidFill>
              </a:rPr>
              <a:t>А Варвара смотрит вверх дольше всех и дальше всех! Возвращается обратно — расслабление приятно!</a:t>
            </a:r>
          </a:p>
          <a:p>
            <a:r>
              <a:rPr lang="ru-RU" sz="5000" b="1" dirty="0" smtClean="0">
                <a:solidFill>
                  <a:schemeClr val="bg1"/>
                </a:solidFill>
              </a:rPr>
              <a:t>Медленно опустить голову вниз, прижать подбородок к груди. Затем вернуться в исходное положение, расслабить мышцы:</a:t>
            </a:r>
          </a:p>
          <a:p>
            <a:r>
              <a:rPr lang="ru-RU" sz="5000" b="1" i="1" dirty="0" smtClean="0">
                <a:solidFill>
                  <a:schemeClr val="bg1"/>
                </a:solidFill>
              </a:rPr>
              <a:t>А теперь посмотрим вниз — мышцы шеи напряглись! Возвращаемся обратно — расслабление приятно!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Упражнения на расслабление мышц рук: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714876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"Лимон". </a:t>
            </a:r>
            <a:r>
              <a:rPr lang="ru-RU" sz="3200" b="1" dirty="0" smtClean="0"/>
              <a:t>Опустить руки вниз и представить себе, что в правой руке находится лимон, из которого нужно выжать сок. Медленно сжимать как можно сильнее правую руку в кулак. Почувствовать, как напряжена правая рука. Затем бросить "лимон" и расслабить руку:</a:t>
            </a:r>
          </a:p>
          <a:p>
            <a:pPr algn="ctr">
              <a:buNone/>
            </a:pPr>
            <a:r>
              <a:rPr lang="ru-RU" sz="3200" b="1" dirty="0" smtClean="0"/>
              <a:t>    - </a:t>
            </a:r>
            <a:r>
              <a:rPr lang="ru-RU" sz="3200" b="1" i="1" dirty="0" smtClean="0"/>
              <a:t>Я возьму в ладонь лимон. Чувствую, что круглый он. </a:t>
            </a:r>
          </a:p>
          <a:p>
            <a:pPr algn="ctr">
              <a:buNone/>
            </a:pPr>
            <a:r>
              <a:rPr lang="ru-RU" sz="3200" b="1" i="1" dirty="0" smtClean="0"/>
              <a:t>     Я его слегка сжимаю — </a:t>
            </a:r>
          </a:p>
          <a:p>
            <a:pPr algn="ctr">
              <a:buNone/>
            </a:pPr>
            <a:r>
              <a:rPr lang="ru-RU" sz="3200" b="1" i="1" dirty="0" smtClean="0"/>
              <a:t>    Сок лимонный выжимаю. </a:t>
            </a:r>
          </a:p>
          <a:p>
            <a:pPr algn="ctr">
              <a:buNone/>
            </a:pPr>
            <a:r>
              <a:rPr lang="ru-RU" sz="3200" b="1" i="1" dirty="0" smtClean="0"/>
              <a:t>    Все в порядке, сок готов. </a:t>
            </a:r>
          </a:p>
          <a:p>
            <a:pPr>
              <a:buNone/>
            </a:pPr>
            <a:r>
              <a:rPr lang="ru-RU" sz="3200" b="1" i="1" dirty="0" smtClean="0"/>
              <a:t>   Я лимон бросаю, руку расслабляю. </a:t>
            </a:r>
          </a:p>
          <a:p>
            <a:pPr>
              <a:buNone/>
            </a:pPr>
            <a:r>
              <a:rPr lang="ru-RU" sz="3200" b="1" dirty="0" smtClean="0"/>
              <a:t>   Выполнить это же упражнение левой рукой. 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143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"Пара" </a:t>
            </a:r>
            <a:r>
              <a:rPr lang="ru-RU" sz="3200" b="1" dirty="0" smtClean="0"/>
              <a:t>(попеременное движение с напряжением и расслаблением рук).</a:t>
            </a:r>
          </a:p>
          <a:p>
            <a:pPr>
              <a:buNone/>
            </a:pPr>
            <a:r>
              <a:rPr lang="ru-RU" sz="3200" b="1" dirty="0" smtClean="0"/>
              <a:t>     Стоя друг против друга и касаясь выставленных вперед ладоней партнера, с напряжением выпрямить свою правую руку, тем самым сгибая в локте левую руку партнера. Левая рука при этом сгибается в локте, а у партнера выпрямляется.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"Вибрация".</a:t>
            </a:r>
          </a:p>
          <a:p>
            <a:pPr>
              <a:buNone/>
            </a:pPr>
            <a:r>
              <a:rPr lang="ru-RU" sz="3200" b="1" dirty="0" smtClean="0"/>
              <a:t>Какой сегодня чудный день!</a:t>
            </a:r>
          </a:p>
          <a:p>
            <a:pPr>
              <a:buNone/>
            </a:pPr>
            <a:r>
              <a:rPr lang="ru-RU" sz="3200" b="1" dirty="0" smtClean="0"/>
              <a:t>Прогоним мы тоску и лень. </a:t>
            </a:r>
          </a:p>
          <a:p>
            <a:pPr>
              <a:buNone/>
            </a:pPr>
            <a:r>
              <a:rPr lang="ru-RU" sz="3200" b="1" dirty="0" smtClean="0"/>
              <a:t>Руками потрясли. </a:t>
            </a:r>
          </a:p>
          <a:p>
            <a:pPr>
              <a:buNone/>
            </a:pPr>
            <a:r>
              <a:rPr lang="ru-RU" sz="3200" b="1" dirty="0" smtClean="0"/>
              <a:t>Вот мы здоровы и бодры.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4786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    </a:t>
            </a:r>
            <a:r>
              <a:rPr lang="ru-RU" sz="3100" b="1" dirty="0" smtClean="0"/>
              <a:t>Здоровье</a:t>
            </a:r>
            <a:r>
              <a:rPr lang="ru-RU" sz="3100" dirty="0" smtClean="0"/>
              <a:t> – состояние физического и социального благополучия человека. </a:t>
            </a:r>
            <a:br>
              <a:rPr lang="ru-RU" sz="3100" dirty="0" smtClean="0"/>
            </a:br>
            <a:r>
              <a:rPr lang="ru-RU" sz="3100" dirty="0" smtClean="0"/>
              <a:t>   </a:t>
            </a:r>
            <a:br>
              <a:rPr lang="ru-RU" sz="3100" dirty="0" smtClean="0"/>
            </a:br>
            <a:r>
              <a:rPr lang="ru-RU" sz="3100" dirty="0" smtClean="0"/>
              <a:t>    «</a:t>
            </a:r>
            <a:r>
              <a:rPr lang="ru-RU" sz="3100" b="1" dirty="0" smtClean="0"/>
              <a:t>Забота о здоровье </a:t>
            </a:r>
            <a:r>
              <a:rPr lang="ru-RU" sz="3100" dirty="0" smtClean="0"/>
              <a:t>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                                                                           </a:t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    В.А. Сухомлинский.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Упражнения на расслабление мышц ног: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"Палуба". </a:t>
            </a:r>
            <a:r>
              <a:rPr lang="ru-RU" sz="2000" b="1" dirty="0" smtClean="0"/>
              <a:t>Представьте себя на корабле. Качает. Чтобы не упасть, нужно расставить ноги шире и прижать их к полу. Руки сцепить за спиной. Качнуло палубу — перенести массу тела на правую ногу, прижать ее к полу (правая нога напряжена, левая расслаблена, немного согнута в колене, носком касается пола). Выпрямиться. Расслабить ногу. Качнуло в другую сторону — прижать левую ногу к полу. Выпрямиться! Вдох-выдох! </a:t>
            </a:r>
          </a:p>
          <a:p>
            <a:pPr algn="ctr">
              <a:buFontTx/>
              <a:buChar char="-"/>
            </a:pPr>
            <a:r>
              <a:rPr lang="ru-RU" sz="2000" b="1" i="1" dirty="0" smtClean="0"/>
              <a:t>Стало палубу качать! </a:t>
            </a:r>
          </a:p>
          <a:p>
            <a:pPr algn="ctr">
              <a:buNone/>
            </a:pPr>
            <a:r>
              <a:rPr lang="ru-RU" sz="2000" b="1" i="1" dirty="0" smtClean="0"/>
              <a:t>   Ногу к палубе прижать! </a:t>
            </a:r>
          </a:p>
          <a:p>
            <a:pPr algn="ctr">
              <a:buNone/>
            </a:pPr>
            <a:r>
              <a:rPr lang="ru-RU" sz="2000" b="1" i="1" dirty="0" smtClean="0"/>
              <a:t>   Крепче ногу прижимаем, </a:t>
            </a:r>
          </a:p>
          <a:p>
            <a:pPr algn="ctr">
              <a:buNone/>
            </a:pPr>
            <a:r>
              <a:rPr lang="ru-RU" sz="2000" b="1" i="1" dirty="0" smtClean="0"/>
              <a:t>   а другую расслабляем.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3357586" cy="178595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"Лошадки".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Замелькали наши ножки,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Мы поскачем по дорожке.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Но внимательнее будьте,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Что вам делать, не забудьте!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357430"/>
            <a:ext cx="4714908" cy="4143404"/>
          </a:xfrm>
        </p:spPr>
        <p:txBody>
          <a:bodyPr/>
          <a:lstStyle/>
          <a:p>
            <a:r>
              <a:rPr lang="ru-RU" b="1" dirty="0" smtClean="0"/>
              <a:t>-	</a:t>
            </a:r>
            <a:r>
              <a:rPr lang="ru-RU" sz="2000" b="1" dirty="0" smtClean="0">
                <a:solidFill>
                  <a:srgbClr val="C00000"/>
                </a:solidFill>
              </a:rPr>
              <a:t>"Слон". </a:t>
            </a:r>
            <a:r>
              <a:rPr lang="ru-RU" sz="2000" b="1" dirty="0" smtClean="0"/>
              <a:t>Поставить устойчиво ноги, затем представить себя слоном. Медленно перенести массу тела на одну ногу, а другую высоко поднять и с "грохотом" опустить на пол. Двигаться по комнате, поочередно поднимая каждую ногу и опуская ее с ударом стопы об пол. Произносить на выдохе "Ух!".</a:t>
            </a:r>
            <a:endParaRPr lang="ru-RU" sz="2000" b="1" dirty="0"/>
          </a:p>
        </p:txBody>
      </p:sp>
      <p:pic>
        <p:nvPicPr>
          <p:cNvPr id="5" name="Содержимое 4" descr="сканирование002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6726905">
            <a:off x="4852521" y="1231535"/>
            <a:ext cx="4182084" cy="3497890"/>
          </a:xfrm>
          <a:effectLst>
            <a:softEdge rad="63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Упражнения на расслабление всего организма: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71934" y="1142985"/>
            <a:ext cx="4714908" cy="52864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"Снежная баба". </a:t>
            </a:r>
            <a:r>
              <a:rPr lang="ru-RU" sz="1600" b="1" dirty="0" smtClean="0"/>
              <a:t>Дети представляют, что каждый из них снежная баба. Огромная, красивая, которую вылепили из снега. У нее есть голова, туловище, две торчащие в стороны руки, и она стоит на крепких ножках. Прекрасное утро, светит солнце. Вот оно начинает припекать, и снежная баба начинает таять. Далее дети изображают, как тает снежная баба. Сначала тает голова, потом одна рука, другая. Постепенно, понемножку начинает таять и туловище. Снежная баба превращается в лужицу, растекшуюся по земле.</a:t>
            </a:r>
          </a:p>
          <a:p>
            <a:pPr>
              <a:buNone/>
            </a:pPr>
            <a:r>
              <a:rPr lang="ru-RU" sz="1600" b="1" dirty="0" smtClean="0"/>
              <a:t> </a:t>
            </a:r>
          </a:p>
          <a:p>
            <a:pPr lvl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"Бубенчик". </a:t>
            </a:r>
            <a:r>
              <a:rPr lang="ru-RU" sz="1600" b="1" dirty="0" smtClean="0"/>
              <a:t>Дети ложатся на спину. Закрывают глаза и отдыхают под звучание колыбельной "Пушистые облачка". "Пробуждение" происходит под звучание бубенчика.</a:t>
            </a:r>
          </a:p>
          <a:p>
            <a:endParaRPr lang="ru-RU" sz="2000" dirty="0"/>
          </a:p>
        </p:txBody>
      </p:sp>
      <p:pic>
        <p:nvPicPr>
          <p:cNvPr id="5" name="Содержимое 4" descr="сканирование002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392878" y="964389"/>
            <a:ext cx="3500461" cy="4000528"/>
          </a:xfrm>
          <a:effectLst>
            <a:softEdge rad="6350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5715040" cy="121444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"Тишина".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Тише, тише, тишина! Разговаривать нельзя!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Мы устали — надо спать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Ляжем тихо на кровать.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И тихонько будем спать.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714488"/>
            <a:ext cx="4929222" cy="453391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</a:rPr>
              <a:t>"Летний денек". </a:t>
            </a:r>
            <a:r>
              <a:rPr lang="ru-RU" sz="2000" b="1" dirty="0" smtClean="0"/>
              <a:t>Дети ложатся на спину, расслабляя все мышцы и закрывая глаза. Проходит релаксация под звучание спокойной музыки:</a:t>
            </a:r>
          </a:p>
          <a:p>
            <a:pPr algn="ctr"/>
            <a:r>
              <a:rPr lang="ru-RU" sz="2000" b="1" i="1" dirty="0" smtClean="0"/>
              <a:t>Я на солнышке лежу,</a:t>
            </a:r>
          </a:p>
          <a:p>
            <a:pPr algn="ctr"/>
            <a:r>
              <a:rPr lang="ru-RU" sz="2000" b="1" i="1" dirty="0" smtClean="0"/>
              <a:t>Но на солнце не гляжу. </a:t>
            </a:r>
          </a:p>
          <a:p>
            <a:pPr algn="ctr"/>
            <a:r>
              <a:rPr lang="ru-RU" sz="2000" b="1" i="1" dirty="0" smtClean="0"/>
              <a:t>Глазки закрываем, </a:t>
            </a:r>
          </a:p>
          <a:p>
            <a:pPr algn="ctr"/>
            <a:r>
              <a:rPr lang="ru-RU" sz="2000" b="1" i="1" dirty="0" smtClean="0"/>
              <a:t>Глазки отдыхают. </a:t>
            </a:r>
          </a:p>
          <a:p>
            <a:pPr algn="ctr"/>
            <a:r>
              <a:rPr lang="ru-RU" sz="2000" b="1" i="1" dirty="0" smtClean="0"/>
              <a:t>Солнце гладит наши лица, </a:t>
            </a:r>
          </a:p>
          <a:p>
            <a:pPr algn="ctr"/>
            <a:r>
              <a:rPr lang="ru-RU" sz="2000" b="1" i="1" dirty="0" smtClean="0"/>
              <a:t>Пусть нам сон хороший снится.</a:t>
            </a:r>
          </a:p>
          <a:p>
            <a:pPr algn="ctr"/>
            <a:r>
              <a:rPr lang="ru-RU" sz="2000" b="1" i="1" dirty="0" smtClean="0"/>
              <a:t>Вдруг мы слышим: бом-бом-бом!</a:t>
            </a:r>
          </a:p>
          <a:p>
            <a:pPr algn="ctr"/>
            <a:r>
              <a:rPr lang="ru-RU" sz="2000" b="1" i="1" dirty="0" smtClean="0"/>
              <a:t>Прогуляться вышел гром. </a:t>
            </a:r>
          </a:p>
          <a:p>
            <a:pPr algn="ctr"/>
            <a:r>
              <a:rPr lang="ru-RU" sz="2000" b="1" i="1" dirty="0" smtClean="0"/>
              <a:t>Гремит гром, как барабан. </a:t>
            </a:r>
          </a:p>
          <a:p>
            <a:endParaRPr lang="ru-RU" dirty="0"/>
          </a:p>
        </p:txBody>
      </p:sp>
      <p:pic>
        <p:nvPicPr>
          <p:cNvPr id="5" name="Содержимое 4" descr="сканирование002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5113523" y="1530155"/>
            <a:ext cx="3714778" cy="3797692"/>
          </a:xfrm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канирование0022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 rot="16572531">
            <a:off x="4168323" y="979154"/>
            <a:ext cx="3635375" cy="4431368"/>
          </a:xfrm>
          <a:effectLst>
            <a:glow rad="228600">
              <a:schemeClr val="accent6">
                <a:satMod val="175000"/>
                <a:alpha val="40000"/>
              </a:schemeClr>
            </a:glow>
            <a:softEdge rad="317500"/>
          </a:effectLst>
          <a:scene3d>
            <a:camera prst="perspectiveHeroicExtremeLeftFacing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5"/>
            <a:ext cx="3857652" cy="642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"Замедленное движение".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1214422"/>
            <a:ext cx="4929222" cy="550072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Дети садятся ближе к краю стула, опираются о спинку, руки свободно кладут на колени, ноги слегка расставляют, закрывают глаза и спокойно сидят некоторое время, слушая медленную, негромкую музыку:</a:t>
            </a:r>
          </a:p>
          <a:p>
            <a:endParaRPr lang="ru-RU" sz="2000" b="1" dirty="0" smtClean="0"/>
          </a:p>
          <a:p>
            <a:r>
              <a:rPr lang="ru-RU" sz="2000" b="1" i="1" dirty="0" smtClean="0"/>
              <a:t>Все умеют танцевать, прыгать, бегать, рисовать. </a:t>
            </a:r>
          </a:p>
          <a:p>
            <a:r>
              <a:rPr lang="ru-RU" sz="2000" b="1" i="1" dirty="0" smtClean="0"/>
              <a:t>Но не все пока умеют </a:t>
            </a:r>
          </a:p>
          <a:p>
            <a:r>
              <a:rPr lang="ru-RU" sz="2000" b="1" i="1" dirty="0" smtClean="0"/>
              <a:t>расслабляться, отдыхать. </a:t>
            </a:r>
          </a:p>
          <a:p>
            <a:r>
              <a:rPr lang="ru-RU" sz="2000" b="1" i="1" dirty="0" smtClean="0"/>
              <a:t>Есть у нас игра такая —</a:t>
            </a:r>
          </a:p>
          <a:p>
            <a:r>
              <a:rPr lang="ru-RU" sz="2000" b="1" i="1" dirty="0" smtClean="0"/>
              <a:t> очень легкая, простая. </a:t>
            </a:r>
          </a:p>
          <a:p>
            <a:r>
              <a:rPr lang="ru-RU" sz="2000" b="1" i="1" dirty="0" smtClean="0"/>
              <a:t>Замедляется движенье, </a:t>
            </a:r>
          </a:p>
          <a:p>
            <a:r>
              <a:rPr lang="ru-RU" sz="2000" b="1" i="1" dirty="0" smtClean="0"/>
              <a:t>исчезает напряженье. </a:t>
            </a:r>
          </a:p>
          <a:p>
            <a:r>
              <a:rPr lang="ru-RU" sz="2000" b="1" i="1" dirty="0" smtClean="0"/>
              <a:t>И становится понятно — расслабление приятно!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4522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3600" b="1" dirty="0" smtClean="0"/>
              <a:t>Значимость работы</a:t>
            </a:r>
            <a:r>
              <a:rPr lang="ru-RU" sz="3100" dirty="0" smtClean="0"/>
              <a:t>  </a:t>
            </a:r>
            <a:br>
              <a:rPr lang="ru-RU" sz="3100" dirty="0" smtClean="0"/>
            </a:br>
            <a:r>
              <a:rPr lang="ru-RU" sz="3100" dirty="0" smtClean="0"/>
              <a:t>   </a:t>
            </a:r>
            <a:br>
              <a:rPr lang="ru-RU" sz="3100" dirty="0" smtClean="0"/>
            </a:br>
            <a:r>
              <a:rPr lang="ru-RU" sz="3100" dirty="0" smtClean="0"/>
              <a:t>Расслабляясь, возбужденные, беспокойные дети постепенно становятся более уравновешенными, внимательными и терпеливыми. Дети заторможенные, скованные, вялые и робкие приобретают уверенность, бодрость, свободу в выражении своих чувств и мыслей. </a:t>
            </a:r>
            <a:br>
              <a:rPr lang="ru-RU" sz="3100" dirty="0" smtClean="0"/>
            </a:br>
            <a:r>
              <a:rPr lang="ru-RU" sz="3100" dirty="0" smtClean="0"/>
              <a:t>       </a:t>
            </a:r>
            <a:br>
              <a:rPr lang="ru-RU" sz="3100" dirty="0" smtClean="0"/>
            </a:br>
            <a:r>
              <a:rPr lang="ru-RU" sz="3100" dirty="0" smtClean="0"/>
              <a:t>   Такая системная работа позволяет детскому организму сбрасывать излишки напряжения и восстанавливать равновесие, тем самым, сохраняя здоровье.</a:t>
            </a:r>
            <a:endParaRPr lang="ru-RU" sz="31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71528"/>
            <a:ext cx="8229600" cy="3500462"/>
          </a:xfrm>
          <a:prstGeom prst="blockArc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СПАСИБО ЗА ВНИМАНИЕ.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Природа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75656" y="1052736"/>
            <a:ext cx="6115100" cy="4357717"/>
          </a:xfrm>
          <a:effectLst>
            <a:softEdge rad="6350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4291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</a:t>
            </a:r>
            <a:r>
              <a:rPr lang="ru-RU" sz="2800" dirty="0" err="1" smtClean="0"/>
              <a:t>Здоровьесберегающий</a:t>
            </a:r>
            <a:r>
              <a:rPr lang="ru-RU" sz="2800" dirty="0" smtClean="0"/>
              <a:t> педагогический процесс ДОУ :</a:t>
            </a:r>
          </a:p>
          <a:p>
            <a:pPr algn="just"/>
            <a:r>
              <a:rPr lang="ru-RU" sz="2800" dirty="0" smtClean="0"/>
              <a:t> - процесс воспитания и обучения детей дошкольного возраста в режиме </a:t>
            </a:r>
            <a:r>
              <a:rPr lang="ru-RU" sz="2800" dirty="0" err="1" smtClean="0"/>
              <a:t>здоровьесбережения</a:t>
            </a:r>
            <a:r>
              <a:rPr lang="ru-RU" sz="2800" dirty="0" smtClean="0"/>
              <a:t> и </a:t>
            </a:r>
            <a:r>
              <a:rPr lang="ru-RU" sz="2800" dirty="0" err="1" smtClean="0"/>
              <a:t>здоровьеобогащения</a:t>
            </a:r>
            <a:r>
              <a:rPr lang="ru-RU" sz="2800" dirty="0" smtClean="0"/>
              <a:t>; </a:t>
            </a:r>
          </a:p>
          <a:p>
            <a:pPr algn="just"/>
            <a:r>
              <a:rPr lang="ru-RU" sz="2800" dirty="0" smtClean="0"/>
              <a:t>- процесс, направленный на обеспечение физического, психического и социального благополучия ребенка.          </a:t>
            </a:r>
          </a:p>
          <a:p>
            <a:pPr algn="just"/>
            <a:r>
              <a:rPr lang="ru-RU" sz="2800" dirty="0" smtClean="0"/>
              <a:t>    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err="1" smtClean="0"/>
              <a:t>Здоровьесбережение</a:t>
            </a:r>
            <a:r>
              <a:rPr lang="ru-RU" sz="2800" dirty="0" smtClean="0"/>
              <a:t> и </a:t>
            </a:r>
            <a:r>
              <a:rPr lang="ru-RU" sz="2800" dirty="0" err="1" smtClean="0"/>
              <a:t>здоровьеобогащение</a:t>
            </a:r>
            <a:r>
              <a:rPr lang="ru-RU" sz="2800" dirty="0" smtClean="0"/>
              <a:t> - важнейшие условия организации педагогического процесса в ДОУ.</a:t>
            </a:r>
          </a:p>
          <a:p>
            <a:pPr algn="just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35292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3200" b="1" dirty="0" smtClean="0">
                <a:solidFill>
                  <a:srgbClr val="002060"/>
                </a:solidFill>
              </a:rPr>
              <a:t>Наши задачи: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научить </a:t>
            </a:r>
            <a:r>
              <a:rPr lang="ru-RU" sz="3200" b="1" dirty="0" smtClean="0">
                <a:solidFill>
                  <a:srgbClr val="002060"/>
                </a:solidFill>
              </a:rPr>
              <a:t>детей ощущать свои эмоции,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</a:rPr>
              <a:t>управлять </a:t>
            </a:r>
            <a:r>
              <a:rPr lang="ru-RU" sz="3200" b="1" dirty="0" smtClean="0">
                <a:solidFill>
                  <a:srgbClr val="002060"/>
                </a:solidFill>
              </a:rPr>
              <a:t>своим поведением</a:t>
            </a:r>
            <a:r>
              <a:rPr lang="ru-RU" sz="3200" b="1" dirty="0" smtClean="0">
                <a:solidFill>
                  <a:srgbClr val="002060"/>
                </a:solidFill>
              </a:rPr>
              <a:t>,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</a:rPr>
              <a:t> слышать </a:t>
            </a:r>
            <a:r>
              <a:rPr lang="ru-RU" sz="3200" b="1" dirty="0" smtClean="0">
                <a:solidFill>
                  <a:srgbClr val="002060"/>
                </a:solidFill>
              </a:rPr>
              <a:t>свое тело.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49694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</a:p>
          <a:p>
            <a:pPr algn="ctr"/>
            <a:r>
              <a:rPr lang="ru-RU" sz="3200" b="1" dirty="0" smtClean="0"/>
              <a:t>Актуальность</a:t>
            </a:r>
          </a:p>
          <a:p>
            <a:pPr algn="just"/>
            <a:endParaRPr lang="ru-RU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400" dirty="0" smtClean="0"/>
              <a:t>Необходимо научиться расслабляться и пользоваться средствами релаксации и медитации для борьбы  с«перегрузками».   Активный образ жизни, частые стрессы в семье и на работе часто приводят к перенапряжению, плохому настроению, к депрессии, с которыми поможет справиться релаксация.                </a:t>
            </a:r>
          </a:p>
          <a:p>
            <a:pPr algn="just"/>
            <a:r>
              <a:rPr lang="ru-RU" sz="2400" dirty="0" smtClean="0"/>
              <a:t>     </a:t>
            </a:r>
          </a:p>
          <a:p>
            <a:pPr algn="just"/>
            <a:r>
              <a:rPr lang="ru-RU" sz="2400" dirty="0" smtClean="0"/>
              <a:t>      Для формирования эмоциональной стабильности ребенка важно научить его управлять своим телом. Умение расслабляться позволяет устранить беспокойство, возбуждение, скованность, восстанавливает силы, увеличивает запас энергии. </a:t>
            </a:r>
          </a:p>
          <a:p>
            <a:pPr algn="just"/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550072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    Релаксация</a:t>
            </a:r>
            <a:r>
              <a:rPr lang="ru-RU" sz="2800" dirty="0" smtClean="0">
                <a:solidFill>
                  <a:schemeClr val="tx1"/>
                </a:solidFill>
              </a:rPr>
              <a:t> (от лат. </a:t>
            </a:r>
            <a:r>
              <a:rPr lang="ru-RU" sz="2800" dirty="0" err="1" smtClean="0">
                <a:solidFill>
                  <a:schemeClr val="tx1"/>
                </a:solidFill>
              </a:rPr>
              <a:t>relaxation</a:t>
            </a:r>
            <a:r>
              <a:rPr lang="ru-RU" sz="2800" dirty="0" smtClean="0">
                <a:solidFill>
                  <a:schemeClr val="tx1"/>
                </a:solidFill>
              </a:rPr>
              <a:t> – ослабление, расслабление) – глубокое мышечное расслабление, сопровождающееся снятием психического напряжения.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Релаксация может быть как непроизвольной, так и произвольной, достигнутой в результате применения специальных психофизиологических техник.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/>
              <a:t> 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5688632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/>
              <a:t>Модифицикация</a:t>
            </a:r>
            <a:r>
              <a:rPr lang="ru-RU" sz="3200" dirty="0" smtClean="0"/>
              <a:t> методики </a:t>
            </a:r>
            <a:r>
              <a:rPr lang="ru-RU" sz="3200" dirty="0" smtClean="0"/>
              <a:t>расслабления мышц Э. Джекобсона </a:t>
            </a:r>
            <a:br>
              <a:rPr lang="ru-RU" sz="3200" dirty="0" smtClean="0"/>
            </a:br>
            <a:r>
              <a:rPr lang="ru-RU" sz="3200" b="1" dirty="0" smtClean="0"/>
              <a:t>«Прогрессивная мышечная релаксация»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может применяться в двух ситуациях: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- для снятия напряжения и профилактики мышечных зажимов после напряженных дней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- для расслабления после стрессовых событий: беседа с ребенком, выполнение когнитивной переоценки событий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25344"/>
          </a:xfrm>
        </p:spPr>
        <p:txBody>
          <a:bodyPr>
            <a:normAutofit fontScale="90000"/>
          </a:bodyPr>
          <a:lstStyle/>
          <a:p>
            <a:pPr indent="449263" algn="ctr"/>
            <a:r>
              <a:rPr lang="ru-RU" sz="3100" b="1" dirty="0" smtClean="0"/>
              <a:t>      Основные условия применения методики релаксации :</a:t>
            </a:r>
            <a:br>
              <a:rPr lang="ru-RU" sz="31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- полное расслабление мышц несовместимо с негативными эмоциями – приводит к спокойствию и позитивному эмоциональному состоянию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- практически полное естественное физиологическое расслабление мышц можно получить после интенсивного статического мышечного напряжения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- если мы хотим расслабить мышцы всего тела, следует соблюдать определенную последовательность – «</a:t>
            </a:r>
            <a:r>
              <a:rPr lang="ru-RU" sz="2800" b="1" dirty="0" smtClean="0"/>
              <a:t>сверху вниз</a:t>
            </a:r>
            <a:r>
              <a:rPr lang="ru-RU" sz="2800" dirty="0" smtClean="0"/>
              <a:t>»: от лица к шее, плечам, спине, рукам, груди, животу и ногам, пока не расслабится все тело.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12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Формы реализации методики: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- приемы расслабления мышц;</a:t>
            </a:r>
            <a:br>
              <a:rPr lang="ru-RU" sz="4400" dirty="0" smtClean="0"/>
            </a:br>
            <a:r>
              <a:rPr lang="ru-RU" sz="4400" dirty="0" smtClean="0"/>
              <a:t>- режим дня;</a:t>
            </a:r>
            <a:br>
              <a:rPr lang="ru-RU" sz="4400" dirty="0" smtClean="0"/>
            </a:br>
            <a:r>
              <a:rPr lang="ru-RU" sz="4400" dirty="0" smtClean="0"/>
              <a:t>- релаксационные упражнения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1258</TotalTime>
  <Words>980</Words>
  <Application>Microsoft Office PowerPoint</Application>
  <PresentationFormat>Экран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               Здоровьесберегающие  технологии в ДОУ                       Воспитатели :                                                  Миннигалиева Г.Х.                                              Терентьева Ф. Г.  МАДОУ «ДС № 10» г. Усинска   </vt:lpstr>
      <vt:lpstr>     Здоровье – состояние физического и социального благополучия человека.          «Забота о здоровье – это важнейший труд воспитателя. От жизнерадостности, бодрости детей зависит их духовная жизнь, мировоззрение, умственное развитие, прочность знаний, вера в свои силы»                                                                                                                                            В.А. Сухомлинский.   </vt:lpstr>
      <vt:lpstr>Слайд 3</vt:lpstr>
      <vt:lpstr>Слайд 4</vt:lpstr>
      <vt:lpstr>Слайд 5</vt:lpstr>
      <vt:lpstr>    Релаксация (от лат. relaxation – ослабление, расслабление) – глубокое мышечное расслабление, сопровождающееся снятием психического напряжения.   Релаксация может быть как непроизвольной, так и произвольной, достигнутой в результате применения специальных психофизиологических техник.     </vt:lpstr>
      <vt:lpstr>Модифицикация методики расслабления мышц Э. Джекобсона  «Прогрессивная мышечная релаксация»  может применяться в двух ситуациях:      - для снятия напряжения и профилактики мышечных зажимов после напряженных дней     - для расслабления после стрессовых событий: беседа с ребенком, выполнение когнитивной переоценки событий</vt:lpstr>
      <vt:lpstr>      Основные условия применения методики релаксации :   - полное расслабление мышц несовместимо с негативными эмоциями – приводит к спокойствию и позитивному эмоциональному состоянию   - практически полное естественное физиологическое расслабление мышц можно получить после интенсивного статического мышечного напряжения    - если мы хотим расслабить мышцы всего тела, следует соблюдать определенную последовательность – «сверху вниз»: от лица к шее, плечам, спине, рукам, груди, животу и ногам, пока не расслабится все тело. </vt:lpstr>
      <vt:lpstr>Формы реализации методики:  - приемы расслабления мышц; - режим дня; - релаксационные упражнения  </vt:lpstr>
      <vt:lpstr>      Приемы расслабления мышц:   * Детский массаж «Солнышко» представляет собой поглаживание и вызывает расслабление мышц, эмоциональное спокойствие</vt:lpstr>
      <vt:lpstr>    *Физкультура и спортивные игры  * Игры в теплой воде  * Сухие бассейны разной формы</vt:lpstr>
      <vt:lpstr> * Режим дня не только облегчает физиологическую деятельность организма, но и является способом психологической организации деятельности человека</vt:lpstr>
      <vt:lpstr> * Релаксационные упражнения </vt:lpstr>
      <vt:lpstr>         Выполнение таких упражнений очень нравится детям, т. к. в них есть элемент игры.        Они быстро обучаются этому непростому умению расслабляться.  Научившись расслаблению, каждый ребенок получает  то, в чем ранее испытывал недостаток. Это в равной степени касается любых психических процессов: познавательных, эмоциональных или волевых.   В процессе расслабления организм наилучшим образом перераспределяет энергию и пытается привести тело к равновесию и гармонии.         </vt:lpstr>
      <vt:lpstr>Упражнения на релаксацию с сосредоточением на дыхании: </vt:lpstr>
      <vt:lpstr>Упражнения на расслабление мышц лица: </vt:lpstr>
      <vt:lpstr>"Злюка успокоилась". </vt:lpstr>
      <vt:lpstr> Упражнения на расслабление мышц шеи: </vt:lpstr>
      <vt:lpstr>Упражнения на расслабление мышц рук: </vt:lpstr>
      <vt:lpstr>Упражнения на расслабление мышц ног: </vt:lpstr>
      <vt:lpstr>"Лошадки". Замелькали наши ножки,  Мы поскачем по дорожке.  Но внимательнее будьте,  Что вам делать, не забудьте! </vt:lpstr>
      <vt:lpstr>Упражнения на расслабление всего организма: </vt:lpstr>
      <vt:lpstr>"Тишина". Тише, тише, тишина! Разговаривать нельзя!  Мы устали — надо спать  Ляжем тихо на кровать.  И тихонько будем спать. </vt:lpstr>
      <vt:lpstr>"Замедленное движение". </vt:lpstr>
      <vt:lpstr> Значимость работы       Расслабляясь, возбужденные, беспокойные дети постепенно становятся более уравновешенными, внимательными и терпеливыми. Дети заторможенные, скованные, вялые и робкие приобретают уверенность, бодрость, свободу в выражении своих чувств и мыслей.             Такая системная работа позволяет детскому организму сбрасывать излишки напряжения и восстанавливать равновесие, тем самым, сохраняя здоровье.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на релаксацию в работе с детьми</dc:title>
  <dc:creator>0000</dc:creator>
  <cp:lastModifiedBy>1</cp:lastModifiedBy>
  <cp:revision>72</cp:revision>
  <dcterms:created xsi:type="dcterms:W3CDTF">2010-11-05T08:17:08Z</dcterms:created>
  <dcterms:modified xsi:type="dcterms:W3CDTF">2013-04-07T07:33:37Z</dcterms:modified>
</cp:coreProperties>
</file>