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8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AB849-2624-468E-B18C-9BF2BC8999B0}" type="datetimeFigureOut">
              <a:rPr lang="ru-RU" smtClean="0"/>
              <a:pPr/>
              <a:t>16.04.2012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81E7B-4312-42FE-92E3-CB2DD7D99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im5-tub-ru.yandex.net/i?id=125686079-59-72" TargetMode="External"/><Relationship Id="rId13" Type="http://schemas.openxmlformats.org/officeDocument/2006/relationships/hyperlink" Target="http://im7-tub-ru.yandex.net/i?id=339346573-55-72" TargetMode="External"/><Relationship Id="rId18" Type="http://schemas.openxmlformats.org/officeDocument/2006/relationships/hyperlink" Target="http://im2-tub-ru.yandex.net/i?id=842098283-27-72" TargetMode="External"/><Relationship Id="rId26" Type="http://schemas.openxmlformats.org/officeDocument/2006/relationships/hyperlink" Target="http://im7-tub-ru.yandex.net/i?id=219043546-34-72" TargetMode="External"/><Relationship Id="rId39" Type="http://schemas.openxmlformats.org/officeDocument/2006/relationships/hyperlink" Target="http://www.da-voda.com/upload/image/laminarii.jpg" TargetMode="External"/><Relationship Id="rId3" Type="http://schemas.openxmlformats.org/officeDocument/2006/relationships/hyperlink" Target="http://www.xrest.ru/images/collection/00542/540/original.jpg" TargetMode="External"/><Relationship Id="rId21" Type="http://schemas.openxmlformats.org/officeDocument/2006/relationships/hyperlink" Target="http://im2-tub-ru.yandex.net/i?id=108588238-64-72" TargetMode="External"/><Relationship Id="rId34" Type="http://schemas.openxmlformats.org/officeDocument/2006/relationships/hyperlink" Target="http://s1.hostingkartinok.com/uploads/images/2012/01/9bbdedb6ae6d559b88d260797cc434cd.jpg" TargetMode="External"/><Relationship Id="rId7" Type="http://schemas.openxmlformats.org/officeDocument/2006/relationships/hyperlink" Target="http://im2-tub-ru.yandex.net/i?id=314241450-32-72" TargetMode="External"/><Relationship Id="rId12" Type="http://schemas.openxmlformats.org/officeDocument/2006/relationships/hyperlink" Target="http://im2-tub-ru.yandex.net/i?id=88922536-10-72" TargetMode="External"/><Relationship Id="rId17" Type="http://schemas.openxmlformats.org/officeDocument/2006/relationships/hyperlink" Target="http://im8-tub-ru.yandex.net/i?id=139819673-63-72" TargetMode="External"/><Relationship Id="rId25" Type="http://schemas.openxmlformats.org/officeDocument/2006/relationships/hyperlink" Target="http://im8-tub-ru.yandex.net/i?id=507083229-45-72" TargetMode="External"/><Relationship Id="rId33" Type="http://schemas.openxmlformats.org/officeDocument/2006/relationships/hyperlink" Target="http://pics.livejournal.com/priroda_su/pic/0017batb" TargetMode="External"/><Relationship Id="rId38" Type="http://schemas.openxmlformats.org/officeDocument/2006/relationships/hyperlink" Target="http://wonderwork.ucoz.com/11-200AGE/18AGE/GreenPredator/1.jpeg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im3-tub-ru.yandex.net/i?id=184293808-16-72" TargetMode="External"/><Relationship Id="rId20" Type="http://schemas.openxmlformats.org/officeDocument/2006/relationships/hyperlink" Target="http://www.lechebnye-travy.ru/images/voroni-glaz.jpg" TargetMode="External"/><Relationship Id="rId29" Type="http://schemas.openxmlformats.org/officeDocument/2006/relationships/hyperlink" Target="http://t0.gstatic.com/images?q=tbn:ANd9GcSPItjMJivJINo3dPKdhMI9k7yGdu6ijmq16qhO1QBV8FxIOE9I" TargetMode="External"/><Relationship Id="rId41" Type="http://schemas.openxmlformats.org/officeDocument/2006/relationships/hyperlink" Target="http://ekosait.21429s01.edusite.ru/p27aa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2-tub-ru.yandex.net/i?id=172439079-06-72" TargetMode="External"/><Relationship Id="rId11" Type="http://schemas.openxmlformats.org/officeDocument/2006/relationships/hyperlink" Target="http://im0-tub-ru.yandex.net/i?id=357695736-21-72" TargetMode="External"/><Relationship Id="rId24" Type="http://schemas.openxmlformats.org/officeDocument/2006/relationships/hyperlink" Target="http://im4-tub-ru.yandex.net/i?id=2683473-33-72" TargetMode="External"/><Relationship Id="rId32" Type="http://schemas.openxmlformats.org/officeDocument/2006/relationships/hyperlink" Target="http://t0.gstatic.com/images?q=tbn:ANd9GcTZbzjqcWzi1s2XxcuQ7casvKpSXnMWuF_PcH16QVVMieV4amec" TargetMode="External"/><Relationship Id="rId37" Type="http://schemas.openxmlformats.org/officeDocument/2006/relationships/hyperlink" Target="http://ru.wikipedia.org/wiki/%D0%9D%D0%B0%D1%81%D0%B5%D0%BA%D0%BE%D0%BC%D0%BE%D1%8F%D0%B4%D0%BD%D1%8B%D0%B5_%D1%80%D0%B0%D1%81%D1%82%D0%B5%D0%BD%D0%B8%D1%8F" TargetMode="External"/><Relationship Id="rId40" Type="http://schemas.openxmlformats.org/officeDocument/2006/relationships/hyperlink" Target="http://aquariymist.4admins.ru/viewtopic.php?f=15&amp;t=200" TargetMode="External"/><Relationship Id="rId5" Type="http://schemas.openxmlformats.org/officeDocument/2006/relationships/hyperlink" Target="http://im8-tub-ru.yandex.net/i?id=358633534-12-72" TargetMode="External"/><Relationship Id="rId15" Type="http://schemas.openxmlformats.org/officeDocument/2006/relationships/hyperlink" Target="http://im4-tub-ru.yandex.net/i?id=240308668-18-72" TargetMode="External"/><Relationship Id="rId23" Type="http://schemas.openxmlformats.org/officeDocument/2006/relationships/hyperlink" Target="http://forum.sibmama.ru/usrpx/40397/40397_170x160_dif_1.jpg" TargetMode="External"/><Relationship Id="rId28" Type="http://schemas.openxmlformats.org/officeDocument/2006/relationships/hyperlink" Target="http://t0.gstatic.com/images?q=tbn:ANd9GcQjxe6ebdJRfc7XV6_0CbnA2XM48nPHgu60rm2Z5ByEcReuOoawLw" TargetMode="External"/><Relationship Id="rId36" Type="http://schemas.openxmlformats.org/officeDocument/2006/relationships/hyperlink" Target="http://vasi.net/community/kartinki/2009/08/27/pozhirateli_ploti._rastenija__khishhniki..html" TargetMode="External"/><Relationship Id="rId10" Type="http://schemas.openxmlformats.org/officeDocument/2006/relationships/hyperlink" Target="http://im6-tub-ru.yandex.net/i?id=197479551-36-72" TargetMode="External"/><Relationship Id="rId19" Type="http://schemas.openxmlformats.org/officeDocument/2006/relationships/hyperlink" Target="http://svittrav.com.ua/image/cache/data/goods/landish-500x500.jpg" TargetMode="External"/><Relationship Id="rId31" Type="http://schemas.openxmlformats.org/officeDocument/2006/relationships/hyperlink" Target="http://chelny-city.ru/1150907751-samoe-bolshoe-cvetkovoe-rastenie-na-zemle-8-foto.html" TargetMode="External"/><Relationship Id="rId4" Type="http://schemas.openxmlformats.org/officeDocument/2006/relationships/hyperlink" Target="http://i046.radikal.ru/0910/33/c54df186afe8t.jpg" TargetMode="External"/><Relationship Id="rId9" Type="http://schemas.openxmlformats.org/officeDocument/2006/relationships/hyperlink" Target="http://im3-tub-ru.yandex.net/i?id=333309696-24-72" TargetMode="External"/><Relationship Id="rId14" Type="http://schemas.openxmlformats.org/officeDocument/2006/relationships/hyperlink" Target="http://im8-tub-ru.yandex.net/i?id=520104015-51-72" TargetMode="External"/><Relationship Id="rId22" Type="http://schemas.openxmlformats.org/officeDocument/2006/relationships/hyperlink" Target="http://www.ds-206.ru/images/stories/Gazeta/wolche-liko_1_a.jpg" TargetMode="External"/><Relationship Id="rId27" Type="http://schemas.openxmlformats.org/officeDocument/2006/relationships/hyperlink" Target="http://im3-tub-ru.yandex.net/i?id=519232791-39-72" TargetMode="External"/><Relationship Id="rId30" Type="http://schemas.openxmlformats.org/officeDocument/2006/relationships/hyperlink" Target="http://t2.gstatic.com/images?q=tbn:ANd9GcSa9WmBeoBPNRORrFcohjPlfbcWyC6ptev87AyRI4rbq07kpitycw" TargetMode="External"/><Relationship Id="rId35" Type="http://schemas.openxmlformats.org/officeDocument/2006/relationships/hyperlink" Target="http://copypast.ru/foto/00214/dmusc170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714375" y="1857375"/>
            <a:ext cx="5214938" cy="4268788"/>
          </a:xfrm>
        </p:spPr>
        <p:txBody>
          <a:bodyPr/>
          <a:lstStyle/>
          <a:p>
            <a:pPr eaLnBrk="1" hangingPunct="1"/>
            <a:r>
              <a:rPr lang="en-US" sz="800" smtClean="0">
                <a:hlinkClick r:id="rId3"/>
              </a:rPr>
              <a:t>http://www.xrest.ru/images/collection/00542/540/original.jpg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4"/>
              </a:rPr>
              <a:t>http://i046.radikal.ru/0910/33/c54df186afe8t.jpg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5"/>
              </a:rPr>
              <a:t>http://im8-tub-ru.yandex.net/i?id=358633534-12-72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6"/>
              </a:rPr>
              <a:t>http://im2-tub-ru.yandex.net/i?id=172439079-06-72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7"/>
              </a:rPr>
              <a:t>http://im2-tub-ru.yandex.net/i?id=314241450-32-72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8"/>
              </a:rPr>
              <a:t>http://im5-tub-ru.yandex.net/i?id=125686079-59-72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9"/>
              </a:rPr>
              <a:t>http://im3-tub-ru.yandex.net/i?id=333309696-24-72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10"/>
              </a:rPr>
              <a:t>http://im6-tub-ru.yandex.net/i?id=197479551-36-72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11"/>
              </a:rPr>
              <a:t>http://im0-tub-ru.yandex.net/i?id=357695736-21-72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12"/>
              </a:rPr>
              <a:t>http://im2-tub-ru.yandex.net/i?id=88922536-10-72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13"/>
              </a:rPr>
              <a:t>http://im7-tub-ru.yandex.net/i?id=339346573-55-72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14"/>
              </a:rPr>
              <a:t>http://im8-tub-ru.yandex.net/i?id=520104015-51-72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15"/>
              </a:rPr>
              <a:t>http://im4-tub-ru.yandex.net/i?id=240308668-18-72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16"/>
              </a:rPr>
              <a:t>http://im3-tub-ru.yandex.net/i?id=184293808-16-72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17"/>
              </a:rPr>
              <a:t>http://im8-tub-ru.yandex.net/i?id=139819673-63-72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18"/>
              </a:rPr>
              <a:t>http://im2-tub-ru.yandex.net/i?id=842098283-27-72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19"/>
              </a:rPr>
              <a:t>http://svittrav.com.ua/image/cache/data/goods/landish-500x500.jpg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20"/>
              </a:rPr>
              <a:t>http://www.lechebnye-travy.ru/images/voroni-glaz.jpg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21"/>
              </a:rPr>
              <a:t>http://im2-tub-ru.yandex.net/i?id=108588238-64-72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22"/>
              </a:rPr>
              <a:t>http://www.ds-206.ru/images/stories/Gazeta/wolche-liko_1_a.jpg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23"/>
              </a:rPr>
              <a:t>http://forum.sibmama.ru/usrpx/40397/40397_170x160_dif_1.jpg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24"/>
              </a:rPr>
              <a:t>http://im4-tub-ru.yandex.net/i?id=2683473-33-72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25"/>
              </a:rPr>
              <a:t>http://im8-tub-ru.yandex.net/i?id=507083229-45-72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26"/>
              </a:rPr>
              <a:t>http://im7-tub-ru.yandex.net/i?id=219043546-34-72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27"/>
              </a:rPr>
              <a:t>http://im3-tub-ru.yandex.net/i?id=519232791-39-72</a:t>
            </a:r>
            <a:endParaRPr lang="ru-RU" sz="800" smtClean="0"/>
          </a:p>
          <a:p>
            <a:pPr eaLnBrk="1" hangingPunct="1"/>
            <a:r>
              <a:rPr lang="en-US" sz="800" smtClean="0">
                <a:hlinkClick r:id="rId28"/>
              </a:rPr>
              <a:t>http://t0.gstatic.com/images?q=tbn:ANd9GcQjxe6ebdJRfc7XV6_0CbnA2XM48nPHgu60rm2Z5ByEcReuOoawLw</a:t>
            </a:r>
            <a:endParaRPr lang="ru-RU" sz="800" smtClean="0"/>
          </a:p>
          <a:p>
            <a:pPr eaLnBrk="1" hangingPunct="1"/>
            <a:endParaRPr lang="ru-RU" sz="800" smtClean="0"/>
          </a:p>
          <a:p>
            <a:pPr eaLnBrk="1" hangingPunct="1"/>
            <a:endParaRPr lang="ru-RU" sz="800" smtClean="0"/>
          </a:p>
          <a:p>
            <a:pPr eaLnBrk="1" hangingPunct="1"/>
            <a:endParaRPr lang="ru-RU" sz="800" smtClean="0"/>
          </a:p>
          <a:p>
            <a:pPr eaLnBrk="1" hangingPunct="1"/>
            <a:endParaRPr lang="ru-RU" sz="800" smtClean="0"/>
          </a:p>
          <a:p>
            <a:pPr eaLnBrk="1" hangingPunct="1"/>
            <a:endParaRPr lang="ru-RU" sz="80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214422"/>
            <a:ext cx="7929619" cy="2292793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Ссылки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на использованные изображения и информацию</a:t>
            </a:r>
          </a:p>
        </p:txBody>
      </p:sp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4429125" y="1857375"/>
            <a:ext cx="371475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29"/>
              </a:rPr>
              <a:t>http://t0.gstatic.com/images?q=tbn:ANd9GcSPItjMJivJINo3dPKdhMI9k7yGdu6ijmq16qhO1QBV8FxIOE9I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30"/>
              </a:rPr>
              <a:t>http://t2.gstatic.com/images?q=tbn:ANd9GcSa9WmBeoBPNRORrFcohjPlfbcWyC6ptev87AyRI4rbq07kpitycw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31"/>
              </a:rPr>
              <a:t>http://chelny-city.ru/1150907751-samoe-bolshoe-cvetkovoe-rastenie-na-zemle-8-foto.html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32"/>
              </a:rPr>
              <a:t>http://t0.gstatic.com/images?q=tbn:ANd9GcTZbzjqcWzi1s2XxcuQ7casvKpSXnMWuF_PcH16QVVMieV4amec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33"/>
              </a:rPr>
              <a:t>http://pics.livejournal.com/priroda_su/pic/0017batb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34"/>
              </a:rPr>
              <a:t>http://s1.hostingkartinok.com/uploads/images/2012/01/9bbdedb6ae6d559b88d260797cc434cd.jpg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35"/>
              </a:rPr>
              <a:t>http://copypast.ru/foto/00214/dmusc170.jpg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36"/>
              </a:rPr>
              <a:t>http://vasi.net/community/kartinki/2009/08/27/pozhirateli_ploti._rastenija__khishhniki..html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37"/>
              </a:rPr>
              <a:t>http://ru.wikipedia.org/wiki/%D0%9D%D0%B0%D1%81%D0%B5%D0%BA%D0%BE%D0%BC%D0%BE%D1%8F%D0%B4%D0%BD%D1%8B%D0%B5_%D1%80%D0%B0%D1%81%D1%82%D0%B5%D0%BD%D0%B8%D1%8F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38"/>
              </a:rPr>
              <a:t>http://wonderwork.ucoz.com/11-200AGE/18AGE/GreenPredator/1.jpeg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39"/>
              </a:rPr>
              <a:t>http://www.da-voda.com/upload/image/laminarii.jpg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40"/>
              </a:rPr>
              <a:t>http://aquariymist.4admins.ru/viewtopic.php?f=15&amp;t=200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800">
                <a:latin typeface="Calibri" pitchFamily="34" charset="0"/>
                <a:hlinkClick r:id="rId41"/>
              </a:rPr>
              <a:t>http://ekosait.21429s01.edusite.ru/p27aa1.html</a:t>
            </a: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endParaRPr lang="ru-RU" sz="800">
              <a:latin typeface="Calibri" pitchFamily="34" charset="0"/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Трутнева Татьяна Петровна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4357694"/>
            <a:ext cx="1714902" cy="1141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Трутнева Татьяна Петровна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1714488"/>
            <a:ext cx="2572773" cy="1919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714375" y="3571875"/>
            <a:ext cx="2786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latin typeface="Calibri" pitchFamily="34" charset="0"/>
              </a:rPr>
              <a:t>Гуннера -гигантский бразильский ревень сам по себе огромное растение. Его листья на родине, во влажных болотах Бразилии, достигают в диаметре 1,5 -3 метра.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43570" y="1785926"/>
            <a:ext cx="2513970" cy="1752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2" name="Прямоугольник 8"/>
          <p:cNvSpPr>
            <a:spLocks noChangeArrowheads="1"/>
          </p:cNvSpPr>
          <p:nvPr/>
        </p:nvSpPr>
        <p:spPr bwMode="auto">
          <a:xfrm>
            <a:off x="5643563" y="3500438"/>
            <a:ext cx="2571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latin typeface="Calibri" pitchFamily="34" charset="0"/>
              </a:rPr>
              <a:t>В Южной Америке, в бассейне реки Амазонки обитает самая большая кувшинка в мире – гигантская Виктория амазонская. Диаметр ее листьев достигает двух метров.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7554" y="1571612"/>
            <a:ext cx="2164391" cy="2065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3357563" y="3571875"/>
            <a:ext cx="2286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latin typeface="Calibri" pitchFamily="34" charset="0"/>
              </a:rPr>
              <a:t>Раффлезия – растение с самыми большими цветками в мире, некоторые из которых достигают в диаметре более одного метра и массы более одиннадцати килограммов.</a:t>
            </a: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643042" y="4000504"/>
            <a:ext cx="238126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6" name="Прямоугольник 12"/>
          <p:cNvSpPr>
            <a:spLocks noChangeArrowheads="1"/>
          </p:cNvSpPr>
          <p:nvPr/>
        </p:nvSpPr>
        <p:spPr bwMode="auto">
          <a:xfrm>
            <a:off x="785813" y="5572125"/>
            <a:ext cx="4714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latin typeface="Calibri" pitchFamily="34" charset="0"/>
              </a:rPr>
              <a:t>Удивительный баобаб или “обезьянье хлебное дерево” может вырасти до 30 м в высоту и 11 м в ширину. Большую часть года они остаются без листьев. Характерной чертой баобаба является их пузатый ствол, который служит хранилищем воды. Дерево баобаба может вместить до 120000 л воды, чтобы пережить тяжелые условия засухи. Некоторые стволы настолько большие, что внутри дерева живут люди.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000760" y="4071942"/>
            <a:ext cx="2204984" cy="1653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58" name="Прямоугольник 14"/>
          <p:cNvSpPr>
            <a:spLocks noChangeArrowheads="1"/>
          </p:cNvSpPr>
          <p:nvPr/>
        </p:nvSpPr>
        <p:spPr bwMode="auto">
          <a:xfrm>
            <a:off x="5572125" y="5572125"/>
            <a:ext cx="2643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>
                <a:latin typeface="Calibri" pitchFamily="34" charset="0"/>
              </a:rPr>
              <a:t>Секвойя вечнозелёная - это самое высокое дерево нашей планеты. Наши леса умеренного пояса - это трава по сравнению с лесом, состоящим из этих могучих исполинов. Высота многих деревьев превышает 110 метров, а возраст более 3500 лет!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785918" y="714356"/>
            <a:ext cx="5901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Растения - гиганты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Трутнева Татьяна Петровна</a:t>
            </a:r>
          </a:p>
        </p:txBody>
      </p:sp>
      <p:sp>
        <p:nvSpPr>
          <p:cNvPr id="9219" name="Содержимое 4"/>
          <p:cNvSpPr>
            <a:spLocks noGrp="1"/>
          </p:cNvSpPr>
          <p:nvPr>
            <p:ph idx="1"/>
          </p:nvPr>
        </p:nvSpPr>
        <p:spPr>
          <a:xfrm>
            <a:off x="785813" y="1428750"/>
            <a:ext cx="4214812" cy="5003800"/>
          </a:xfrm>
        </p:spPr>
        <p:txBody>
          <a:bodyPr>
            <a:spAutoFit/>
          </a:bodyPr>
          <a:lstStyle/>
          <a:p>
            <a:pPr eaLnBrk="1" hangingPunct="1">
              <a:buFont typeface="Arial" charset="0"/>
              <a:buNone/>
            </a:pPr>
            <a:r>
              <a:rPr lang="ru-RU" sz="1200" b="1" smtClean="0"/>
              <a:t>- самое </a:t>
            </a:r>
            <a:r>
              <a:rPr lang="ru-RU" sz="1200" b="1" smtClean="0">
                <a:solidFill>
                  <a:srgbClr val="FF0000"/>
                </a:solidFill>
              </a:rPr>
              <a:t>маленькое</a:t>
            </a:r>
            <a:r>
              <a:rPr lang="ru-RU" sz="1200" b="1" smtClean="0"/>
              <a:t> цветковое растение – ряска;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самое</a:t>
            </a:r>
            <a:r>
              <a:rPr lang="ru-RU" sz="1200" b="1" smtClean="0">
                <a:solidFill>
                  <a:srgbClr val="FF0000"/>
                </a:solidFill>
              </a:rPr>
              <a:t> ядовитое </a:t>
            </a:r>
            <a:r>
              <a:rPr lang="ru-RU" sz="1200" b="1" smtClean="0"/>
              <a:t>растение – вех ядовитый;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самый «плодовитый» сорняк – трехреберник непахучий 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(образует до 1 млн. 650 тыс. семян);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самый </a:t>
            </a:r>
            <a:r>
              <a:rPr lang="ru-RU" sz="1200" b="1" smtClean="0">
                <a:solidFill>
                  <a:srgbClr val="FF0000"/>
                </a:solidFill>
              </a:rPr>
              <a:t>теневыносливый</a:t>
            </a:r>
            <a:r>
              <a:rPr lang="ru-RU" sz="1200" b="1" smtClean="0"/>
              <a:t> злак – бор развесистый;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самый </a:t>
            </a:r>
            <a:r>
              <a:rPr lang="ru-RU" sz="1200" b="1" smtClean="0">
                <a:solidFill>
                  <a:srgbClr val="FF0000"/>
                </a:solidFill>
              </a:rPr>
              <a:t>высокий злак</a:t>
            </a:r>
            <a:r>
              <a:rPr lang="ru-RU" sz="1200" b="1" smtClean="0"/>
              <a:t>, растущий в воде, - тростник;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самые «</a:t>
            </a:r>
            <a:r>
              <a:rPr lang="ru-RU" sz="1200" b="1" smtClean="0">
                <a:solidFill>
                  <a:srgbClr val="FF0000"/>
                </a:solidFill>
              </a:rPr>
              <a:t>грязные</a:t>
            </a:r>
            <a:r>
              <a:rPr lang="ru-RU" sz="1200" b="1" smtClean="0"/>
              <a:t>» водоросли – цианеи;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самое </a:t>
            </a:r>
            <a:r>
              <a:rPr lang="ru-RU" sz="1200" b="1" smtClean="0">
                <a:solidFill>
                  <a:srgbClr val="FF0000"/>
                </a:solidFill>
              </a:rPr>
              <a:t>быстроразмножающееся</a:t>
            </a:r>
            <a:r>
              <a:rPr lang="ru-RU" sz="1200" b="1" smtClean="0"/>
              <a:t> растение водоемов – элодея;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самое «</a:t>
            </a:r>
            <a:r>
              <a:rPr lang="ru-RU" sz="1200" b="1" smtClean="0">
                <a:solidFill>
                  <a:srgbClr val="FF0000"/>
                </a:solidFill>
              </a:rPr>
              <a:t>мохнатое</a:t>
            </a:r>
            <a:r>
              <a:rPr lang="ru-RU" sz="1200" b="1" smtClean="0"/>
              <a:t>» растение – медвежье ухо, коровяк;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самая </a:t>
            </a:r>
            <a:r>
              <a:rPr lang="ru-RU" sz="1200" b="1" smtClean="0">
                <a:solidFill>
                  <a:srgbClr val="FF0000"/>
                </a:solidFill>
              </a:rPr>
              <a:t>высокая лиана </a:t>
            </a:r>
            <a:r>
              <a:rPr lang="ru-RU" sz="1200" b="1" smtClean="0"/>
              <a:t>– хмель;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самое </a:t>
            </a:r>
            <a:r>
              <a:rPr lang="ru-RU" sz="1200" b="1" smtClean="0">
                <a:solidFill>
                  <a:srgbClr val="FF0000"/>
                </a:solidFill>
              </a:rPr>
              <a:t>быстрорастущее дерево </a:t>
            </a:r>
            <a:r>
              <a:rPr lang="ru-RU" sz="1200" b="1" smtClean="0"/>
              <a:t>– береза;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самый </a:t>
            </a:r>
            <a:r>
              <a:rPr lang="ru-RU" sz="1200" b="1" smtClean="0">
                <a:solidFill>
                  <a:srgbClr val="FF0000"/>
                </a:solidFill>
              </a:rPr>
              <a:t>трудно истребимый сорняк </a:t>
            </a:r>
            <a:r>
              <a:rPr lang="ru-RU" sz="1200" b="1" smtClean="0"/>
              <a:t>– пырей ползучий;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самое</a:t>
            </a:r>
            <a:r>
              <a:rPr lang="ru-RU" sz="1200" b="1" smtClean="0">
                <a:solidFill>
                  <a:srgbClr val="FF0000"/>
                </a:solidFill>
              </a:rPr>
              <a:t> древнее </a:t>
            </a:r>
            <a:r>
              <a:rPr lang="ru-RU" sz="1200" b="1" smtClean="0"/>
              <a:t>растение – плаун;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самое «</a:t>
            </a:r>
            <a:r>
              <a:rPr lang="ru-RU" sz="1200" b="1" smtClean="0">
                <a:solidFill>
                  <a:srgbClr val="FF0000"/>
                </a:solidFill>
              </a:rPr>
              <a:t>привязчивое</a:t>
            </a:r>
            <a:r>
              <a:rPr lang="ru-RU" sz="1200" b="1" smtClean="0"/>
              <a:t>» растение луга – повилика (клеверная, 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европейская, льняная);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самое «</a:t>
            </a:r>
            <a:r>
              <a:rPr lang="ru-RU" sz="1200" b="1" smtClean="0">
                <a:solidFill>
                  <a:srgbClr val="FF0000"/>
                </a:solidFill>
              </a:rPr>
              <a:t>рано просыпающееся</a:t>
            </a:r>
            <a:r>
              <a:rPr lang="ru-RU" sz="1200" b="1" smtClean="0"/>
              <a:t>» растение – козлобородник луговой (раскрывается в 3-4 часа утра);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самые </a:t>
            </a:r>
            <a:r>
              <a:rPr lang="ru-RU" sz="1200" b="1" smtClean="0">
                <a:solidFill>
                  <a:srgbClr val="FF0000"/>
                </a:solidFill>
              </a:rPr>
              <a:t>хрупкие</a:t>
            </a:r>
            <a:r>
              <a:rPr lang="ru-RU" sz="1200" b="1" smtClean="0"/>
              <a:t> листья имеет ракита или ива хрупкая;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- самые </a:t>
            </a:r>
            <a:r>
              <a:rPr lang="ru-RU" sz="1200" b="1" smtClean="0">
                <a:solidFill>
                  <a:srgbClr val="FF0000"/>
                </a:solidFill>
              </a:rPr>
              <a:t>легкие семена </a:t>
            </a:r>
            <a:r>
              <a:rPr lang="ru-RU" sz="1200" b="1" smtClean="0"/>
              <a:t>весом 0,00003 грамма имеет белозор;</a:t>
            </a:r>
            <a:endParaRPr lang="ru-RU" sz="1200" smtClean="0"/>
          </a:p>
          <a:p>
            <a:pPr eaLnBrk="1" hangingPunct="1">
              <a:buFont typeface="Arial" charset="0"/>
              <a:buNone/>
            </a:pPr>
            <a:r>
              <a:rPr lang="ru-RU" sz="1200" b="1" smtClean="0"/>
              <a:t> </a:t>
            </a:r>
            <a:endParaRPr lang="ru-RU" sz="1200" smtClean="0"/>
          </a:p>
        </p:txBody>
      </p:sp>
      <p:sp>
        <p:nvSpPr>
          <p:cNvPr id="9220" name="Прямоугольник 5"/>
          <p:cNvSpPr>
            <a:spLocks noChangeArrowheads="1"/>
          </p:cNvSpPr>
          <p:nvPr/>
        </p:nvSpPr>
        <p:spPr bwMode="auto">
          <a:xfrm>
            <a:off x="4929188" y="1571625"/>
            <a:ext cx="3571875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1200" b="1">
                <a:latin typeface="Calibri" pitchFamily="34" charset="0"/>
              </a:rPr>
              <a:t>самую 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высокую жизнеспособность </a:t>
            </a:r>
            <a:r>
              <a:rPr lang="ru-RU" sz="1200" b="1">
                <a:latin typeface="Calibri" pitchFamily="34" charset="0"/>
              </a:rPr>
              <a:t>– до 60 лет – имеют семена ослинника двулетнего и щавеля курчавого;</a:t>
            </a:r>
          </a:p>
          <a:p>
            <a:r>
              <a:rPr lang="ru-RU" sz="1200">
                <a:solidFill>
                  <a:srgbClr val="FF0000"/>
                </a:solidFill>
                <a:latin typeface="Calibri" pitchFamily="34" charset="0"/>
              </a:rPr>
              <a:t>-</a:t>
            </a:r>
            <a:r>
              <a:rPr lang="ru-RU" sz="1200">
                <a:latin typeface="Calibri" pitchFamily="34" charset="0"/>
              </a:rPr>
              <a:t> </a:t>
            </a:r>
            <a:r>
              <a:rPr lang="ru-RU" sz="1200" b="1">
                <a:latin typeface="Calibri" pitchFamily="34" charset="0"/>
              </a:rPr>
              <a:t>самое</a:t>
            </a:r>
            <a:r>
              <a:rPr lang="ru-RU" sz="12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длинное корневище </a:t>
            </a:r>
            <a:r>
              <a:rPr lang="ru-RU" sz="1200" b="1">
                <a:latin typeface="Calibri" pitchFamily="34" charset="0"/>
              </a:rPr>
              <a:t>– более 70 см – из травянистых 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растений имеет пырей ползучий;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- самую большую 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продолжительность жизни </a:t>
            </a:r>
            <a:r>
              <a:rPr lang="ru-RU" sz="1200" b="1">
                <a:latin typeface="Calibri" pitchFamily="34" charset="0"/>
              </a:rPr>
              <a:t>из травянистых растений –до 300 лет - имеет брусника;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- самым «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универсальным» лекарственным </a:t>
            </a:r>
            <a:r>
              <a:rPr lang="ru-RU" sz="1200" b="1">
                <a:latin typeface="Calibri" pitchFamily="34" charset="0"/>
              </a:rPr>
              <a:t>растениям является зверобой;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- самые 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высокие годовые побеги </a:t>
            </a:r>
            <a:r>
              <a:rPr lang="ru-RU" sz="1200" b="1">
                <a:latin typeface="Calibri" pitchFamily="34" charset="0"/>
              </a:rPr>
              <a:t>(до 3 м) у осины;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- самые 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колючие плоды </a:t>
            </a:r>
            <a:r>
              <a:rPr lang="ru-RU" sz="1200" b="1">
                <a:latin typeface="Calibri" pitchFamily="34" charset="0"/>
              </a:rPr>
              <a:t>имеет водяной орех, чилим;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- самую большую продолжительность жизни среди деревьев имеетдуб черешчатый;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- самый 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медленно растущий </a:t>
            </a:r>
            <a:r>
              <a:rPr lang="ru-RU" sz="1200" b="1">
                <a:latin typeface="Calibri" pitchFamily="34" charset="0"/>
              </a:rPr>
              <a:t>кустарник – бересклет бородавчатый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 (к 15 годам достигает 1,5 м, а к 30 годам – 2 м);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- самое «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сорное» дерево </a:t>
            </a:r>
            <a:r>
              <a:rPr lang="ru-RU" sz="1200" b="1">
                <a:latin typeface="Calibri" pitchFamily="34" charset="0"/>
              </a:rPr>
              <a:t>(дерево-сорняк) – клен американский;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- самые «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невкусные</a:t>
            </a:r>
            <a:r>
              <a:rPr lang="ru-RU" sz="1200" b="1">
                <a:latin typeface="Calibri" pitchFamily="34" charset="0"/>
              </a:rPr>
              <a:t>» плоды имеет толокнянка;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- самый 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низкокалорийный овощ </a:t>
            </a:r>
            <a:r>
              <a:rPr lang="ru-RU" sz="1200" b="1">
                <a:latin typeface="Calibri" pitchFamily="34" charset="0"/>
              </a:rPr>
              <a:t>– огурец;</a:t>
            </a:r>
            <a:endParaRPr lang="ru-RU" sz="1200">
              <a:latin typeface="Calibri" pitchFamily="34" charset="0"/>
            </a:endParaRPr>
          </a:p>
          <a:p>
            <a:r>
              <a:rPr lang="ru-RU" sz="1200" b="1">
                <a:latin typeface="Calibri" pitchFamily="34" charset="0"/>
              </a:rPr>
              <a:t>- самый </a:t>
            </a:r>
            <a:r>
              <a:rPr lang="ru-RU" sz="1200" b="1">
                <a:solidFill>
                  <a:srgbClr val="FF0000"/>
                </a:solidFill>
                <a:latin typeface="Calibri" pitchFamily="34" charset="0"/>
              </a:rPr>
              <a:t>крупный сорняк </a:t>
            </a:r>
            <a:r>
              <a:rPr lang="ru-RU" sz="1200" b="1">
                <a:latin typeface="Calibri" pitchFamily="34" charset="0"/>
              </a:rPr>
              <a:t>– гигантский борщевик    (высота 3,65 м, длина листьев – до 91см).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571480"/>
            <a:ext cx="4477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Самые-самые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лайд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575</Words>
  <Application>Microsoft Office PowerPoint</Application>
  <PresentationFormat>Экран (4:3)</PresentationFormat>
  <Paragraphs>90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Сергей</cp:lastModifiedBy>
  <cp:revision>5</cp:revision>
  <dcterms:created xsi:type="dcterms:W3CDTF">2012-04-15T19:54:40Z</dcterms:created>
  <dcterms:modified xsi:type="dcterms:W3CDTF">2012-04-15T20:06:54Z</dcterms:modified>
</cp:coreProperties>
</file>