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9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739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D894D-0845-42EE-AF9E-F458F8F87226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FEAF6-FBFD-4AFD-A3E1-2E8FF125D6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3FEAF6-FBFD-4AFD-A3E1-2E8FF125D6D4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C5B89-3FCE-4001-9A25-E3E3A52B429E}" type="datetimeFigureOut">
              <a:rPr lang="ru-RU" smtClean="0"/>
              <a:pPr/>
              <a:t>28.01.2012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D2F8C-E037-4AD2-B0DE-9A3927AC12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65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13" Type="http://schemas.openxmlformats.org/officeDocument/2006/relationships/image" Target="../media/image77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12" Type="http://schemas.openxmlformats.org/officeDocument/2006/relationships/image" Target="../media/image76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68.jpeg"/><Relationship Id="rId9" Type="http://schemas.openxmlformats.org/officeDocument/2006/relationships/image" Target="../media/image73.jpeg"/><Relationship Id="rId14" Type="http://schemas.openxmlformats.org/officeDocument/2006/relationships/image" Target="../media/image7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hyperlink" Target="http://www.zyciepabianic.pl/images/database/article/2011/large/14663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hyperlink" Target="http://wiki-linki.ru/Page/66912" TargetMode="External"/><Relationship Id="rId7" Type="http://schemas.openxmlformats.org/officeDocument/2006/relationships/image" Target="../media/image89.jpeg"/><Relationship Id="rId2" Type="http://schemas.openxmlformats.org/officeDocument/2006/relationships/hyperlink" Target="http://wiki-linki.ru/Page/65714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ki-linki.ru/Page/14384" TargetMode="External"/><Relationship Id="rId5" Type="http://schemas.openxmlformats.org/officeDocument/2006/relationships/hyperlink" Target="http://wiki-linki.ru/Page/19040" TargetMode="External"/><Relationship Id="rId10" Type="http://schemas.openxmlformats.org/officeDocument/2006/relationships/image" Target="../media/image92.jpeg"/><Relationship Id="rId4" Type="http://schemas.openxmlformats.org/officeDocument/2006/relationships/hyperlink" Target="http://wiki-linki.ru/Page/272924" TargetMode="External"/><Relationship Id="rId9" Type="http://schemas.openxmlformats.org/officeDocument/2006/relationships/image" Target="../media/image9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F%D0%BE%D0%BF%D0%BE%D0%BB%D0%B7%D0%BD%D0%B5%D0%B2%D1%8B%D0%B5" TargetMode="External"/><Relationship Id="rId13" Type="http://schemas.openxmlformats.org/officeDocument/2006/relationships/hyperlink" Target="http://ru.wikipedia.org/wiki/%D0%A1%D0%B8%D0%B1%D0%B8%D1%80%D1%8C" TargetMode="External"/><Relationship Id="rId3" Type="http://schemas.openxmlformats.org/officeDocument/2006/relationships/image" Target="../media/image94.jpeg"/><Relationship Id="rId7" Type="http://schemas.openxmlformats.org/officeDocument/2006/relationships/hyperlink" Target="http://ru.wikipedia.org/wiki/%D0%9F%D1%82%D0%B8%D1%86%D0%B0" TargetMode="External"/><Relationship Id="rId12" Type="http://schemas.openxmlformats.org/officeDocument/2006/relationships/hyperlink" Target="http://ru.wikipedia.org/wiki/%D0%A0%D0%BE%D1%81%D1%81%D0%B8%D1%8F" TargetMode="External"/><Relationship Id="rId17" Type="http://schemas.openxmlformats.org/officeDocument/2006/relationships/image" Target="../media/image99.jpeg"/><Relationship Id="rId2" Type="http://schemas.openxmlformats.org/officeDocument/2006/relationships/image" Target="../media/image93.jpeg"/><Relationship Id="rId16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B%D0%B0%D1%82%D0%B8%D0%BD%D1%81%D0%BA%D0%B8%D0%B9_%D1%8F%D0%B7%D1%8B%D0%BA" TargetMode="External"/><Relationship Id="rId11" Type="http://schemas.openxmlformats.org/officeDocument/2006/relationships/hyperlink" Target="http://ru.wikipedia.org/wiki/%D0%A1%D0%B5%D0%B2%D0%B5%D1%80%D0%BD%D0%B0%D1%8F_%D0%90%D1%84%D1%80%D0%B8%D0%BA%D0%B0" TargetMode="External"/><Relationship Id="rId5" Type="http://schemas.openxmlformats.org/officeDocument/2006/relationships/image" Target="../media/image96.jpeg"/><Relationship Id="rId15" Type="http://schemas.openxmlformats.org/officeDocument/2006/relationships/image" Target="../media/image97.jpeg"/><Relationship Id="rId10" Type="http://schemas.openxmlformats.org/officeDocument/2006/relationships/hyperlink" Target="http://ru.wikipedia.org/wiki/%D0%90%D0%B7%D0%B8%D1%8F" TargetMode="External"/><Relationship Id="rId4" Type="http://schemas.openxmlformats.org/officeDocument/2006/relationships/image" Target="../media/image95.jpeg"/><Relationship Id="rId9" Type="http://schemas.openxmlformats.org/officeDocument/2006/relationships/hyperlink" Target="http://ru.wikipedia.org/wiki/%D0%95%D0%B2%D1%80%D0%BE%D0%BF%D0%B0" TargetMode="External"/><Relationship Id="rId14" Type="http://schemas.openxmlformats.org/officeDocument/2006/relationships/hyperlink" Target="//upload.wikimedia.org/wikipedia/commons/f/f6/Sitta_europaea_wildlife_2_1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hyperlink" Target="http://i043.radikal.ru/0801/00/466b197dd3e2.jpg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12" Type="http://schemas.openxmlformats.org/officeDocument/2006/relationships/image" Target="../media/image117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11" Type="http://schemas.openxmlformats.org/officeDocument/2006/relationships/image" Target="../media/image116.jpeg"/><Relationship Id="rId5" Type="http://schemas.openxmlformats.org/officeDocument/2006/relationships/image" Target="../media/image110.jpeg"/><Relationship Id="rId10" Type="http://schemas.openxmlformats.org/officeDocument/2006/relationships/image" Target="../media/image115.jpeg"/><Relationship Id="rId4" Type="http://schemas.openxmlformats.org/officeDocument/2006/relationships/image" Target="../media/image109.jpeg"/><Relationship Id="rId9" Type="http://schemas.openxmlformats.org/officeDocument/2006/relationships/image" Target="../media/image11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12" Type="http://schemas.openxmlformats.org/officeDocument/2006/relationships/image" Target="../media/image128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11" Type="http://schemas.openxmlformats.org/officeDocument/2006/relationships/image" Target="../media/image127.jpeg"/><Relationship Id="rId5" Type="http://schemas.openxmlformats.org/officeDocument/2006/relationships/image" Target="../media/image121.jpeg"/><Relationship Id="rId10" Type="http://schemas.openxmlformats.org/officeDocument/2006/relationships/image" Target="../media/image126.jpeg"/><Relationship Id="rId4" Type="http://schemas.openxmlformats.org/officeDocument/2006/relationships/image" Target="../media/image120.jpeg"/><Relationship Id="rId9" Type="http://schemas.openxmlformats.org/officeDocument/2006/relationships/image" Target="../media/image1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image" Target="../media/image136.jpeg"/><Relationship Id="rId7" Type="http://schemas.openxmlformats.org/officeDocument/2006/relationships/image" Target="../media/image139.jpeg"/><Relationship Id="rId12" Type="http://schemas.openxmlformats.org/officeDocument/2006/relationships/image" Target="../media/image141.jpeg"/><Relationship Id="rId2" Type="http://schemas.openxmlformats.org/officeDocument/2006/relationships/hyperlink" Target="http://www.antonchik.ru/published/publicdata/ANTONNEW/attachments/SC/products_pictures/05_en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11" Type="http://schemas.openxmlformats.org/officeDocument/2006/relationships/image" Target="../media/image140.jpeg"/><Relationship Id="rId5" Type="http://schemas.openxmlformats.org/officeDocument/2006/relationships/image" Target="../media/image138.jpeg"/><Relationship Id="rId10" Type="http://schemas.openxmlformats.org/officeDocument/2006/relationships/image" Target="../media/image88.jpeg"/><Relationship Id="rId4" Type="http://schemas.openxmlformats.org/officeDocument/2006/relationships/image" Target="../media/image137.jpeg"/><Relationship Id="rId9" Type="http://schemas.openxmlformats.org/officeDocument/2006/relationships/image" Target="../media/image8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image" Target="../media/image143.jpeg"/><Relationship Id="rId7" Type="http://schemas.openxmlformats.org/officeDocument/2006/relationships/image" Target="../media/image147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jpeg"/><Relationship Id="rId5" Type="http://schemas.openxmlformats.org/officeDocument/2006/relationships/image" Target="../media/image145.jpeg"/><Relationship Id="rId4" Type="http://schemas.openxmlformats.org/officeDocument/2006/relationships/image" Target="../media/image144.jpeg"/><Relationship Id="rId9" Type="http://schemas.openxmlformats.org/officeDocument/2006/relationships/image" Target="../media/image14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0.jpeg"/><Relationship Id="rId4" Type="http://schemas.openxmlformats.org/officeDocument/2006/relationships/image" Target="../media/image14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6.jpeg"/><Relationship Id="rId5" Type="http://schemas.openxmlformats.org/officeDocument/2006/relationships/image" Target="../media/image165.jpeg"/><Relationship Id="rId4" Type="http://schemas.openxmlformats.org/officeDocument/2006/relationships/image" Target="../media/image16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jpeg"/><Relationship Id="rId4" Type="http://schemas.openxmlformats.org/officeDocument/2006/relationships/image" Target="../media/image16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9.jpeg"/><Relationship Id="rId4" Type="http://schemas.openxmlformats.org/officeDocument/2006/relationships/image" Target="../media/image17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7.jpeg"/><Relationship Id="rId5" Type="http://schemas.openxmlformats.org/officeDocument/2006/relationships/image" Target="../media/image186.jpeg"/><Relationship Id="rId4" Type="http://schemas.openxmlformats.org/officeDocument/2006/relationships/image" Target="../media/image18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jpeg"/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jpeg"/><Relationship Id="rId2" Type="http://schemas.openxmlformats.org/officeDocument/2006/relationships/hyperlink" Target="http://illustrators.ru/illustrations/328592_original.jpg?1300527594" TargetMode="Externa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blatherreview.mu.nu/archives/Niigata1.jpg" TargetMode="External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-ex.tv/konkursmain/konkursphoto/sugrob/3559.jpg" TargetMode="External"/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7.jpeg"/><Relationship Id="rId5" Type="http://schemas.openxmlformats.org/officeDocument/2006/relationships/image" Target="../media/image196.jpeg"/><Relationship Id="rId4" Type="http://schemas.openxmlformats.org/officeDocument/2006/relationships/image" Target="../media/image19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jpeg"/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2.jpeg"/><Relationship Id="rId5" Type="http://schemas.openxmlformats.org/officeDocument/2006/relationships/image" Target="../media/image201.jpeg"/><Relationship Id="rId4" Type="http://schemas.openxmlformats.org/officeDocument/2006/relationships/image" Target="../media/image20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7.jpeg"/><Relationship Id="rId5" Type="http://schemas.openxmlformats.org/officeDocument/2006/relationships/image" Target="../media/image206.jpeg"/><Relationship Id="rId4" Type="http://schemas.openxmlformats.org/officeDocument/2006/relationships/image" Target="../media/image20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1"/>
            <a:ext cx="9144000" cy="244827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Презентация №1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000" dirty="0" smtClean="0"/>
              <a:t>«Как рождаются снежинки»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ученица </a:t>
            </a:r>
            <a:r>
              <a:rPr lang="ru-RU" sz="2000" dirty="0" err="1" smtClean="0"/>
              <a:t>Иригова</a:t>
            </a:r>
            <a:r>
              <a:rPr lang="ru-RU" sz="2000" dirty="0" smtClean="0"/>
              <a:t>  </a:t>
            </a:r>
            <a:r>
              <a:rPr lang="ru-RU" sz="2000" dirty="0" err="1" smtClean="0"/>
              <a:t>Адана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Руководитель: Тимошенко Светлана </a:t>
            </a:r>
            <a:r>
              <a:rPr lang="ru-RU" sz="2000" dirty="0" err="1" smtClean="0"/>
              <a:t>Мурадиновна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Кабардино-Балкарская республика</a:t>
            </a:r>
            <a:br>
              <a:rPr lang="ru-RU" sz="2000" dirty="0" smtClean="0"/>
            </a:br>
            <a:r>
              <a:rPr lang="ru-RU" sz="2000" dirty="0" smtClean="0"/>
              <a:t>МОУСОШ №2 </a:t>
            </a:r>
            <a:r>
              <a:rPr lang="ru-RU" sz="2000" dirty="0" err="1" smtClean="0"/>
              <a:t>гп</a:t>
            </a:r>
            <a:r>
              <a:rPr lang="ru-RU" sz="2000" dirty="0" smtClean="0"/>
              <a:t> Терек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780928"/>
            <a:ext cx="9144000" cy="40770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777\Documents\Зима пришла\i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780928"/>
            <a:ext cx="3059832" cy="3384376"/>
          </a:xfrm>
          <a:prstGeom prst="rect">
            <a:avLst/>
          </a:prstGeom>
          <a:noFill/>
        </p:spPr>
      </p:pic>
      <p:pic>
        <p:nvPicPr>
          <p:cNvPr id="1027" name="Picture 3" descr="C:\Users\777\Documents\Зима пришла\i[3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3131840" cy="3312368"/>
          </a:xfrm>
          <a:prstGeom prst="rect">
            <a:avLst/>
          </a:prstGeom>
          <a:noFill/>
        </p:spPr>
      </p:pic>
      <p:pic>
        <p:nvPicPr>
          <p:cNvPr id="1028" name="Picture 4" descr="C:\Users\777\Documents\Зима пришла\i[9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2780928"/>
            <a:ext cx="3059832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>Хорошо ли зимой кабанам , когда снега много?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Ученик МОУСОШ №2 г </a:t>
            </a:r>
            <a:r>
              <a:rPr lang="ru-RU" sz="2400" dirty="0" err="1" smtClean="0"/>
              <a:t>п</a:t>
            </a:r>
            <a:r>
              <a:rPr lang="ru-RU" sz="2400" dirty="0" smtClean="0"/>
              <a:t> Терек КБР</a:t>
            </a:r>
            <a:br>
              <a:rPr lang="ru-RU" sz="2400" dirty="0" smtClean="0"/>
            </a:br>
            <a:r>
              <a:rPr lang="ru-RU" sz="2400" dirty="0" err="1" smtClean="0"/>
              <a:t>Белгароков</a:t>
            </a:r>
            <a:r>
              <a:rPr lang="ru-RU" sz="2400" dirty="0" smtClean="0"/>
              <a:t>  Кантемир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75252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А вот для кабана снег-это не защита, а помеха . Ни днём , ни ночью зверь в сугроб не зарывается.</a:t>
            </a:r>
            <a:endParaRPr lang="ru-RU" sz="2000" dirty="0"/>
          </a:p>
        </p:txBody>
      </p:sp>
      <p:pic>
        <p:nvPicPr>
          <p:cNvPr id="22530" name="Picture 2" descr="http://im4-tub-ru.yandex.net/i?id=50279062-0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4917" y="2996952"/>
            <a:ext cx="5013387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7018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Кабан выбирает для лёжки бесснежное место где-нибудь под ёлкой с широкими низкими ветвями или в камышах , где земля устлана сухими стеблями . К месту ночёвки кабан натаскивает кучу хвороста,  мха , хвои.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4653136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3554" name="Picture 2" descr="http://im3-tub-ru.yandex.net/i?id=283633118-5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797152"/>
            <a:ext cx="2592288" cy="2060848"/>
          </a:xfrm>
          <a:prstGeom prst="rect">
            <a:avLst/>
          </a:prstGeom>
          <a:noFill/>
        </p:spPr>
      </p:pic>
      <p:pic>
        <p:nvPicPr>
          <p:cNvPr id="23556" name="Picture 4" descr="http://im8-tub-ru.yandex.net/i?id=21193660-15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4"/>
            <a:ext cx="2843808" cy="2592288"/>
          </a:xfrm>
          <a:prstGeom prst="rect">
            <a:avLst/>
          </a:prstGeom>
          <a:noFill/>
        </p:spPr>
      </p:pic>
      <p:pic>
        <p:nvPicPr>
          <p:cNvPr id="23558" name="Picture 6" descr="http://im2-tub-ru.yandex.net/i?id=317833413-61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204864"/>
            <a:ext cx="3240360" cy="2592288"/>
          </a:xfrm>
          <a:prstGeom prst="rect">
            <a:avLst/>
          </a:prstGeom>
          <a:noFill/>
        </p:spPr>
      </p:pic>
      <p:pic>
        <p:nvPicPr>
          <p:cNvPr id="23560" name="Picture 8" descr="http://im7-tub-ru.yandex.net/i?id=444177924-50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204864"/>
            <a:ext cx="3059832" cy="2592288"/>
          </a:xfrm>
          <a:prstGeom prst="rect">
            <a:avLst/>
          </a:prstGeom>
          <a:noFill/>
        </p:spPr>
      </p:pic>
      <p:pic>
        <p:nvPicPr>
          <p:cNvPr id="23562" name="Picture 10" descr="http://im6-tub-ru.yandex.net/i?id=146132520-09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4797152"/>
            <a:ext cx="1872208" cy="2060848"/>
          </a:xfrm>
          <a:prstGeom prst="rect">
            <a:avLst/>
          </a:prstGeom>
          <a:noFill/>
        </p:spPr>
      </p:pic>
      <p:pic>
        <p:nvPicPr>
          <p:cNvPr id="23564" name="Picture 12" descr="http://im4-tub-ru.yandex.net/i?id=405228442-53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4797152"/>
            <a:ext cx="2699792" cy="2060848"/>
          </a:xfrm>
          <a:prstGeom prst="rect">
            <a:avLst/>
          </a:prstGeom>
          <a:noFill/>
        </p:spPr>
      </p:pic>
      <p:pic>
        <p:nvPicPr>
          <p:cNvPr id="23566" name="Picture 14" descr="http://im4-tub-ru.yandex.net/i?id=363802564-19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797152"/>
            <a:ext cx="1979712" cy="2060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252028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Для кабана хорошо, когда земля не только не заснежена , но даже не промёрзла, что бывает крайне  редко. Главная пища зверя- корневища , луковицы , скрытые в почве. Кабан рылом роет землю , словно пашет мощным плугом, проделывая борозды, вместе с луковицами корешками добывает  жуков, червяков , куколок . В урожайные годы с удовольствием ест плоды дикорастущих яблонь , груш , собирает жёлуди.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4578" name="Picture 2" descr="http://im5-tub-ru.yandex.net/i?id=375033675-70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52936"/>
            <a:ext cx="3960440" cy="3672408"/>
          </a:xfrm>
          <a:prstGeom prst="rect">
            <a:avLst/>
          </a:prstGeom>
          <a:noFill/>
        </p:spPr>
      </p:pic>
      <p:pic>
        <p:nvPicPr>
          <p:cNvPr id="24580" name="Picture 4" descr="http://im5-tub-ru.yandex.net/i?id=322677325-33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852936"/>
            <a:ext cx="4752528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32856"/>
          </a:xfrm>
          <a:blipFill>
            <a:blip r:embed="rId2" cstate="print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                                                           Презентация №3</a:t>
            </a:r>
            <a:br>
              <a:rPr lang="ru-RU" sz="31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       </a:t>
            </a:r>
            <a:r>
              <a:rPr lang="ru-RU" sz="2700" b="1" dirty="0" smtClean="0"/>
              <a:t>Для лисицы снег друг или враг?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                                                                             </a:t>
            </a:r>
            <a:r>
              <a:rPr lang="ru-RU" sz="2700" dirty="0" smtClean="0"/>
              <a:t>Ученица МОУСОШ№2 г </a:t>
            </a:r>
            <a:r>
              <a:rPr lang="ru-RU" sz="2700" dirty="0" err="1" smtClean="0"/>
              <a:t>п</a:t>
            </a:r>
            <a:r>
              <a:rPr lang="ru-RU" sz="2700" dirty="0" smtClean="0"/>
              <a:t> Терек КБР</a:t>
            </a:r>
            <a:br>
              <a:rPr lang="ru-RU" sz="2700" dirty="0" smtClean="0"/>
            </a:br>
            <a:r>
              <a:rPr lang="ru-RU" sz="2700" dirty="0" smtClean="0"/>
              <a:t>                                                                 </a:t>
            </a:r>
            <a:r>
              <a:rPr lang="ru-RU" sz="2700" dirty="0" err="1" smtClean="0"/>
              <a:t>Ордашева</a:t>
            </a:r>
            <a:r>
              <a:rPr lang="ru-RU" sz="2700" dirty="0" smtClean="0"/>
              <a:t> Алина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48881"/>
            <a:ext cx="9144000" cy="223224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Лисица — широко распространенный в нашей стране зверь. Раньше лисицу считали вредным животным. По неведению и сейчас еще некоторые охотники всеми силами стараются разорять найденные лисьи норы. В настоящее время лисица признана полезным животным, которое подлежит охране. Конечно, лисица не упустит случая задавить зазевавшегося русака, поймать тетерку или куропатку, разорить птичье гнездо, а также поживиться домашней птицей. Однако вред этот очень мал по сравнению с пользой, приносимой хозяйству зверем.</a:t>
            </a:r>
            <a:endParaRPr lang="ru-RU" dirty="0"/>
          </a:p>
        </p:txBody>
      </p:sp>
      <p:pic>
        <p:nvPicPr>
          <p:cNvPr id="1026" name="Picture 2" descr="Лиси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39952" cy="2137074"/>
          </a:xfrm>
          <a:prstGeom prst="rect">
            <a:avLst/>
          </a:prstGeom>
          <a:noFill/>
        </p:spPr>
      </p:pic>
      <p:pic>
        <p:nvPicPr>
          <p:cNvPr id="1030" name="Picture 6" descr="http://im3-tub-ru.yandex.net/i?id=364739748-5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81128"/>
            <a:ext cx="3131840" cy="2276872"/>
          </a:xfrm>
          <a:prstGeom prst="rect">
            <a:avLst/>
          </a:prstGeom>
          <a:noFill/>
        </p:spPr>
      </p:pic>
      <p:pic>
        <p:nvPicPr>
          <p:cNvPr id="1032" name="Picture 8" descr="http://im4-tub-ru.yandex.net/i?id=10451892-01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653136"/>
            <a:ext cx="3168352" cy="2204864"/>
          </a:xfrm>
          <a:prstGeom prst="rect">
            <a:avLst/>
          </a:prstGeom>
          <a:noFill/>
        </p:spPr>
      </p:pic>
      <p:pic>
        <p:nvPicPr>
          <p:cNvPr id="1034" name="Picture 10" descr="http://im7-tub-ru.yandex.net/i?id=147011452-49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4653136"/>
            <a:ext cx="2915816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3356992"/>
            <a:ext cx="7920880" cy="276917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Лисица — небольшой </a:t>
            </a:r>
            <a:r>
              <a:rPr lang="ru-RU" b="1" dirty="0" smtClean="0"/>
              <a:t>стройный</a:t>
            </a:r>
            <a:r>
              <a:rPr lang="ru-RU" dirty="0" smtClean="0"/>
              <a:t> и ловкий хищник из семейства собачьих. Лисица очень легко приспосабливается к различным условиям жизни. Она заселяет самые разнообразные угодья. Мало лисиц и в тех местностях, где много волков, так как волки жестоко преследуют лисиц, в особенности если захватят их на падали или на приваде.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http://im4-tub-ru.yandex.net/i?id=244043971-30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3456384" cy="2664296"/>
          </a:xfrm>
          <a:prstGeom prst="rect">
            <a:avLst/>
          </a:prstGeom>
          <a:noFill/>
        </p:spPr>
      </p:pic>
      <p:pic>
        <p:nvPicPr>
          <p:cNvPr id="28674" name="Picture 2" descr="http://im2-tub-ru.yandex.net/i?id=197097983-63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60648"/>
            <a:ext cx="2232247" cy="2664296"/>
          </a:xfrm>
          <a:prstGeom prst="rect">
            <a:avLst/>
          </a:prstGeom>
          <a:noFill/>
        </p:spPr>
      </p:pic>
      <p:pic>
        <p:nvPicPr>
          <p:cNvPr id="28690" name="Picture 18" descr="http://im3-tub-ru.yandex.net/i?id=157555316-2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260648"/>
            <a:ext cx="2592288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16835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7600" dirty="0" smtClean="0"/>
              <a:t>       Лисица всеядна. </a:t>
            </a:r>
            <a:r>
              <a:rPr lang="ru-RU" dirty="0" smtClean="0"/>
              <a:t>Она ест фрукты (яблоки, груши), аккуратно снимает с куста малину, выбирая самые спелые ягоды. В период гона обрывает и поедает оставшийся на кустах шиповник, позднее — почки и побеги сосны. Ловит на обмелевших местах рыбу, не отказывается от лягушек и ящериц. Уничтожает в большом количестве кузнечиков, стрекоз, различных жуков, майских хрущей и их личинки. На юге принимает большое участие в уничтожении саранчи, которую поедает во время ее появления. Питается иногда птицами, которые гнездятся на земле, и их яйцами. Раскапывает гнезда шмелей. Ловит и ест различных мелких животных, которых она может одолеть, вплоть до козлят косули, если их плохо охраняет мать. Зимой лисица охотно ходит на падаль, а по ночам бродит по задворкам деревень, роясь в помойных отбросах. Иногда ловит кур и другую домашнюю птицу. Но все же основной пищей лисицы являются мыши и полевки, остатки которых круглый год можно обнаружить в ее помете. Все остальные виды пищи лисицы носят сезонный характер.</a:t>
            </a:r>
            <a:endParaRPr lang="ru-RU" dirty="0"/>
          </a:p>
        </p:txBody>
      </p:sp>
      <p:pic>
        <p:nvPicPr>
          <p:cNvPr id="27650" name="Picture 2" descr="http://im2-tub-ru.yandex.net/i?id=388416396-0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60648"/>
            <a:ext cx="2520280" cy="2232248"/>
          </a:xfrm>
          <a:prstGeom prst="rect">
            <a:avLst/>
          </a:prstGeom>
          <a:noFill/>
        </p:spPr>
      </p:pic>
      <p:pic>
        <p:nvPicPr>
          <p:cNvPr id="27652" name="Picture 4" descr="http://im7-tub-ru.yandex.net/i?id=5849821-35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60648"/>
            <a:ext cx="2736304" cy="2232248"/>
          </a:xfrm>
          <a:prstGeom prst="rect">
            <a:avLst/>
          </a:prstGeom>
          <a:noFill/>
        </p:spPr>
      </p:pic>
      <p:pic>
        <p:nvPicPr>
          <p:cNvPr id="27654" name="Picture 6" descr="http://im3-tub-ru.yandex.net/i?id=166993114-5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2808312" cy="2232248"/>
          </a:xfrm>
          <a:prstGeom prst="rect">
            <a:avLst/>
          </a:prstGeom>
          <a:noFill/>
        </p:spPr>
      </p:pic>
      <p:pic>
        <p:nvPicPr>
          <p:cNvPr id="27660" name="Picture 12" descr="http://im6-tub-ru.yandex.net/i?id=20801200-38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5445224"/>
            <a:ext cx="2232248" cy="1412776"/>
          </a:xfrm>
          <a:prstGeom prst="rect">
            <a:avLst/>
          </a:prstGeom>
          <a:noFill/>
        </p:spPr>
      </p:pic>
      <p:pic>
        <p:nvPicPr>
          <p:cNvPr id="27662" name="Picture 14" descr="http://im6-tub-ru.yandex.net/i?id=18076703-18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5445224"/>
            <a:ext cx="1872208" cy="1412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/>
          <a:lstStyle/>
          <a:p>
            <a:r>
              <a:rPr lang="ru-RU" dirty="0" err="1" smtClean="0"/>
              <a:t>опре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 Молодые самки приносят от трех до пяти щенков, у старых обычно бывает семь-девять щенков. Лисята родятся слепыми, с закрытыми ушками, но крепкими, покрыты пушистой бурой шерсткой, белой на конце хвостика. К 20-му дню жизни лисята уже смотрят, шерсть на них желтеет, и они начинают вылезать из норы. Мать неотлучно находится при лисятах, обучая их скрываться в норы при малейшей опасности. Отец в это время усердно таскает им все съедобное, что только попадает ему в зубы, начиная с лягушки и кончая падалью. Быстро подрастающих лисят самцу уже не по силам прокормить, и ему в этом начинает помогать самка. Родители приносят лисятам живых мышей, птиц и мелких зверей, обучая лисят убивать и разрывать добычу.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 descr="http://im2-tub-ru.yandex.net/i?id=178486393-3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0648"/>
            <a:ext cx="3888432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003232" cy="19168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46449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По снегу, даже глубокому, лисица ходит без труда. Из-за малого веса она почти не проваливается. Наступление холодов её тоже не пугает. Отрастает густая шуба ,которая спасает от морозов. Вот только с пропитанием зимой хуже, чем летом. Чем глубже снег, тем сложнее лисице охотиться: хуже слышно, трудно уловить запахи и ещё труднее быстро схватить добычу.</a:t>
            </a:r>
            <a:endParaRPr lang="ru-RU" sz="2400" dirty="0"/>
          </a:p>
        </p:txBody>
      </p:sp>
      <p:pic>
        <p:nvPicPr>
          <p:cNvPr id="5" name="Picture 16" descr="http://im8-tub-ru.yandex.net/i?id=154435283-20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941168"/>
            <a:ext cx="2448272" cy="1584176"/>
          </a:xfrm>
          <a:prstGeom prst="rect">
            <a:avLst/>
          </a:prstGeom>
          <a:noFill/>
        </p:spPr>
      </p:pic>
      <p:pic>
        <p:nvPicPr>
          <p:cNvPr id="6" name="Picture 4" descr="http://im4-tub-ru.yandex.net/i?id=244043971-3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941168"/>
            <a:ext cx="2232248" cy="1614929"/>
          </a:xfrm>
          <a:prstGeom prst="rect">
            <a:avLst/>
          </a:prstGeom>
          <a:noFill/>
        </p:spPr>
      </p:pic>
      <p:pic>
        <p:nvPicPr>
          <p:cNvPr id="29698" name="Picture 2" descr="http://im5-tub-ru.yandex.net/i?id=26457047-71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0"/>
            <a:ext cx="2592288" cy="1916832"/>
          </a:xfrm>
          <a:prstGeom prst="rect">
            <a:avLst/>
          </a:prstGeom>
          <a:noFill/>
        </p:spPr>
      </p:pic>
      <p:pic>
        <p:nvPicPr>
          <p:cNvPr id="29700" name="Picture 4" descr="http://im5-tub-ru.yandex.net/i?id=200526301-29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0"/>
            <a:ext cx="2808312" cy="1916832"/>
          </a:xfrm>
          <a:prstGeom prst="rect">
            <a:avLst/>
          </a:prstGeom>
          <a:noFill/>
        </p:spPr>
      </p:pic>
      <p:pic>
        <p:nvPicPr>
          <p:cNvPr id="29702" name="Picture 6" descr="http://im8-tub-ru.yandex.net/i?id=223417202-36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4941168"/>
            <a:ext cx="2880320" cy="1656184"/>
          </a:xfrm>
          <a:prstGeom prst="rect">
            <a:avLst/>
          </a:prstGeom>
          <a:noFill/>
        </p:spPr>
      </p:pic>
      <p:pic>
        <p:nvPicPr>
          <p:cNvPr id="29706" name="Picture 10" descr="http://im2-tub-ru.yandex.net/i?id=211139685-34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0"/>
            <a:ext cx="2808312" cy="1916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Лиса               </a:t>
            </a:r>
            <a:r>
              <a:rPr lang="ru-RU" sz="2700" dirty="0" smtClean="0"/>
              <a:t>семейство собачьих                    </a:t>
            </a:r>
            <a:r>
              <a:rPr lang="ru-RU" dirty="0" smtClean="0"/>
              <a:t>Волк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r>
              <a:rPr lang="ru-RU" dirty="0" err="1" smtClean="0"/>
              <a:t>лощш</a:t>
            </a:r>
            <a:endParaRPr lang="ru-RU" dirty="0"/>
          </a:p>
        </p:txBody>
      </p:sp>
      <p:pic>
        <p:nvPicPr>
          <p:cNvPr id="5" name="Picture 20" descr="http://im2-tub-ru.yandex.net/i?id=464845383-4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2267744" cy="1656184"/>
          </a:xfrm>
          <a:prstGeom prst="rect">
            <a:avLst/>
          </a:prstGeom>
          <a:noFill/>
        </p:spPr>
      </p:pic>
      <p:pic>
        <p:nvPicPr>
          <p:cNvPr id="6" name="Picture 4" descr="http://im3-tub-ru.yandex.net/i?id=192288389-66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92696"/>
            <a:ext cx="2123728" cy="1656184"/>
          </a:xfrm>
          <a:prstGeom prst="rect">
            <a:avLst/>
          </a:prstGeom>
          <a:noFill/>
        </p:spPr>
      </p:pic>
      <p:pic>
        <p:nvPicPr>
          <p:cNvPr id="10" name="Picture 10" descr="http://im0-tub-ru.yandex.net/i?id=168874371-16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348880"/>
            <a:ext cx="2123728" cy="1512168"/>
          </a:xfrm>
          <a:prstGeom prst="rect">
            <a:avLst/>
          </a:prstGeom>
          <a:noFill/>
        </p:spPr>
      </p:pic>
      <p:pic>
        <p:nvPicPr>
          <p:cNvPr id="11" name="Picture 14" descr="http://im8-tub-ru.yandex.net/i?id=179162682-40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3760" y="3789040"/>
            <a:ext cx="2160240" cy="1584176"/>
          </a:xfrm>
          <a:prstGeom prst="rect">
            <a:avLst/>
          </a:prstGeom>
          <a:noFill/>
        </p:spPr>
      </p:pic>
      <p:pic>
        <p:nvPicPr>
          <p:cNvPr id="30726" name="Picture 6" descr="http://im7-tub-ru.yandex.net/i?id=38227944-36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45224"/>
            <a:ext cx="2267744" cy="1412776"/>
          </a:xfrm>
          <a:prstGeom prst="rect">
            <a:avLst/>
          </a:prstGeom>
          <a:noFill/>
        </p:spPr>
      </p:pic>
      <p:pic>
        <p:nvPicPr>
          <p:cNvPr id="30728" name="Picture 8" descr="http://im8-tub-ru.yandex.net/i?id=267709855-23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789040"/>
            <a:ext cx="2232248" cy="1656184"/>
          </a:xfrm>
          <a:prstGeom prst="rect">
            <a:avLst/>
          </a:prstGeom>
          <a:noFill/>
        </p:spPr>
      </p:pic>
      <p:pic>
        <p:nvPicPr>
          <p:cNvPr id="30730" name="Picture 10" descr="http://im4-tub-ru.yandex.net/i?id=503281377-00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348880"/>
            <a:ext cx="2267744" cy="1440160"/>
          </a:xfrm>
          <a:prstGeom prst="rect">
            <a:avLst/>
          </a:prstGeom>
          <a:noFill/>
        </p:spPr>
      </p:pic>
      <p:pic>
        <p:nvPicPr>
          <p:cNvPr id="30732" name="Picture 12" descr="http://im5-tub-ru.yandex.net/i?id=136556584-13-7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736" y="3789040"/>
            <a:ext cx="2232248" cy="1584176"/>
          </a:xfrm>
          <a:prstGeom prst="rect">
            <a:avLst/>
          </a:prstGeom>
          <a:noFill/>
        </p:spPr>
      </p:pic>
      <p:pic>
        <p:nvPicPr>
          <p:cNvPr id="30734" name="Picture 14" descr="http://im8-tub-ru.yandex.net/i?id=56851713-03-7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95736" y="5373216"/>
            <a:ext cx="2232248" cy="1484784"/>
          </a:xfrm>
          <a:prstGeom prst="rect">
            <a:avLst/>
          </a:prstGeom>
          <a:noFill/>
        </p:spPr>
      </p:pic>
      <p:pic>
        <p:nvPicPr>
          <p:cNvPr id="30736" name="Picture 16" descr="http://im4-tub-ru.yandex.net/i?id=167817655-52-7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48264" y="5373216"/>
            <a:ext cx="2195736" cy="1484784"/>
          </a:xfrm>
          <a:prstGeom prst="rect">
            <a:avLst/>
          </a:prstGeom>
          <a:noFill/>
        </p:spPr>
      </p:pic>
      <p:pic>
        <p:nvPicPr>
          <p:cNvPr id="30742" name="Picture 22" descr="http://im3-tub-ru.yandex.net/i?id=13592331-17-7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99992" y="3789040"/>
            <a:ext cx="2520280" cy="1584176"/>
          </a:xfrm>
          <a:prstGeom prst="rect">
            <a:avLst/>
          </a:prstGeom>
          <a:noFill/>
        </p:spPr>
      </p:pic>
      <p:pic>
        <p:nvPicPr>
          <p:cNvPr id="30744" name="Picture 24" descr="http://im8-tub-ru.yandex.net/i?id=134187300-36-7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67744" y="692696"/>
            <a:ext cx="4824536" cy="3096344"/>
          </a:xfrm>
          <a:prstGeom prst="rect">
            <a:avLst/>
          </a:prstGeom>
          <a:noFill/>
        </p:spPr>
      </p:pic>
      <p:pic>
        <p:nvPicPr>
          <p:cNvPr id="30746" name="Picture 26" descr="http://im8-tub-ru.yandex.net/i?id=48509820-24-7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499992" y="5373216"/>
            <a:ext cx="2520280" cy="1484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4888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                                           Презентация №4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    </a:t>
            </a:r>
            <a:r>
              <a:rPr lang="ru-RU" sz="3100" b="1" dirty="0" smtClean="0"/>
              <a:t>Зимние гости</a:t>
            </a:r>
            <a:br>
              <a:rPr lang="ru-RU" sz="3100" b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Ученик МОУСОШ №2 г </a:t>
            </a:r>
            <a:r>
              <a:rPr lang="ru-RU" sz="2400" dirty="0" err="1" smtClean="0"/>
              <a:t>п</a:t>
            </a:r>
            <a:r>
              <a:rPr lang="ru-RU" sz="2400" dirty="0" smtClean="0"/>
              <a:t> Терек КБР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            </a:t>
            </a:r>
            <a:r>
              <a:rPr lang="ru-RU" sz="2400" dirty="0" err="1" smtClean="0"/>
              <a:t>Вадахов</a:t>
            </a:r>
            <a:r>
              <a:rPr lang="ru-RU" sz="2400" dirty="0" smtClean="0"/>
              <a:t>   </a:t>
            </a:r>
            <a:r>
              <a:rPr lang="ru-RU" sz="2400" dirty="0" err="1" smtClean="0"/>
              <a:t>Астемир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2780928"/>
            <a:ext cx="5328592" cy="381642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Зима страшна птицам не холодом ,а голодом. Зимой птицы разлетаются по деревням  поближе к жилью человека в поисках еды . Там  корочку схватят ,там- кусочек мяса  Немногие птицы остаются зимовать в наших краях. Но зато поздней осенью на зимовку прилетают к нам другие пернатые. Это снегири . Важно сидят они на высоких кустах и деревьях, кормятся их семенами.</a:t>
            </a:r>
            <a:endParaRPr lang="ru-RU" sz="2400" dirty="0"/>
          </a:p>
        </p:txBody>
      </p:sp>
      <p:pic>
        <p:nvPicPr>
          <p:cNvPr id="32770" name="Picture 2" descr="http://im2-tub-ru.yandex.net/i?id=501654714-3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3024336" cy="2016224"/>
          </a:xfrm>
          <a:prstGeom prst="rect">
            <a:avLst/>
          </a:prstGeom>
          <a:noFill/>
        </p:spPr>
      </p:pic>
      <p:pic>
        <p:nvPicPr>
          <p:cNvPr id="32774" name="Picture 6" descr="http://im7-tub-ru.yandex.net/i?id=46426357-28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80928"/>
            <a:ext cx="3240360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Снежинки под микроскопом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94116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endParaRPr lang="ru-RU" sz="3400" dirty="0" smtClean="0"/>
          </a:p>
          <a:p>
            <a:pPr>
              <a:buNone/>
            </a:pPr>
            <a:r>
              <a:rPr lang="ru-RU" sz="3400" dirty="0" smtClean="0"/>
              <a:t>       А кто не любовался снежинками, разнообразие которых поистине бесконечно!</a:t>
            </a:r>
          </a:p>
          <a:p>
            <a:pPr>
              <a:buNone/>
            </a:pPr>
            <a:r>
              <a:rPr lang="ru-RU" sz="3400" dirty="0" smtClean="0"/>
              <a:t>       Еще в 17 в. знаменитый астроном Иоганн Кеплер написал трактат </a:t>
            </a:r>
            <a:r>
              <a:rPr lang="ru-RU" sz="3400" i="1" dirty="0" smtClean="0"/>
              <a:t>О шестиугольных снежинках,</a:t>
            </a:r>
          </a:p>
          <a:p>
            <a:pPr>
              <a:buNone/>
            </a:pPr>
            <a:r>
              <a:rPr lang="ru-RU" sz="3400" dirty="0" smtClean="0"/>
              <a:t>        а спустя три столетия были изданы альбомы, </a:t>
            </a:r>
          </a:p>
          <a:p>
            <a:pPr>
              <a:buNone/>
            </a:pPr>
            <a:r>
              <a:rPr lang="ru-RU" sz="3400" dirty="0" smtClean="0"/>
              <a:t>        в которых представлены коллекции увеличенных фотографий тысяч снежинок, причем ни одна из них не повторяет другую.</a:t>
            </a:r>
          </a:p>
          <a:p>
            <a:pPr>
              <a:buNone/>
            </a:pPr>
            <a:r>
              <a:rPr lang="ru-RU" sz="3400" smtClean="0"/>
              <a:t>        </a:t>
            </a:r>
            <a:r>
              <a:rPr lang="ru-RU" sz="3400" dirty="0" smtClean="0"/>
              <a:t>Интересно происхождения слова «кристалл» (оно звучит почти одинаково во всех европейских языках). Много веков назад среди вечных снегов в Альпах, на территории современной Швейцарии, нашли очень красивые, совершенно бесцветные кристаллы, очень напоминающие чистый лед. Древние натуралисты так их и назвали – «</a:t>
            </a:r>
            <a:r>
              <a:rPr lang="ru-RU" sz="3400" dirty="0" err="1" smtClean="0"/>
              <a:t>кристаллос</a:t>
            </a:r>
            <a:r>
              <a:rPr lang="ru-RU" sz="3400" dirty="0" smtClean="0"/>
              <a:t>», по-гречески – лед; это слово происходит от греческого «</a:t>
            </a:r>
            <a:r>
              <a:rPr lang="ru-RU" sz="3400" dirty="0" err="1" smtClean="0"/>
              <a:t>криос</a:t>
            </a:r>
            <a:r>
              <a:rPr lang="ru-RU" sz="3400" dirty="0" smtClean="0"/>
              <a:t>» – холод, мороз. Полагали, что лед, находясь длительное время в горах, на сильном морозе, окаменевает и теряет способность таять.</a:t>
            </a:r>
          </a:p>
          <a:p>
            <a:pPr>
              <a:buNone/>
            </a:pPr>
            <a:r>
              <a:rPr lang="ru-RU" sz="3400" dirty="0" smtClean="0"/>
              <a:t>        Один из самых авторитетных античных философов Аристотель писал, что «</a:t>
            </a:r>
            <a:r>
              <a:rPr lang="ru-RU" sz="3400" dirty="0" err="1" smtClean="0"/>
              <a:t>кристаллос</a:t>
            </a:r>
            <a:r>
              <a:rPr lang="ru-RU" sz="3400" dirty="0" smtClean="0"/>
              <a:t> рождается из воды, когда она полностью утрачивает теплоту». Римский поэт </a:t>
            </a:r>
            <a:r>
              <a:rPr lang="ru-RU" sz="3400" dirty="0" err="1" smtClean="0"/>
              <a:t>Клавдиан</a:t>
            </a:r>
            <a:r>
              <a:rPr lang="ru-RU" sz="3400" dirty="0" smtClean="0"/>
              <a:t> в 390 то же самое описал стихами:</a:t>
            </a:r>
          </a:p>
          <a:p>
            <a:pPr>
              <a:buNone/>
            </a:pPr>
            <a:r>
              <a:rPr lang="ru-RU" sz="3400" i="1" dirty="0" smtClean="0"/>
              <a:t>        Ярой альпийской зимой лед превращается в камень.</a:t>
            </a:r>
            <a:endParaRPr lang="ru-RU" sz="3400" dirty="0" smtClean="0"/>
          </a:p>
          <a:p>
            <a:pPr>
              <a:buNone/>
            </a:pPr>
            <a:r>
              <a:rPr lang="ru-RU" sz="3400" i="1" dirty="0" smtClean="0"/>
              <a:t>        Солнце не в силах затем камень такой растопить</a:t>
            </a:r>
            <a:r>
              <a:rPr lang="ru-RU" sz="3400" dirty="0" smtClean="0"/>
              <a:t>.</a:t>
            </a:r>
          </a:p>
          <a:p>
            <a:pPr>
              <a:buNone/>
            </a:pPr>
            <a:r>
              <a:rPr lang="ru-RU" sz="3400" dirty="0" smtClean="0"/>
              <a:t>        Аналогичный вывод сделали в древности в Китае и Японии – лед и горный хрусталь обозначали там одним и тем же словом</a:t>
            </a:r>
          </a:p>
          <a:p>
            <a:endParaRPr lang="ru-RU" dirty="0"/>
          </a:p>
        </p:txBody>
      </p:sp>
      <p:pic>
        <p:nvPicPr>
          <p:cNvPr id="2050" name="Picture 2" descr="C:\Users\777\Documents\Зима пришла\i[5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51720" cy="1916832"/>
          </a:xfrm>
          <a:prstGeom prst="rect">
            <a:avLst/>
          </a:prstGeom>
          <a:noFill/>
        </p:spPr>
      </p:pic>
      <p:pic>
        <p:nvPicPr>
          <p:cNvPr id="2052" name="Picture 4" descr="C:\Users\777\Documents\Зима пришла\iCARFT0U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0"/>
            <a:ext cx="2267744" cy="1916832"/>
          </a:xfrm>
          <a:prstGeom prst="rect">
            <a:avLst/>
          </a:prstGeom>
          <a:noFill/>
        </p:spPr>
      </p:pic>
      <p:pic>
        <p:nvPicPr>
          <p:cNvPr id="2053" name="Picture 5" descr="C:\Users\777\Documents\Зима пришла\image_123142945198741700_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548680"/>
            <a:ext cx="1656184" cy="1354682"/>
          </a:xfrm>
          <a:prstGeom prst="rect">
            <a:avLst/>
          </a:prstGeom>
          <a:noFill/>
        </p:spPr>
      </p:pic>
      <p:pic>
        <p:nvPicPr>
          <p:cNvPr id="2054" name="Picture 6" descr="C:\Users\777\Documents\Зима пришла\iCA4IMH6J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548680"/>
            <a:ext cx="1656184" cy="1342256"/>
          </a:xfrm>
          <a:prstGeom prst="rect">
            <a:avLst/>
          </a:prstGeom>
          <a:noFill/>
        </p:spPr>
      </p:pic>
      <p:pic>
        <p:nvPicPr>
          <p:cNvPr id="2055" name="Picture 7" descr="C:\Users\777\Documents\Зима пришла\i[2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548680"/>
            <a:ext cx="1512168" cy="1356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Как снегири разговаривают пятнышками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3140968"/>
            <a:ext cx="4608512" cy="33843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2800" dirty="0" smtClean="0"/>
              <a:t>       Пока снегири сидят спокойно, им нет необходимости разговаривать . Но вот стайка решила лететь на другое место . Тотчас же подаётся сигнал: «Внимание, готовься к полёту!»Сигнал этот- белое пятнышко внизу на спинке у птичек. Пока они сидят , пятнышка не видно, оно прикрыто крыльями. Но перед взлётом птички опускают крылья, и пятна становятся видны . Они хорошо заметны даже издали. А чтобы их увидели все, снегири несколько разворачиваются в разные стороны. В полёте эти пятна служат хорошим ориентиром для тех , кто отстаёт. </a:t>
            </a:r>
            <a:endParaRPr lang="ru-RU" sz="2800" dirty="0"/>
          </a:p>
        </p:txBody>
      </p:sp>
      <p:pic>
        <p:nvPicPr>
          <p:cNvPr id="44034" name="Picture 2" descr="Картинка 1 из 5281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484784"/>
            <a:ext cx="4788024" cy="1656184"/>
          </a:xfrm>
          <a:prstGeom prst="rect">
            <a:avLst/>
          </a:prstGeom>
          <a:noFill/>
        </p:spPr>
      </p:pic>
      <p:pic>
        <p:nvPicPr>
          <p:cNvPr id="44036" name="Picture 4" descr="http://im8-tub-ru.yandex.net/i?id=148196428-45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772816"/>
            <a:ext cx="3672408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Красивая птица-свиристель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2564905"/>
            <a:ext cx="4330824" cy="28083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У неё на голове большой                                                                остроконечный хохол:</a:t>
            </a:r>
          </a:p>
          <a:p>
            <a:pPr>
              <a:buNone/>
            </a:pPr>
            <a:r>
              <a:rPr lang="ru-RU" sz="2000" dirty="0" smtClean="0"/>
              <a:t>       то поднимет его птица, </a:t>
            </a:r>
          </a:p>
          <a:p>
            <a:pPr>
              <a:buNone/>
            </a:pPr>
            <a:r>
              <a:rPr lang="ru-RU" sz="2000" dirty="0" smtClean="0"/>
              <a:t>       то опустит.</a:t>
            </a:r>
          </a:p>
          <a:p>
            <a:pPr>
              <a:buNone/>
            </a:pPr>
            <a:r>
              <a:rPr lang="ru-RU" sz="2000" dirty="0" smtClean="0"/>
              <a:t>       Хохол-главная примета: </a:t>
            </a:r>
          </a:p>
          <a:p>
            <a:pPr>
              <a:buNone/>
            </a:pPr>
            <a:r>
              <a:rPr lang="ru-RU" sz="2000" dirty="0" smtClean="0"/>
              <a:t>      по нему свиристель</a:t>
            </a:r>
          </a:p>
          <a:p>
            <a:pPr>
              <a:buNone/>
            </a:pPr>
            <a:r>
              <a:rPr lang="ru-RU" sz="2000" dirty="0" smtClean="0"/>
              <a:t>      можно узнать издалека.                </a:t>
            </a:r>
            <a:endParaRPr lang="ru-RU" sz="2000" dirty="0"/>
          </a:p>
        </p:txBody>
      </p:sp>
      <p:pic>
        <p:nvPicPr>
          <p:cNvPr id="4" name="Picture 4" descr="http://im7-tub-ru.yandex.net/i?id=318373170-3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3600400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                Толстоклювые щуры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84168" y="2420888"/>
            <a:ext cx="2674640" cy="38884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Ест щур</a:t>
            </a:r>
          </a:p>
          <a:p>
            <a:pPr>
              <a:buNone/>
            </a:pPr>
            <a:r>
              <a:rPr lang="ru-RU" sz="2400" dirty="0" smtClean="0"/>
              <a:t>     не спеша, перекликается</a:t>
            </a:r>
          </a:p>
          <a:p>
            <a:pPr>
              <a:buNone/>
            </a:pPr>
            <a:r>
              <a:rPr lang="ru-RU" sz="2400" dirty="0" smtClean="0"/>
              <a:t>     с соседями: «</a:t>
            </a:r>
            <a:r>
              <a:rPr lang="ru-RU" sz="2400" dirty="0" err="1" smtClean="0"/>
              <a:t>Хю</a:t>
            </a:r>
            <a:r>
              <a:rPr lang="ru-RU" sz="2400" dirty="0" smtClean="0"/>
              <a:t>… </a:t>
            </a:r>
          </a:p>
          <a:p>
            <a:pPr>
              <a:buNone/>
            </a:pPr>
            <a:r>
              <a:rPr lang="ru-RU" sz="2400" dirty="0" smtClean="0"/>
              <a:t>        </a:t>
            </a:r>
            <a:r>
              <a:rPr lang="ru-RU" sz="2400" dirty="0" err="1" smtClean="0"/>
              <a:t>хю</a:t>
            </a:r>
            <a:r>
              <a:rPr lang="ru-RU" sz="2400" dirty="0" smtClean="0"/>
              <a:t>…</a:t>
            </a:r>
          </a:p>
          <a:p>
            <a:pPr>
              <a:buNone/>
            </a:pPr>
            <a:r>
              <a:rPr lang="ru-RU" sz="2400" dirty="0" smtClean="0"/>
              <a:t>        </a:t>
            </a:r>
            <a:r>
              <a:rPr lang="ru-RU" sz="2400" dirty="0" err="1" smtClean="0"/>
              <a:t>хю</a:t>
            </a:r>
            <a:r>
              <a:rPr lang="ru-RU" sz="2400" dirty="0" smtClean="0"/>
              <a:t>…»</a:t>
            </a:r>
            <a:endParaRPr lang="ru-RU" sz="2400" dirty="0"/>
          </a:p>
        </p:txBody>
      </p:sp>
      <p:pic>
        <p:nvPicPr>
          <p:cNvPr id="33794" name="Picture 2" descr="http://im4-tub-ru.yandex.net/i?id=273503984-25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2016224" cy="1656184"/>
          </a:xfrm>
          <a:prstGeom prst="rect">
            <a:avLst/>
          </a:prstGeom>
          <a:noFill/>
        </p:spPr>
      </p:pic>
      <p:pic>
        <p:nvPicPr>
          <p:cNvPr id="33796" name="Picture 4" descr="http://im3-tub-ru.yandex.net/i?id=500318865-7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492896"/>
            <a:ext cx="2592288" cy="3816424"/>
          </a:xfrm>
          <a:prstGeom prst="rect">
            <a:avLst/>
          </a:prstGeom>
          <a:noFill/>
        </p:spPr>
      </p:pic>
      <p:pic>
        <p:nvPicPr>
          <p:cNvPr id="33798" name="Picture 6" descr="http://im3-tub-ru.yandex.net/i?id=227169075-63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492896"/>
            <a:ext cx="2232248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338437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Чечётки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933056"/>
            <a:ext cx="8229600" cy="266429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Небольшие серовато-бурые птички с красной шапочкой на голове- это чечётки. У самцов и грудь с красным отливом . Ни минуты не посидит на дереве спокойно чечётка : всё время вертится на ветке. И молчать не любит: «</a:t>
            </a:r>
            <a:r>
              <a:rPr lang="ru-RU" sz="2800" dirty="0" err="1" smtClean="0"/>
              <a:t>Чив</a:t>
            </a:r>
            <a:r>
              <a:rPr lang="ru-RU" sz="2800" dirty="0" smtClean="0"/>
              <a:t>- </a:t>
            </a:r>
            <a:r>
              <a:rPr lang="ru-RU" sz="2800" dirty="0" err="1" smtClean="0"/>
              <a:t>чив-чив</a:t>
            </a:r>
            <a:r>
              <a:rPr lang="ru-RU" sz="2800" dirty="0" smtClean="0"/>
              <a:t>-…</a:t>
            </a:r>
            <a:r>
              <a:rPr lang="ru-RU" sz="2800" dirty="0" err="1" smtClean="0"/>
              <a:t>чив</a:t>
            </a:r>
            <a:r>
              <a:rPr lang="ru-RU" sz="2800" dirty="0" smtClean="0"/>
              <a:t> –</a:t>
            </a:r>
            <a:r>
              <a:rPr lang="ru-RU" sz="2800" dirty="0" err="1" smtClean="0"/>
              <a:t>чив</a:t>
            </a:r>
            <a:r>
              <a:rPr lang="ru-RU" sz="2800" dirty="0" smtClean="0"/>
              <a:t> – </a:t>
            </a:r>
            <a:r>
              <a:rPr lang="ru-RU" sz="2800" dirty="0" err="1" smtClean="0"/>
              <a:t>чив</a:t>
            </a:r>
            <a:r>
              <a:rPr lang="ru-RU" sz="2800" dirty="0" smtClean="0"/>
              <a:t>- … </a:t>
            </a:r>
            <a:r>
              <a:rPr lang="ru-RU" sz="2800" dirty="0" err="1" smtClean="0"/>
              <a:t>пюи</a:t>
            </a:r>
            <a:r>
              <a:rPr lang="ru-RU" sz="2800" dirty="0" smtClean="0"/>
              <a:t>!»</a:t>
            </a:r>
            <a:endParaRPr lang="ru-RU" sz="2800" dirty="0"/>
          </a:p>
        </p:txBody>
      </p:sp>
      <p:pic>
        <p:nvPicPr>
          <p:cNvPr id="35844" name="Picture 4" descr="http://im4-tub-ru.yandex.net/i?id=537496653-1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404664"/>
            <a:ext cx="2880320" cy="3096344"/>
          </a:xfrm>
          <a:prstGeom prst="rect">
            <a:avLst/>
          </a:prstGeom>
          <a:noFill/>
        </p:spPr>
      </p:pic>
      <p:pic>
        <p:nvPicPr>
          <p:cNvPr id="35850" name="Picture 10" descr="http://www.megabook.ru/MObjects2/data/pict1998/ch_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2520280" cy="29485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274638"/>
            <a:ext cx="5266928" cy="178621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         Самец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2348880"/>
            <a:ext cx="5266928" cy="424847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/>
              <a:t>        Чечётка</a:t>
            </a:r>
            <a:r>
              <a:rPr lang="ru-RU" dirty="0" smtClean="0"/>
              <a:t> ( </a:t>
            </a:r>
            <a:r>
              <a:rPr lang="ru-RU" dirty="0" err="1" smtClean="0"/>
              <a:t>Carduelis</a:t>
            </a:r>
            <a:r>
              <a:rPr lang="ru-RU" dirty="0" smtClean="0"/>
              <a:t>  </a:t>
            </a:r>
            <a:r>
              <a:rPr lang="ru-RU" dirty="0" err="1" smtClean="0"/>
              <a:t>flammea</a:t>
            </a:r>
            <a:r>
              <a:rPr lang="ru-RU" dirty="0" smtClean="0"/>
              <a:t> )  — певчая птица семейства </a:t>
            </a:r>
            <a:r>
              <a:rPr lang="ru-RU" dirty="0" smtClean="0">
                <a:hlinkClick r:id="rId2"/>
              </a:rPr>
              <a:t>вьюрковых</a:t>
            </a:r>
            <a:r>
              <a:rPr lang="ru-RU" dirty="0" smtClean="0"/>
              <a:t> отряда </a:t>
            </a:r>
            <a:r>
              <a:rPr lang="ru-RU" dirty="0" err="1" smtClean="0">
                <a:hlinkClick r:id="rId3"/>
              </a:rPr>
              <a:t>воробьинобразных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   Очень маленькая птичка, величиной примерно с </a:t>
            </a:r>
            <a:r>
              <a:rPr lang="ru-RU" dirty="0" smtClean="0">
                <a:hlinkClick r:id="rId4"/>
              </a:rPr>
              <a:t>чиж</a:t>
            </a:r>
            <a:r>
              <a:rPr lang="ru-RU" dirty="0" smtClean="0"/>
              <a:t>а. Длина тела 12-15 см, крыла — 6,9-8,5 см, размах крыльев 19-23 см; вес 10—15 г </a:t>
            </a:r>
            <a:r>
              <a:rPr lang="ru-RU" dirty="0" smtClean="0">
                <a:hlinkClick r:id="rId5"/>
              </a:rPr>
              <a:t>Самец</a:t>
            </a:r>
            <a:r>
              <a:rPr lang="ru-RU" dirty="0" smtClean="0"/>
              <a:t> сверху буровато-серый, варьирует до светло-серого. Темя красное, шея и спина беловатые, с более или менее широкими не резко очерченными серовато-бурыми пятнами, суживающимися на нижней части спины и на надхвостье, которое имеет розоватый оттенок. Рулевые маховые, равно как и большие кроющие крыла, тёмно-бурые с беловатыми каёмками. Горло, грудь и зоб белые с розово-красным оттенком, нижняя часть груди и брюхо белые. На горле тёмно-бурое или чёрное пятно. На лбу красное пятно. Весной, после </a:t>
            </a:r>
            <a:r>
              <a:rPr lang="ru-RU" dirty="0" err="1" smtClean="0"/>
              <a:t>обнашивания</a:t>
            </a:r>
            <a:r>
              <a:rPr lang="ru-RU" dirty="0" smtClean="0"/>
              <a:t> вершин перьев, красный цвет шапочки, зоба и груди  делается более ярким, у некоторых густого </a:t>
            </a:r>
            <a:r>
              <a:rPr lang="ru-RU" dirty="0" err="1" smtClean="0"/>
              <a:t>карминно</a:t>
            </a:r>
            <a:r>
              <a:rPr lang="ru-RU" dirty="0" smtClean="0"/>
              <a:t> - красного цвета. </a:t>
            </a:r>
            <a:r>
              <a:rPr lang="ru-RU" dirty="0" smtClean="0">
                <a:hlinkClick r:id="rId6"/>
              </a:rPr>
              <a:t>Самки</a:t>
            </a:r>
            <a:r>
              <a:rPr lang="ru-RU" dirty="0" smtClean="0"/>
              <a:t> и молодые имеют только красную шапочку, а на остальных частях тела красный цвет замещён белым</a:t>
            </a:r>
          </a:p>
          <a:p>
            <a:endParaRPr lang="ru-RU" dirty="0"/>
          </a:p>
        </p:txBody>
      </p:sp>
      <p:pic>
        <p:nvPicPr>
          <p:cNvPr id="36866" name="Picture 2" descr="http://im2-tub-ru.yandex.net/i?id=76495035-68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60648"/>
            <a:ext cx="3131840" cy="2023145"/>
          </a:xfrm>
          <a:prstGeom prst="rect">
            <a:avLst/>
          </a:prstGeom>
          <a:noFill/>
        </p:spPr>
      </p:pic>
      <p:pic>
        <p:nvPicPr>
          <p:cNvPr id="36868" name="Picture 4" descr="http://im4-tub-ru.yandex.net/i?id=124543648-53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564904"/>
            <a:ext cx="3131840" cy="1728192"/>
          </a:xfrm>
          <a:prstGeom prst="rect">
            <a:avLst/>
          </a:prstGeom>
          <a:noFill/>
        </p:spPr>
      </p:pic>
      <p:pic>
        <p:nvPicPr>
          <p:cNvPr id="36870" name="Picture 6" descr="http://im4-tub-ru.yandex.net/i?id=65869147-08-7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581128"/>
            <a:ext cx="3203848" cy="2060848"/>
          </a:xfrm>
          <a:prstGeom prst="rect">
            <a:avLst/>
          </a:prstGeom>
          <a:noFill/>
        </p:spPr>
      </p:pic>
      <p:pic>
        <p:nvPicPr>
          <p:cNvPr id="36872" name="Picture 8" descr="http://im3-tub-ru.yandex.net/i?id=214914769-11-7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63888" y="332656"/>
            <a:ext cx="1944216" cy="1656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85821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04248" y="2924944"/>
            <a:ext cx="2160240" cy="32012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7890" name="Picture 2" descr="http://im3-tub-ru.yandex.net/i?id=394392500-2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2376264" cy="1872208"/>
          </a:xfrm>
          <a:prstGeom prst="rect">
            <a:avLst/>
          </a:prstGeom>
          <a:noFill/>
        </p:spPr>
      </p:pic>
      <p:pic>
        <p:nvPicPr>
          <p:cNvPr id="37892" name="Picture 4" descr="http://im7-tub-ru.yandex.net/i?id=107759837-16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2160240" cy="1872208"/>
          </a:xfrm>
          <a:prstGeom prst="rect">
            <a:avLst/>
          </a:prstGeom>
          <a:noFill/>
        </p:spPr>
      </p:pic>
      <p:pic>
        <p:nvPicPr>
          <p:cNvPr id="37894" name="Picture 6" descr="http://im4-tub-ru.yandex.net/i?id=119728851-44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60648"/>
            <a:ext cx="2123728" cy="1872208"/>
          </a:xfrm>
          <a:prstGeom prst="rect">
            <a:avLst/>
          </a:prstGeom>
          <a:noFill/>
        </p:spPr>
      </p:pic>
      <p:pic>
        <p:nvPicPr>
          <p:cNvPr id="37896" name="Picture 8" descr="http://im0-tub-ru.yandex.net/i?id=130443295-28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4077072"/>
            <a:ext cx="3312368" cy="256490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2348880"/>
            <a:ext cx="6858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Обыкновенный </a:t>
            </a:r>
            <a:r>
              <a:rPr lang="ru-RU" b="1" dirty="0" err="1" smtClean="0"/>
              <a:t>по́ползень</a:t>
            </a:r>
            <a:r>
              <a:rPr lang="ru-RU" dirty="0" smtClean="0"/>
              <a:t>, или </a:t>
            </a:r>
            <a:r>
              <a:rPr lang="ru-RU" b="1" dirty="0" err="1" smtClean="0"/>
              <a:t>ямщи́к</a:t>
            </a:r>
            <a:r>
              <a:rPr lang="ru-RU" dirty="0" smtClean="0"/>
              <a:t> (</a:t>
            </a:r>
            <a:r>
              <a:rPr lang="ru-RU" dirty="0" smtClean="0">
                <a:hlinkClick r:id="rId6" action="ppaction://hlinkfile" tooltip="Латинский язык"/>
              </a:rPr>
              <a:t>лат.</a:t>
            </a:r>
            <a:r>
              <a:rPr lang="ru-RU" dirty="0" smtClean="0"/>
              <a:t> </a:t>
            </a:r>
            <a:r>
              <a:rPr lang="la-Latn" i="1" dirty="0" smtClean="0"/>
              <a:t>Sitta europaea</a:t>
            </a:r>
            <a:r>
              <a:rPr lang="ru-RU" dirty="0" smtClean="0"/>
              <a:t>) — небольшая </a:t>
            </a:r>
            <a:r>
              <a:rPr lang="ru-RU" dirty="0" smtClean="0">
                <a:hlinkClick r:id="rId7" action="ppaction://hlinkfile" tooltip="Птица"/>
              </a:rPr>
              <a:t>птица</a:t>
            </a:r>
            <a:r>
              <a:rPr lang="ru-RU" dirty="0" smtClean="0"/>
              <a:t> из семейства </a:t>
            </a:r>
            <a:r>
              <a:rPr lang="ru-RU" dirty="0" smtClean="0">
                <a:hlinkClick r:id="rId8" action="ppaction://hlinkfile" tooltip="Поползневые"/>
              </a:rPr>
              <a:t>поползневых</a:t>
            </a:r>
            <a:r>
              <a:rPr lang="ru-RU" dirty="0" smtClean="0"/>
              <a:t>, широко распространённая в </a:t>
            </a:r>
            <a:r>
              <a:rPr lang="ru-RU" dirty="0" smtClean="0">
                <a:hlinkClick r:id="rId9" action="ppaction://hlinkfile" tooltip="Европа"/>
              </a:rPr>
              <a:t>Европе</a:t>
            </a:r>
            <a:r>
              <a:rPr lang="ru-RU" dirty="0" smtClean="0"/>
              <a:t>, </a:t>
            </a:r>
            <a:r>
              <a:rPr lang="ru-RU" dirty="0" smtClean="0">
                <a:hlinkClick r:id="rId10" action="ppaction://hlinkfile" tooltip="Азия"/>
              </a:rPr>
              <a:t>Азии</a:t>
            </a:r>
            <a:r>
              <a:rPr lang="ru-RU" dirty="0" smtClean="0"/>
              <a:t> и </a:t>
            </a:r>
            <a:r>
              <a:rPr lang="ru-RU" dirty="0" smtClean="0">
                <a:hlinkClick r:id="rId11" action="ppaction://hlinkfile" tooltip="Северная Африка"/>
              </a:rPr>
              <a:t>Северной Африке</a:t>
            </a:r>
            <a:r>
              <a:rPr lang="ru-RU" dirty="0" smtClean="0"/>
              <a:t>. Обычен как в средней полосе </a:t>
            </a:r>
            <a:r>
              <a:rPr lang="ru-RU" dirty="0" smtClean="0">
                <a:hlinkClick r:id="rId12" action="ppaction://hlinkfile" tooltip="Россия"/>
              </a:rPr>
              <a:t>России</a:t>
            </a:r>
            <a:r>
              <a:rPr lang="ru-RU" dirty="0" smtClean="0"/>
              <a:t>, так и в </a:t>
            </a:r>
            <a:r>
              <a:rPr lang="ru-RU" dirty="0" smtClean="0">
                <a:hlinkClick r:id="rId13" action="ppaction://hlinkfile" tooltip="Сибирь"/>
              </a:rPr>
              <a:t>Сибири</a:t>
            </a:r>
            <a:r>
              <a:rPr lang="ru-RU" dirty="0" smtClean="0"/>
              <a:t>, где гнездится в лиственных, хвойных и смешанных лесах, а также садах и парках населённых пунктов. В поисках корма ловко передвигается по стволам и ветвям деревьев, зачастую вниз головой или даже вверх ногами</a:t>
            </a:r>
            <a:endParaRPr lang="ru-RU" dirty="0"/>
          </a:p>
        </p:txBody>
      </p:sp>
      <p:pic>
        <p:nvPicPr>
          <p:cNvPr id="37900" name="Picture 12" descr="Файл:Sitta europaea wildlife 2 1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804248" y="2492896"/>
            <a:ext cx="2339752" cy="3672408"/>
          </a:xfrm>
          <a:prstGeom prst="rect">
            <a:avLst/>
          </a:prstGeom>
          <a:noFill/>
        </p:spPr>
      </p:pic>
      <p:pic>
        <p:nvPicPr>
          <p:cNvPr id="37902" name="Picture 14" descr="http://im3-tub-ru.yandex.net/i?id=397708450-30-7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79512" y="4509120"/>
            <a:ext cx="2952328" cy="2088232"/>
          </a:xfrm>
          <a:prstGeom prst="rect">
            <a:avLst/>
          </a:prstGeom>
          <a:noFill/>
        </p:spPr>
      </p:pic>
      <p:pic>
        <p:nvPicPr>
          <p:cNvPr id="37904" name="Picture 16" descr="http://im3-tub-ru.yandex.net/i?id=60381351-52-7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411760" y="260648"/>
            <a:ext cx="2304256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9409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>Презентация №5</a:t>
            </a:r>
            <a:br>
              <a:rPr lang="ru-RU" sz="2800" dirty="0" smtClean="0"/>
            </a:br>
            <a:r>
              <a:rPr lang="ru-RU" sz="2800" dirty="0" smtClean="0"/>
              <a:t>Ученики МОУСОШ №2 г </a:t>
            </a:r>
            <a:r>
              <a:rPr lang="ru-RU" sz="2800" dirty="0" err="1" smtClean="0"/>
              <a:t>п</a:t>
            </a:r>
            <a:r>
              <a:rPr lang="ru-RU" sz="2800" dirty="0" smtClean="0"/>
              <a:t> Терек КБР </a:t>
            </a:r>
            <a:br>
              <a:rPr lang="ru-RU" sz="2800" dirty="0" smtClean="0"/>
            </a:br>
            <a:r>
              <a:rPr lang="ru-RU" sz="2800" dirty="0" smtClean="0"/>
              <a:t>Лысенко Антон и </a:t>
            </a:r>
            <a:r>
              <a:rPr lang="ru-RU" sz="2800" dirty="0" err="1" smtClean="0"/>
              <a:t>Пшигошев</a:t>
            </a:r>
            <a:r>
              <a:rPr lang="ru-RU" sz="2800" dirty="0" smtClean="0"/>
              <a:t> Исмаил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dirty="0" smtClean="0"/>
              <a:t>им</a:t>
            </a:r>
            <a:endParaRPr lang="ru-RU" dirty="0"/>
          </a:p>
        </p:txBody>
      </p:sp>
      <p:pic>
        <p:nvPicPr>
          <p:cNvPr id="38922" name="Picture 10" descr="Картинка 56 из 4227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72816"/>
            <a:ext cx="7272808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Внешний вид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1628800"/>
            <a:ext cx="5076056" cy="5229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b="1" dirty="0" smtClean="0"/>
              <a:t>БОЛЬШАЯ СИНИЦА </a:t>
            </a:r>
            <a:r>
              <a:rPr lang="ru-RU" dirty="0" smtClean="0"/>
              <a:t>(</a:t>
            </a:r>
            <a:r>
              <a:rPr lang="ru-RU" dirty="0" err="1" smtClean="0"/>
              <a:t>Parus</a:t>
            </a:r>
            <a:r>
              <a:rPr lang="ru-RU" dirty="0" smtClean="0"/>
              <a:t> </a:t>
            </a:r>
            <a:r>
              <a:rPr lang="ru-RU" dirty="0" err="1" smtClean="0"/>
              <a:t>major</a:t>
            </a:r>
            <a:r>
              <a:rPr lang="ru-RU" dirty="0" smtClean="0"/>
              <a:t>), птица семейства синицевых. Хорошо заметная, подвижная птица величиной с воробья (масса тела 15-21 г). Голова, горло, подхвостье черные. Щеки и пятно на затылке белые. Грудь и брюшко ярко-желтые с черной продольной полосой и «галстуком», более широкими у самцов. Хвост и крылья серо-голубые, спина зеленая. У самок «галстук» доходит только до брюшка. Распространена в лесной зоне России от западных границ до тихоокеанского побережья и на Кавказе. Обитательница лиственных и смешанных лесов, садов и парков. Ведет оседлый и кочующий образ жизни. Питается в основном насекомыми. Весной и летом основу питания синиц составляют гусеницы, жуки, пауки, осенью и зимой — семена, а у жилья человека — пищевые остатки. Синицы полезны для человека, их успешно привлекают в парки и скверы, жилые кварталы, прикармливая зимой и развешивая весной искусственные гнездовья. В последние годы численность больших синиц в поселениях человека продолжает увеличиваться.</a:t>
            </a:r>
            <a:endParaRPr lang="ru-RU" dirty="0"/>
          </a:p>
        </p:txBody>
      </p:sp>
      <p:pic>
        <p:nvPicPr>
          <p:cNvPr id="1026" name="Picture 2" descr="http://im0-tub-ru.yandex.net/i?id=72562492-25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2195736" cy="3168352"/>
          </a:xfrm>
          <a:prstGeom prst="rect">
            <a:avLst/>
          </a:prstGeom>
          <a:noFill/>
        </p:spPr>
      </p:pic>
      <p:pic>
        <p:nvPicPr>
          <p:cNvPr id="1028" name="Picture 4" descr="http://im7-tub-ru.yandex.net/i?id=177421451-49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628800"/>
            <a:ext cx="1872208" cy="3168352"/>
          </a:xfrm>
          <a:prstGeom prst="rect">
            <a:avLst/>
          </a:prstGeom>
          <a:noFill/>
        </p:spPr>
      </p:pic>
      <p:pic>
        <p:nvPicPr>
          <p:cNvPr id="1030" name="Picture 6" descr="http://im7-tub-ru.yandex.net/i?id=101811757-7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13176"/>
            <a:ext cx="2267744" cy="1844824"/>
          </a:xfrm>
          <a:prstGeom prst="rect">
            <a:avLst/>
          </a:prstGeom>
          <a:noFill/>
        </p:spPr>
      </p:pic>
      <p:pic>
        <p:nvPicPr>
          <p:cNvPr id="1032" name="Picture 8" descr="http://im6-tub-ru.yandex.net/i?id=495702236-10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5013176"/>
            <a:ext cx="1800200" cy="1844824"/>
          </a:xfrm>
          <a:prstGeom prst="rect">
            <a:avLst/>
          </a:prstGeom>
          <a:noFill/>
        </p:spPr>
      </p:pic>
      <p:pic>
        <p:nvPicPr>
          <p:cNvPr id="1034" name="Picture 10" descr="http://im3-tub-ru.yandex.net/i?id=48174988-65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5373216"/>
            <a:ext cx="1907704" cy="1484784"/>
          </a:xfrm>
          <a:prstGeom prst="rect">
            <a:avLst/>
          </a:prstGeom>
          <a:noFill/>
        </p:spPr>
      </p:pic>
      <p:pic>
        <p:nvPicPr>
          <p:cNvPr id="1038" name="Picture 14" descr="http://im7-tub-ru.yandex.net/i?id=408383688-33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260648"/>
            <a:ext cx="1152128" cy="936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Питание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3851920" cy="52578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sz="4200" b="1" dirty="0" smtClean="0"/>
              <a:t> Синица </a:t>
            </a:r>
            <a:r>
              <a:rPr lang="ru-RU" dirty="0" smtClean="0"/>
              <a:t>никогда не становится ручной, большинство синиц сохраняет в клетке недоверчивость к человеку. Поют же они не очень хорошо, а перелиняв в клетке, утрачивают яркость оперения. </a:t>
            </a:r>
            <a:br>
              <a:rPr lang="ru-RU" dirty="0" smtClean="0"/>
            </a:br>
            <a:r>
              <a:rPr lang="ru-RU" dirty="0" smtClean="0"/>
              <a:t>Синицы нуждаются в разнообразии кормов. Помимо общего корма для насекомоядных птиц, в их рационе должен быть подсолнух, конопля, расколотые кедровые и лесные орехи, а также несоленое сало и кусочки сырого мяса. Больших синиц нельзя содержать в клетках с другими птицами, так как они довольно агрессивны и часто убивают мелких птичек, ссорятся между собой. Некоторые любители прикармливают синиц в осенне-зимнее время на окошке. Для подкормки лучше всего использовать подсолнух, коноплю, кусочки сала и мяса. Так тоже можно наблюдать за их поведением и слушать их пение.</a:t>
            </a:r>
            <a:endParaRPr lang="ru-RU" dirty="0"/>
          </a:p>
        </p:txBody>
      </p:sp>
      <p:pic>
        <p:nvPicPr>
          <p:cNvPr id="39938" name="Picture 2" descr="http://im8-tub-ru.yandex.net/i?id=75175377-24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556792"/>
            <a:ext cx="3096344" cy="2232248"/>
          </a:xfrm>
          <a:prstGeom prst="rect">
            <a:avLst/>
          </a:prstGeom>
          <a:noFill/>
        </p:spPr>
      </p:pic>
      <p:pic>
        <p:nvPicPr>
          <p:cNvPr id="39940" name="Picture 4" descr="http://im4-tub-ru.yandex.net/i?id=204294251-05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861048"/>
            <a:ext cx="3096344" cy="2520280"/>
          </a:xfrm>
          <a:prstGeom prst="rect">
            <a:avLst/>
          </a:prstGeom>
          <a:noFill/>
        </p:spPr>
      </p:pic>
      <p:pic>
        <p:nvPicPr>
          <p:cNvPr id="39942" name="Picture 6" descr="http://im2-tub-ru.yandex.net/i?id=97906205-18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2656"/>
            <a:ext cx="1428750" cy="952500"/>
          </a:xfrm>
          <a:prstGeom prst="rect">
            <a:avLst/>
          </a:prstGeom>
          <a:noFill/>
        </p:spPr>
      </p:pic>
      <p:pic>
        <p:nvPicPr>
          <p:cNvPr id="39946" name="Picture 10" descr="http://im2-tub-ru.yandex.net/i?id=101989567-46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5085184"/>
            <a:ext cx="1428750" cy="990601"/>
          </a:xfrm>
          <a:prstGeom prst="rect">
            <a:avLst/>
          </a:prstGeom>
          <a:noFill/>
        </p:spPr>
      </p:pic>
      <p:pic>
        <p:nvPicPr>
          <p:cNvPr id="39948" name="Picture 12" descr="http://im7-tub-ru.yandex.net/i?id=211771187-33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3573016"/>
            <a:ext cx="1428750" cy="1285876"/>
          </a:xfrm>
          <a:prstGeom prst="rect">
            <a:avLst/>
          </a:prstGeom>
          <a:noFill/>
        </p:spPr>
      </p:pic>
      <p:pic>
        <p:nvPicPr>
          <p:cNvPr id="39952" name="Picture 16" descr="http://im5-tub-ru.yandex.net/i?id=23069248-06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4077072"/>
            <a:ext cx="1314450" cy="971551"/>
          </a:xfrm>
          <a:prstGeom prst="rect">
            <a:avLst/>
          </a:prstGeom>
          <a:noFill/>
        </p:spPr>
      </p:pic>
      <p:pic>
        <p:nvPicPr>
          <p:cNvPr id="39954" name="Picture 18" descr="http://im6-tub-ru.yandex.net/i?id=343145568-48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1628800"/>
            <a:ext cx="1872208" cy="1800200"/>
          </a:xfrm>
          <a:prstGeom prst="rect">
            <a:avLst/>
          </a:prstGeom>
          <a:noFill/>
        </p:spPr>
      </p:pic>
      <p:pic>
        <p:nvPicPr>
          <p:cNvPr id="39956" name="Picture 20" descr="http://im6-tub-ru.yandex.net/i?id=204451327-48-7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31640" y="5517232"/>
            <a:ext cx="1428750" cy="1076326"/>
          </a:xfrm>
          <a:prstGeom prst="rect">
            <a:avLst/>
          </a:prstGeom>
          <a:noFill/>
        </p:spPr>
      </p:pic>
      <p:pic>
        <p:nvPicPr>
          <p:cNvPr id="39958" name="Picture 22" descr="http://im6-tub-ru.yandex.net/i?id=216583641-01-7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264" y="332656"/>
            <a:ext cx="1428750" cy="1057276"/>
          </a:xfrm>
          <a:prstGeom prst="rect">
            <a:avLst/>
          </a:prstGeom>
          <a:noFill/>
        </p:spPr>
      </p:pic>
      <p:pic>
        <p:nvPicPr>
          <p:cNvPr id="39960" name="Picture 24" descr="http://im8-tub-ru.yandex.net/i?id=27022303-54-7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7944" y="4725144"/>
            <a:ext cx="1419225" cy="962025"/>
          </a:xfrm>
          <a:prstGeom prst="rect">
            <a:avLst/>
          </a:prstGeom>
          <a:noFill/>
        </p:spPr>
      </p:pic>
      <p:pic>
        <p:nvPicPr>
          <p:cNvPr id="39962" name="Picture 26" descr="http://im3-tub-ru.yandex.net/i?id=153584120-50-7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67944" y="5829299"/>
            <a:ext cx="1390650" cy="8400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756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Питание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0962" name="Picture 2" descr="http://img-fotki.yandex.ru/get/4010/vakhlakov.6/0_24e7b_9b11856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4"/>
            <a:ext cx="3191387" cy="3212976"/>
          </a:xfrm>
          <a:prstGeom prst="rect">
            <a:avLst/>
          </a:prstGeom>
          <a:noFill/>
        </p:spPr>
      </p:pic>
      <p:pic>
        <p:nvPicPr>
          <p:cNvPr id="40964" name="Picture 4" descr="http://im6-tub-ru.yandex.net/i?id=503601433-16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2304256" cy="2088232"/>
          </a:xfrm>
          <a:prstGeom prst="rect">
            <a:avLst/>
          </a:prstGeom>
          <a:noFill/>
        </p:spPr>
      </p:pic>
      <p:pic>
        <p:nvPicPr>
          <p:cNvPr id="40966" name="Picture 6" descr="http://im7-tub-ru.yandex.net/i?id=4562642-68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789040"/>
            <a:ext cx="2771800" cy="2808312"/>
          </a:xfrm>
          <a:prstGeom prst="rect">
            <a:avLst/>
          </a:prstGeom>
          <a:noFill/>
        </p:spPr>
      </p:pic>
      <p:pic>
        <p:nvPicPr>
          <p:cNvPr id="40968" name="Picture 8" descr="http://im6-tub-ru.yandex.net/i?id=108155190-17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645024"/>
            <a:ext cx="3024336" cy="3024336"/>
          </a:xfrm>
          <a:prstGeom prst="rect">
            <a:avLst/>
          </a:prstGeom>
          <a:noFill/>
        </p:spPr>
      </p:pic>
      <p:pic>
        <p:nvPicPr>
          <p:cNvPr id="40970" name="Picture 10" descr="http://im2-tub-ru.yandex.net/i?id=216788739-36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1556792"/>
            <a:ext cx="2232248" cy="2088232"/>
          </a:xfrm>
          <a:prstGeom prst="rect">
            <a:avLst/>
          </a:prstGeom>
          <a:noFill/>
        </p:spPr>
      </p:pic>
      <p:pic>
        <p:nvPicPr>
          <p:cNvPr id="40974" name="Picture 14" descr="http://im5-tub-ru.yandex.net/i?id=102523542-67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5589240"/>
            <a:ext cx="1368152" cy="1008111"/>
          </a:xfrm>
          <a:prstGeom prst="rect">
            <a:avLst/>
          </a:prstGeom>
          <a:noFill/>
        </p:spPr>
      </p:pic>
      <p:pic>
        <p:nvPicPr>
          <p:cNvPr id="40976" name="Picture 16" descr="http://im4-tub-ru.yandex.net/i?id=175731262-60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1556792"/>
            <a:ext cx="2304256" cy="2088232"/>
          </a:xfrm>
          <a:prstGeom prst="rect">
            <a:avLst/>
          </a:prstGeom>
          <a:noFill/>
        </p:spPr>
      </p:pic>
      <p:pic>
        <p:nvPicPr>
          <p:cNvPr id="12" name="Picture 8" descr="http://im7-tub-ru.yandex.net/i?id=293047863-00-7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6296" y="1628800"/>
            <a:ext cx="1907704" cy="2016224"/>
          </a:xfrm>
          <a:prstGeom prst="rect">
            <a:avLst/>
          </a:prstGeom>
          <a:noFill/>
        </p:spPr>
      </p:pic>
      <p:pic>
        <p:nvPicPr>
          <p:cNvPr id="40980" name="Picture 20" descr="http://im8-tub-ru.yandex.net/i?id=137157374-28-7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0"/>
            <a:ext cx="1944216" cy="1484784"/>
          </a:xfrm>
          <a:prstGeom prst="rect">
            <a:avLst/>
          </a:prstGeom>
          <a:noFill/>
        </p:spPr>
      </p:pic>
      <p:pic>
        <p:nvPicPr>
          <p:cNvPr id="40982" name="Picture 22" descr="http://im7-tub-ru.yandex.net/i?id=220275955-19-7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52320" y="6209928"/>
            <a:ext cx="981926" cy="648072"/>
          </a:xfrm>
          <a:prstGeom prst="rect">
            <a:avLst/>
          </a:prstGeom>
          <a:noFill/>
        </p:spPr>
      </p:pic>
      <p:pic>
        <p:nvPicPr>
          <p:cNvPr id="40986" name="Picture 26" descr="http://im7-tub-ru.yandex.net/i?id=147613633-15-7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76256" y="0"/>
            <a:ext cx="1872208" cy="1484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dirty="0" smtClean="0"/>
              <a:t>Снежинки своими руками</a:t>
            </a:r>
            <a:endParaRPr lang="ru-RU" sz="4000" dirty="0"/>
          </a:p>
        </p:txBody>
      </p:sp>
      <p:pic>
        <p:nvPicPr>
          <p:cNvPr id="3074" name="Picture 2" descr="C:\Users\777\Pictures\Зима пришла\65533509_1287565231_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81128"/>
            <a:ext cx="3131840" cy="2276872"/>
          </a:xfrm>
          <a:prstGeom prst="rect">
            <a:avLst/>
          </a:prstGeom>
          <a:noFill/>
        </p:spPr>
      </p:pic>
      <p:pic>
        <p:nvPicPr>
          <p:cNvPr id="3075" name="Picture 3" descr="C:\Users\777\Pictures\Зима пришла\fe3012d7f4cf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437112"/>
            <a:ext cx="3491880" cy="2420888"/>
          </a:xfrm>
          <a:prstGeom prst="rect">
            <a:avLst/>
          </a:prstGeom>
          <a:noFill/>
        </p:spPr>
      </p:pic>
      <p:pic>
        <p:nvPicPr>
          <p:cNvPr id="3076" name="Picture 4" descr="C:\Users\777\Pictures\Зима пришла\iCA7SXB4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0728"/>
            <a:ext cx="2915816" cy="3384376"/>
          </a:xfrm>
          <a:prstGeom prst="rect">
            <a:avLst/>
          </a:prstGeom>
          <a:noFill/>
        </p:spPr>
      </p:pic>
      <p:pic>
        <p:nvPicPr>
          <p:cNvPr id="3077" name="Picture 5" descr="C:\Users\777\Pictures\Зима пришла\iCA63I7M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908720"/>
            <a:ext cx="3491880" cy="3384376"/>
          </a:xfrm>
          <a:prstGeom prst="rect">
            <a:avLst/>
          </a:prstGeom>
          <a:noFill/>
        </p:spPr>
      </p:pic>
      <p:pic>
        <p:nvPicPr>
          <p:cNvPr id="3078" name="Picture 6" descr="C:\Users\777\Pictures\Зима пришла\snowflake01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980728"/>
            <a:ext cx="2724110" cy="2493362"/>
          </a:xfrm>
          <a:prstGeom prst="rect">
            <a:avLst/>
          </a:prstGeom>
          <a:noFill/>
        </p:spPr>
      </p:pic>
      <p:pic>
        <p:nvPicPr>
          <p:cNvPr id="3080" name="Picture 8" descr="http://im5-tub-ru.yandex.net/i?id=440313114-57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4293096"/>
            <a:ext cx="2736304" cy="25649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Поела , искупалась и спать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1986" name="Picture 2" descr="http://im3-tub-ru.yandex.net/i?id=105167015-6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708920"/>
            <a:ext cx="3168352" cy="2736304"/>
          </a:xfrm>
          <a:prstGeom prst="rect">
            <a:avLst/>
          </a:prstGeom>
          <a:noFill/>
        </p:spPr>
      </p:pic>
      <p:pic>
        <p:nvPicPr>
          <p:cNvPr id="41988" name="Picture 4" descr="http://im3-tub-ru.yandex.net/i?id=101865670-61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2987824" cy="2448272"/>
          </a:xfrm>
          <a:prstGeom prst="rect">
            <a:avLst/>
          </a:prstGeom>
          <a:noFill/>
        </p:spPr>
      </p:pic>
      <p:pic>
        <p:nvPicPr>
          <p:cNvPr id="41990" name="Picture 6" descr="http://im4-tub-ru.yandex.net/i?id=514823042-64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653136"/>
            <a:ext cx="2987824" cy="2204864"/>
          </a:xfrm>
          <a:prstGeom prst="rect">
            <a:avLst/>
          </a:prstGeom>
          <a:noFill/>
        </p:spPr>
      </p:pic>
      <p:sp>
        <p:nvSpPr>
          <p:cNvPr id="7" name="4-конечная звезда 6"/>
          <p:cNvSpPr/>
          <p:nvPr/>
        </p:nvSpPr>
        <p:spPr>
          <a:xfrm>
            <a:off x="539552" y="4581128"/>
            <a:ext cx="2088232" cy="1850504"/>
          </a:xfrm>
          <a:prstGeom prst="star4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ятно 2 7"/>
          <p:cNvSpPr/>
          <p:nvPr/>
        </p:nvSpPr>
        <p:spPr>
          <a:xfrm>
            <a:off x="6623720" y="2276872"/>
            <a:ext cx="2124744" cy="1490464"/>
          </a:xfrm>
          <a:prstGeom prst="irregularSeal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Почему свиристели зимой в обморок падают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600200"/>
            <a:ext cx="4283968" cy="5257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/>
              <a:t> Летом </a:t>
            </a:r>
            <a:r>
              <a:rPr lang="ru-RU" dirty="0" smtClean="0"/>
              <a:t>питаются насекомыми, которых нередко ловят на лету, личинками, различными ягодами и молодыми побегами растений. В иное время питаются преимущественно ягодами и плодами, например, брусникой, калиной, омелой</a:t>
            </a:r>
            <a:r>
              <a:rPr lang="ru-RU" b="1" dirty="0" smtClean="0"/>
              <a:t>. В зимнее время </a:t>
            </a:r>
            <a:r>
              <a:rPr lang="ru-RU" dirty="0" smtClean="0"/>
              <a:t>часто встречаются в городах средней полосы России, где питаются преимущественно рябиной.</a:t>
            </a:r>
            <a:endParaRPr lang="ru-RU" dirty="0"/>
          </a:p>
        </p:txBody>
      </p:sp>
      <p:pic>
        <p:nvPicPr>
          <p:cNvPr id="43010" name="Picture 2" descr="http://im5-tub-ru.yandex.net/i?id=376846232-24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4932040" cy="522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Обмороки свиристелей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1772816"/>
            <a:ext cx="4608512" cy="446449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400" dirty="0" smtClean="0"/>
              <a:t>      В морозный день</a:t>
            </a:r>
          </a:p>
          <a:p>
            <a:pPr>
              <a:buNone/>
            </a:pPr>
            <a:r>
              <a:rPr lang="ru-RU" sz="2400" dirty="0" smtClean="0"/>
              <a:t>      с верхушки рябины</a:t>
            </a:r>
          </a:p>
          <a:p>
            <a:pPr>
              <a:buNone/>
            </a:pPr>
            <a:r>
              <a:rPr lang="ru-RU" sz="2400" dirty="0" smtClean="0"/>
              <a:t>      одна за другой  </a:t>
            </a:r>
          </a:p>
          <a:p>
            <a:pPr>
              <a:buNone/>
            </a:pPr>
            <a:r>
              <a:rPr lang="ru-RU" sz="2400" dirty="0" smtClean="0"/>
              <a:t>      падают на землю свиристели.</a:t>
            </a:r>
          </a:p>
          <a:p>
            <a:pPr>
              <a:buNone/>
            </a:pPr>
            <a:r>
              <a:rPr lang="ru-RU" sz="2400" dirty="0" smtClean="0"/>
              <a:t>      Лежат словно неживые , не шевелятся. Возьмёшь птицу в руки- дышит, </a:t>
            </a:r>
          </a:p>
          <a:p>
            <a:pPr>
              <a:buNone/>
            </a:pPr>
            <a:r>
              <a:rPr lang="ru-RU" sz="2400" dirty="0" smtClean="0"/>
              <a:t>      тельце тёплое,  а глазки закрыты.</a:t>
            </a:r>
          </a:p>
          <a:p>
            <a:pPr>
              <a:buNone/>
            </a:pPr>
            <a:r>
              <a:rPr lang="ru-RU" sz="2400" dirty="0" smtClean="0"/>
              <a:t>      Почему ягоды так на них подействовали?</a:t>
            </a:r>
          </a:p>
          <a:p>
            <a:pPr>
              <a:buNone/>
            </a:pPr>
            <a:r>
              <a:rPr lang="ru-RU" sz="2400" dirty="0" smtClean="0"/>
              <a:t>      Оказывается, в морозный день плоды рябины становятся маленькими кусочками льда . Набитый ими зоб птицы охлаждает всё тело , сдавливает горло . Затрудняет дыхание . Вот и оказывается объевшаяся свиристель в полуобморочном состоянии. Только после того ,как часть ягод оттает и пройдёт в желудок , птица приходит в себя и снова начинает есть. До… очередного обморока.  </a:t>
            </a:r>
            <a:endParaRPr lang="ru-RU" sz="2400" dirty="0"/>
          </a:p>
        </p:txBody>
      </p:sp>
      <p:pic>
        <p:nvPicPr>
          <p:cNvPr id="4" name="Picture 4" descr="http://im4-tub-ru.yandex.net/i?id=60247669-03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3744416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Вот так </a:t>
            </a:r>
            <a:r>
              <a:rPr lang="ru-RU" sz="3200" dirty="0" smtClean="0"/>
              <a:t>заманчиво, но </a:t>
            </a:r>
            <a:r>
              <a:rPr lang="ru-RU" sz="3200" dirty="0" smtClean="0"/>
              <a:t>нелегко живут птицы зимой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                          Давайте будем к тому стремиться,</a:t>
            </a:r>
          </a:p>
          <a:p>
            <a:pPr>
              <a:buNone/>
            </a:pPr>
            <a:r>
              <a:rPr lang="ru-RU" sz="2800" dirty="0" smtClean="0"/>
              <a:t>                              Чтоб нас любили и зверь, и птица.</a:t>
            </a:r>
          </a:p>
          <a:p>
            <a:pPr>
              <a:buNone/>
            </a:pPr>
            <a:r>
              <a:rPr lang="ru-RU" sz="2800" b="1" dirty="0" smtClean="0"/>
              <a:t>     Люди!             </a:t>
            </a:r>
            <a:r>
              <a:rPr lang="ru-RU" sz="2800" dirty="0" smtClean="0"/>
              <a:t>И доверяли повсюду нам,</a:t>
            </a:r>
          </a:p>
          <a:p>
            <a:pPr>
              <a:buNone/>
            </a:pPr>
            <a:r>
              <a:rPr lang="ru-RU" sz="2800" dirty="0" smtClean="0"/>
              <a:t>                              Как самым верным своим друзьям</a:t>
            </a:r>
          </a:p>
          <a:p>
            <a:pPr>
              <a:buNone/>
            </a:pPr>
            <a:r>
              <a:rPr lang="ru-RU" sz="2800" dirty="0" smtClean="0"/>
              <a:t>                                                                                 </a:t>
            </a:r>
            <a:r>
              <a:rPr lang="ru-RU" sz="2800" dirty="0" err="1" smtClean="0"/>
              <a:t>И.Мазнин</a:t>
            </a:r>
            <a:r>
              <a:rPr lang="ru-RU" sz="2800" dirty="0" smtClean="0"/>
              <a:t>               </a:t>
            </a:r>
            <a:endParaRPr lang="ru-RU" sz="2800" dirty="0"/>
          </a:p>
        </p:txBody>
      </p:sp>
      <p:pic>
        <p:nvPicPr>
          <p:cNvPr id="46086" name="Picture 6" descr="Картинка 8 из 8881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221088"/>
            <a:ext cx="2189975" cy="1855911"/>
          </a:xfrm>
          <a:prstGeom prst="rect">
            <a:avLst/>
          </a:prstGeom>
          <a:noFill/>
        </p:spPr>
      </p:pic>
      <p:pic>
        <p:nvPicPr>
          <p:cNvPr id="46088" name="Picture 8" descr="http://im0-tub-ru.yandex.net/i?id=10039361-35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3573016"/>
            <a:ext cx="1428750" cy="1219201"/>
          </a:xfrm>
          <a:prstGeom prst="rect">
            <a:avLst/>
          </a:prstGeom>
          <a:noFill/>
        </p:spPr>
      </p:pic>
      <p:pic>
        <p:nvPicPr>
          <p:cNvPr id="46090" name="Picture 10" descr="http://im4-tub-ru.yandex.net/i?id=204722297-16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573016"/>
            <a:ext cx="1428750" cy="1209676"/>
          </a:xfrm>
          <a:prstGeom prst="rect">
            <a:avLst/>
          </a:prstGeom>
          <a:noFill/>
        </p:spPr>
      </p:pic>
      <p:pic>
        <p:nvPicPr>
          <p:cNvPr id="46092" name="Picture 12" descr="http://im0-tub-ru.yandex.net/i?id=130443295-28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352" y="1844824"/>
            <a:ext cx="1200150" cy="1428750"/>
          </a:xfrm>
          <a:prstGeom prst="rect">
            <a:avLst/>
          </a:prstGeom>
          <a:noFill/>
        </p:spPr>
      </p:pic>
      <p:pic>
        <p:nvPicPr>
          <p:cNvPr id="46094" name="Picture 14" descr="http://im0-tub-ru.yandex.net/i?id=185215719-35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3573016"/>
            <a:ext cx="1428750" cy="1428750"/>
          </a:xfrm>
          <a:prstGeom prst="rect">
            <a:avLst/>
          </a:prstGeom>
          <a:noFill/>
        </p:spPr>
      </p:pic>
      <p:pic>
        <p:nvPicPr>
          <p:cNvPr id="13" name="Picture 2" descr="http://im5-tub-ru.yandex.net/i?id=376846232-24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3573016"/>
            <a:ext cx="1512168" cy="1562483"/>
          </a:xfrm>
          <a:prstGeom prst="rect">
            <a:avLst/>
          </a:prstGeom>
          <a:noFill/>
        </p:spPr>
      </p:pic>
      <p:pic>
        <p:nvPicPr>
          <p:cNvPr id="14" name="Picture 4" descr="http://im7-tub-ru.yandex.net/i?id=318373170-33-7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4869160"/>
            <a:ext cx="1037403" cy="1224136"/>
          </a:xfrm>
          <a:prstGeom prst="rect">
            <a:avLst/>
          </a:prstGeom>
          <a:noFill/>
        </p:spPr>
      </p:pic>
      <p:pic>
        <p:nvPicPr>
          <p:cNvPr id="15" name="Picture 10" descr="http://www.megabook.ru/MObjects2/data/pict1998/ch_01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79712" y="5013176"/>
            <a:ext cx="1104637" cy="1292333"/>
          </a:xfrm>
          <a:prstGeom prst="rect">
            <a:avLst/>
          </a:prstGeom>
          <a:noFill/>
        </p:spPr>
      </p:pic>
      <p:pic>
        <p:nvPicPr>
          <p:cNvPr id="46098" name="Picture 18" descr="http://im0-tub-ru.yandex.net/i?id=106109259-47-7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03848" y="5085184"/>
            <a:ext cx="1440160" cy="1080120"/>
          </a:xfrm>
          <a:prstGeom prst="rect">
            <a:avLst/>
          </a:prstGeom>
          <a:noFill/>
        </p:spPr>
      </p:pic>
      <p:pic>
        <p:nvPicPr>
          <p:cNvPr id="46100" name="Picture 20" descr="http://im5-tub-ru.yandex.net/i?id=322259454-48-7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8024" y="5157192"/>
            <a:ext cx="1428750" cy="1428750"/>
          </a:xfrm>
          <a:prstGeom prst="rect">
            <a:avLst/>
          </a:prstGeom>
          <a:noFill/>
        </p:spPr>
      </p:pic>
      <p:sp>
        <p:nvSpPr>
          <p:cNvPr id="18" name="Пятно 2 17"/>
          <p:cNvSpPr/>
          <p:nvPr/>
        </p:nvSpPr>
        <p:spPr>
          <a:xfrm flipV="1">
            <a:off x="1619672" y="2132856"/>
            <a:ext cx="792088" cy="1080120"/>
          </a:xfrm>
          <a:prstGeom prst="irregularSeal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008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>Презентация №6</a:t>
            </a:r>
            <a:br>
              <a:rPr lang="ru-RU" sz="3600" dirty="0" smtClean="0"/>
            </a:br>
            <a:r>
              <a:rPr lang="ru-RU" sz="3600" b="1" dirty="0" smtClean="0"/>
              <a:t>Есть ли жизнь в воде подо льдом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ученица МОУСОШ №2  г </a:t>
            </a:r>
            <a:r>
              <a:rPr lang="ru-RU" sz="2200" dirty="0" err="1" smtClean="0"/>
              <a:t>п</a:t>
            </a:r>
            <a:r>
              <a:rPr lang="ru-RU" sz="2200" dirty="0" smtClean="0"/>
              <a:t> Терек КБР</a:t>
            </a:r>
            <a:br>
              <a:rPr lang="ru-RU" sz="2200" dirty="0" smtClean="0"/>
            </a:br>
            <a:r>
              <a:rPr lang="ru-RU" sz="2200" dirty="0" err="1" smtClean="0"/>
              <a:t>Сохова</a:t>
            </a:r>
            <a:r>
              <a:rPr lang="ru-RU" sz="2200" dirty="0" smtClean="0"/>
              <a:t> Эллина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844824"/>
            <a:ext cx="6696744" cy="31683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В подводном тереме зимуют пиявки, улитки- катушки , улитки-прудовики . В водорослях- водяной клоп и водяная блоха</a:t>
            </a:r>
            <a:r>
              <a:rPr lang="ru-RU" sz="2800" dirty="0" smtClean="0"/>
              <a:t>, жук- </a:t>
            </a:r>
            <a:r>
              <a:rPr lang="ru-RU" sz="2800" dirty="0" smtClean="0"/>
              <a:t>плавунец , раковина беззубки и комариные личинки . Все они ждут весну подо льдом.</a:t>
            </a:r>
            <a:endParaRPr lang="ru-RU" sz="2800" dirty="0"/>
          </a:p>
        </p:txBody>
      </p:sp>
      <p:pic>
        <p:nvPicPr>
          <p:cNvPr id="1026" name="Picture 2" descr="http://im5-tub-ru.yandex.net/i?id=133353601-2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1428750" cy="1009650"/>
          </a:xfrm>
          <a:prstGeom prst="rect">
            <a:avLst/>
          </a:prstGeom>
          <a:noFill/>
        </p:spPr>
      </p:pic>
      <p:pic>
        <p:nvPicPr>
          <p:cNvPr id="1028" name="Picture 4" descr="http://im5-tub-ru.yandex.net/i?id=166847610-53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068960"/>
            <a:ext cx="1314450" cy="933450"/>
          </a:xfrm>
          <a:prstGeom prst="rect">
            <a:avLst/>
          </a:prstGeom>
          <a:noFill/>
        </p:spPr>
      </p:pic>
      <p:pic>
        <p:nvPicPr>
          <p:cNvPr id="1030" name="Picture 6" descr="http://im2-tub-ru.yandex.net/i?id=123287426-19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221088"/>
            <a:ext cx="1181100" cy="885825"/>
          </a:xfrm>
          <a:prstGeom prst="rect">
            <a:avLst/>
          </a:prstGeom>
          <a:noFill/>
        </p:spPr>
      </p:pic>
      <p:pic>
        <p:nvPicPr>
          <p:cNvPr id="1032" name="Picture 8" descr="http://im0-tub-ru.yandex.net/i?id=387445984-12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301208"/>
            <a:ext cx="1428750" cy="1296144"/>
          </a:xfrm>
          <a:prstGeom prst="rect">
            <a:avLst/>
          </a:prstGeom>
          <a:noFill/>
        </p:spPr>
      </p:pic>
      <p:pic>
        <p:nvPicPr>
          <p:cNvPr id="1034" name="Picture 10" descr="http://im3-tub-ru.yandex.net/i?id=398780538-38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5301208"/>
            <a:ext cx="1428750" cy="1368152"/>
          </a:xfrm>
          <a:prstGeom prst="rect">
            <a:avLst/>
          </a:prstGeom>
          <a:noFill/>
        </p:spPr>
      </p:pic>
      <p:pic>
        <p:nvPicPr>
          <p:cNvPr id="1036" name="Picture 12" descr="http://im0-tub-ru.yandex.net/i?id=87310674-08-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5301208"/>
            <a:ext cx="1728192" cy="1368152"/>
          </a:xfrm>
          <a:prstGeom prst="rect">
            <a:avLst/>
          </a:prstGeom>
          <a:noFill/>
        </p:spPr>
      </p:pic>
      <p:pic>
        <p:nvPicPr>
          <p:cNvPr id="1038" name="Picture 14" descr="http://im7-tub-ru.yandex.net/i?id=176398270-61-7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5301208"/>
            <a:ext cx="1428750" cy="1368152"/>
          </a:xfrm>
          <a:prstGeom prst="rect">
            <a:avLst/>
          </a:prstGeom>
          <a:noFill/>
        </p:spPr>
      </p:pic>
      <p:pic>
        <p:nvPicPr>
          <p:cNvPr id="1040" name="Picture 16" descr="http://im8-tub-ru.yandex.net/i?id=153602242-26-7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24328" y="4077072"/>
            <a:ext cx="904875" cy="914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Искатели воздуха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3124944"/>
          </a:xfrm>
          <a:blipFill>
            <a:blip r:embed="rId2" cstate="print"/>
            <a:tile tx="0" ty="0" sx="100000" sy="100000" flip="none" algn="tl"/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Жуки-плавунцы и улитки-прудовики-искатели воздуха . Найдут воздушный пузырёк , вползут в него и дышат. «</a:t>
            </a:r>
            <a:r>
              <a:rPr lang="ru-RU" dirty="0" err="1" smtClean="0"/>
              <a:t>Выдышат</a:t>
            </a:r>
            <a:r>
              <a:rPr lang="ru-RU" dirty="0" smtClean="0"/>
              <a:t>»  до </a:t>
            </a:r>
            <a:r>
              <a:rPr lang="ru-RU" dirty="0" smtClean="0"/>
              <a:t>конца - </a:t>
            </a:r>
            <a:r>
              <a:rPr lang="ru-RU" dirty="0" smtClean="0"/>
              <a:t>и к другому. Так и путешествуют снизу по льду: дышать то надо.</a:t>
            </a:r>
            <a:endParaRPr lang="ru-RU" dirty="0"/>
          </a:p>
        </p:txBody>
      </p:sp>
      <p:pic>
        <p:nvPicPr>
          <p:cNvPr id="4" name="Picture 8" descr="http://im0-tub-ru.yandex.net/i?id=387445984-12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5144"/>
            <a:ext cx="2915816" cy="2132856"/>
          </a:xfrm>
          <a:prstGeom prst="rect">
            <a:avLst/>
          </a:prstGeom>
          <a:noFill/>
        </p:spPr>
      </p:pic>
      <p:pic>
        <p:nvPicPr>
          <p:cNvPr id="5" name="Picture 6" descr="http://im2-tub-ru.yandex.net/i?id=123287426-19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725144"/>
            <a:ext cx="2699792" cy="2132856"/>
          </a:xfrm>
          <a:prstGeom prst="rect">
            <a:avLst/>
          </a:prstGeom>
          <a:noFill/>
        </p:spPr>
      </p:pic>
      <p:pic>
        <p:nvPicPr>
          <p:cNvPr id="48130" name="Picture 2" descr="http://im5-tub-ru.yandex.net/i?id=263859394-43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725144"/>
            <a:ext cx="3528392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3541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/>
              <a:t>Где раки зимуют?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В старину люди считали раков таинственными животными . Узнать их зимовку считалось очень трудным делом . Вот и говорили в народе угрожая: «Я ему покажу , где раки зимуют!» Значит , покажу то, чего никто не знает.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dirty="0" smtClean="0"/>
              <a:t>Так где же раки зимуют?</a:t>
            </a:r>
          </a:p>
          <a:p>
            <a:pPr>
              <a:buNone/>
            </a:pPr>
            <a:r>
              <a:rPr lang="ru-RU" sz="3600" dirty="0" smtClean="0"/>
              <a:t>На дне водоёмов и зимуют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9154" name="Picture 2" descr="http://im3-tub-ru.yandex.net/i?id=347355563-5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25144"/>
            <a:ext cx="2448272" cy="1800199"/>
          </a:xfrm>
          <a:prstGeom prst="rect">
            <a:avLst/>
          </a:prstGeom>
          <a:noFill/>
        </p:spPr>
      </p:pic>
      <p:pic>
        <p:nvPicPr>
          <p:cNvPr id="49156" name="Picture 4" descr="http://im8-tub-ru.yandex.net/i?id=334024869-16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284984"/>
            <a:ext cx="295232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71420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Презентация №7</a:t>
            </a:r>
            <a:br>
              <a:rPr lang="ru-RU" sz="3200" dirty="0" smtClean="0"/>
            </a:br>
            <a:r>
              <a:rPr lang="ru-RU" sz="3600" dirty="0" smtClean="0"/>
              <a:t>Жизнь рыб подо льдом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Ученица МОУСОШ №2 г </a:t>
            </a:r>
            <a:r>
              <a:rPr lang="ru-RU" sz="2000" dirty="0" err="1" smtClean="0"/>
              <a:t>п</a:t>
            </a:r>
            <a:r>
              <a:rPr lang="ru-RU" sz="2000" dirty="0" smtClean="0"/>
              <a:t> Терек КБР</a:t>
            </a:r>
            <a:br>
              <a:rPr lang="ru-RU" sz="2000" dirty="0" smtClean="0"/>
            </a:br>
            <a:r>
              <a:rPr lang="ru-RU" sz="2000" dirty="0" err="1" smtClean="0"/>
              <a:t>Пшукова</a:t>
            </a:r>
            <a:r>
              <a:rPr lang="ru-RU" sz="2000" dirty="0" smtClean="0"/>
              <a:t>  Алина</a:t>
            </a:r>
            <a:br>
              <a:rPr lang="ru-RU" sz="20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4464496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Темно и тихо в подводном мире . Лёд сковал  воду. Сомы , карпы , голавли , лещи засыпают на зиму , прячутся в мягкий речной или озёрный ил и лежат ,не шевеля плавниками.</a:t>
            </a:r>
            <a:endParaRPr lang="ru-RU" sz="2400" dirty="0"/>
          </a:p>
        </p:txBody>
      </p:sp>
      <p:pic>
        <p:nvPicPr>
          <p:cNvPr id="50178" name="Picture 2" descr="http://im8-tub-ru.yandex.net/i?id=348823470-2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293096"/>
            <a:ext cx="2232248" cy="2232248"/>
          </a:xfrm>
          <a:prstGeom prst="rect">
            <a:avLst/>
          </a:prstGeom>
          <a:noFill/>
        </p:spPr>
      </p:pic>
      <p:pic>
        <p:nvPicPr>
          <p:cNvPr id="50180" name="Picture 4" descr="http://im3-tub-ru.yandex.net/i?id=101206517-0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2852936"/>
            <a:ext cx="1057275" cy="1057276"/>
          </a:xfrm>
          <a:prstGeom prst="rect">
            <a:avLst/>
          </a:prstGeom>
          <a:noFill/>
        </p:spPr>
      </p:pic>
      <p:pic>
        <p:nvPicPr>
          <p:cNvPr id="50182" name="Picture 6" descr="http://im5-tub-ru.yandex.net/i?id=310505096-53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293096"/>
            <a:ext cx="2592288" cy="2088232"/>
          </a:xfrm>
          <a:prstGeom prst="rect">
            <a:avLst/>
          </a:prstGeom>
          <a:noFill/>
        </p:spPr>
      </p:pic>
      <p:pic>
        <p:nvPicPr>
          <p:cNvPr id="50184" name="Picture 8" descr="http://im0-tub-ru.yandex.net/i?id=310676408-70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293096"/>
            <a:ext cx="2160240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71420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smtClean="0"/>
              <a:t>                      Окунь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2080" y="2060848"/>
            <a:ext cx="3851920" cy="479715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dirty="0" smtClean="0"/>
              <a:t>     В ноябре и декабре , пока не сильно морозит , окуни ещё гуляют по мелким местам. Когда лёд затягивает все полыньи , в воде , даже в проточной , становится меньше воздуха.  Дышать трудно , и окунь перестаёт есть , делается  вялым . Через некоторое время он привыкает к недостатку кислорода и снова плавает, преследуя мальков,  охотно подходит к прорубям поглотать воздуха.</a:t>
            </a:r>
            <a:endParaRPr lang="ru-RU" sz="2800" dirty="0"/>
          </a:p>
        </p:txBody>
      </p:sp>
      <p:pic>
        <p:nvPicPr>
          <p:cNvPr id="51202" name="Picture 2" descr="http://im4-tub-ru.yandex.net/i?id=71505530-1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2656"/>
            <a:ext cx="2520280" cy="1656184"/>
          </a:xfrm>
          <a:prstGeom prst="rect">
            <a:avLst/>
          </a:prstGeom>
          <a:noFill/>
        </p:spPr>
      </p:pic>
      <p:pic>
        <p:nvPicPr>
          <p:cNvPr id="51204" name="Picture 4" descr="http://im7-tub-ru.yandex.net/i?id=361216280-44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482453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0"/>
            <a:ext cx="5904656" cy="184482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700" dirty="0" smtClean="0"/>
              <a:t>Презентация №8</a:t>
            </a:r>
            <a:br>
              <a:rPr lang="ru-RU" sz="2700" dirty="0" smtClean="0"/>
            </a:br>
            <a:r>
              <a:rPr lang="ru-RU" sz="2700" b="1" dirty="0" smtClean="0"/>
              <a:t>                   Зимуют ли растения в воде подо льдом?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Ученица МОУСОШ №2 г </a:t>
            </a:r>
            <a:r>
              <a:rPr lang="ru-RU" sz="2700" dirty="0" err="1" smtClean="0"/>
              <a:t>п</a:t>
            </a:r>
            <a:r>
              <a:rPr lang="ru-RU" sz="2700" dirty="0" smtClean="0"/>
              <a:t> Терек КБР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err="1" smtClean="0"/>
              <a:t>Шампарова</a:t>
            </a:r>
            <a:r>
              <a:rPr lang="ru-RU" sz="2200" dirty="0" smtClean="0"/>
              <a:t> Белла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01317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Остаются зелёными стебли </a:t>
            </a:r>
            <a:r>
              <a:rPr lang="ru-RU" sz="2400" b="1" dirty="0" smtClean="0"/>
              <a:t>элодеи. </a:t>
            </a:r>
            <a:r>
              <a:rPr lang="ru-RU" sz="2400" dirty="0" smtClean="0"/>
              <a:t>Они растут, тянутся вверх,  к свету , примерзают верхушками к ледяному потолку.</a:t>
            </a:r>
          </a:p>
          <a:p>
            <a:pPr>
              <a:buNone/>
            </a:pP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52226" name="Picture 2" descr="http://im0-tub-ru.yandex.net/i?id=235305281-55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24944"/>
            <a:ext cx="2376264" cy="3672408"/>
          </a:xfrm>
          <a:prstGeom prst="rect">
            <a:avLst/>
          </a:prstGeom>
          <a:noFill/>
        </p:spPr>
      </p:pic>
      <p:pic>
        <p:nvPicPr>
          <p:cNvPr id="52228" name="Picture 4" descr="http://im3-tub-ru.yandex.net/i?id=546257858-5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924944"/>
            <a:ext cx="5832648" cy="3672408"/>
          </a:xfrm>
          <a:prstGeom prst="rect">
            <a:avLst/>
          </a:prstGeom>
          <a:noFill/>
        </p:spPr>
      </p:pic>
      <p:pic>
        <p:nvPicPr>
          <p:cNvPr id="52230" name="Picture 6" descr="http://im2-tub-ru.yandex.net/i?id=14991884-36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4"/>
            <a:ext cx="952500" cy="13144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6369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777\Documents\Зима пришла\i[6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59832" cy="2780928"/>
          </a:xfrm>
          <a:prstGeom prst="rect">
            <a:avLst/>
          </a:prstGeom>
          <a:noFill/>
        </p:spPr>
      </p:pic>
      <p:pic>
        <p:nvPicPr>
          <p:cNvPr id="16387" name="Picture 3" descr="C:\Users\777\Documents\Зима пришла\i[9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0717" y="2924944"/>
            <a:ext cx="4721232" cy="3600400"/>
          </a:xfrm>
          <a:prstGeom prst="rect">
            <a:avLst/>
          </a:prstGeom>
          <a:noFill/>
        </p:spPr>
      </p:pic>
      <p:pic>
        <p:nvPicPr>
          <p:cNvPr id="16388" name="Picture 4" descr="C:\Users\777\Documents\Зима пришла\i[10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0"/>
            <a:ext cx="3024336" cy="2708920"/>
          </a:xfrm>
          <a:prstGeom prst="rect">
            <a:avLst/>
          </a:prstGeom>
          <a:noFill/>
        </p:spPr>
      </p:pic>
      <p:pic>
        <p:nvPicPr>
          <p:cNvPr id="16389" name="Picture 5" descr="C:\Users\777\Documents\Зима пришла\iCALG1SK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0"/>
            <a:ext cx="3131840" cy="2780928"/>
          </a:xfrm>
          <a:prstGeom prst="rect">
            <a:avLst/>
          </a:prstGeom>
          <a:noFill/>
        </p:spPr>
      </p:pic>
      <p:pic>
        <p:nvPicPr>
          <p:cNvPr id="16390" name="Picture 6" descr="C:\Users\777\Pictures\Зима пришла\iCASQT4AD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284984"/>
            <a:ext cx="3096344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9614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У </a:t>
            </a:r>
            <a:r>
              <a:rPr lang="ru-RU" sz="3100" b="1" dirty="0" smtClean="0"/>
              <a:t>камыша , тростника, сусака , белой водяной лилии </a:t>
            </a:r>
            <a:r>
              <a:rPr lang="ru-RU" sz="3100" dirty="0" smtClean="0"/>
              <a:t>стебли и листья отмирают , а корень живёт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Камыш                                               Тростник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Сусак                                  Белая водяная лилия</a:t>
            </a:r>
            <a:endParaRPr lang="ru-RU" dirty="0"/>
          </a:p>
        </p:txBody>
      </p:sp>
      <p:pic>
        <p:nvPicPr>
          <p:cNvPr id="54278" name="Picture 6" descr="http://im4-tub-ru.yandex.net/i?id=64845873-0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3024336" cy="1690489"/>
          </a:xfrm>
          <a:prstGeom prst="rect">
            <a:avLst/>
          </a:prstGeom>
          <a:noFill/>
        </p:spPr>
      </p:pic>
      <p:pic>
        <p:nvPicPr>
          <p:cNvPr id="54280" name="Picture 8" descr="http://im8-tub-ru.yandex.net/i?id=358382740-6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204864"/>
            <a:ext cx="3024336" cy="1800200"/>
          </a:xfrm>
          <a:prstGeom prst="rect">
            <a:avLst/>
          </a:prstGeom>
          <a:noFill/>
        </p:spPr>
      </p:pic>
      <p:pic>
        <p:nvPicPr>
          <p:cNvPr id="54284" name="Picture 12" descr="http://im8-tub-ru.yandex.net/i?id=353161531-04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4581128"/>
            <a:ext cx="3312368" cy="1872208"/>
          </a:xfrm>
          <a:prstGeom prst="rect">
            <a:avLst/>
          </a:prstGeom>
          <a:noFill/>
        </p:spPr>
      </p:pic>
      <p:pic>
        <p:nvPicPr>
          <p:cNvPr id="54286" name="Picture 14" descr="http://im7-tub-ru.yandex.net/i?id=314896230-43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581128"/>
            <a:ext cx="2952328" cy="1944216"/>
          </a:xfrm>
          <a:prstGeom prst="rect">
            <a:avLst/>
          </a:prstGeom>
          <a:noFill/>
        </p:spPr>
      </p:pic>
      <p:pic>
        <p:nvPicPr>
          <p:cNvPr id="54290" name="Picture 18" descr="http://im5-tub-ru.yandex.net/i?id=71037272-43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4581128"/>
            <a:ext cx="1512168" cy="1944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А </a:t>
            </a:r>
            <a:r>
              <a:rPr lang="ru-RU" b="1" dirty="0" smtClean="0"/>
              <a:t>водяные лютики </a:t>
            </a:r>
            <a:r>
              <a:rPr lang="ru-RU" dirty="0" smtClean="0"/>
              <a:t>зимуют на дне целым растением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err="1" smtClean="0"/>
              <a:t>ло</a:t>
            </a:r>
            <a:endParaRPr lang="ru-RU" dirty="0"/>
          </a:p>
        </p:txBody>
      </p:sp>
      <p:pic>
        <p:nvPicPr>
          <p:cNvPr id="53250" name="Picture 2" descr="http://im2-tub-ru.yandex.net/i?id=304791569-0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6696744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Презентация №9</a:t>
            </a:r>
            <a:br>
              <a:rPr lang="ru-RU" sz="2800" dirty="0" smtClean="0"/>
            </a:br>
            <a:r>
              <a:rPr lang="ru-RU" sz="2800" b="1" dirty="0" smtClean="0"/>
              <a:t>Умирают ли на зиму травы?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Ученик МОУСОШ №2 г </a:t>
            </a:r>
            <a:r>
              <a:rPr lang="ru-RU" sz="2800" dirty="0" err="1" smtClean="0"/>
              <a:t>п</a:t>
            </a:r>
            <a:r>
              <a:rPr lang="ru-RU" sz="2800" dirty="0" smtClean="0"/>
              <a:t> Терек КБР</a:t>
            </a:r>
            <a:br>
              <a:rPr lang="ru-RU" sz="2800" dirty="0" smtClean="0"/>
            </a:br>
            <a:r>
              <a:rPr lang="ru-RU" sz="2800" dirty="0" err="1" smtClean="0"/>
              <a:t>Алагиров</a:t>
            </a:r>
            <a:r>
              <a:rPr lang="ru-RU" sz="2800" dirty="0" smtClean="0"/>
              <a:t> </a:t>
            </a:r>
            <a:r>
              <a:rPr lang="ru-RU" sz="2800" dirty="0" err="1" smtClean="0"/>
              <a:t>Тембулат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47251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/>
              <a:t>         Копытень                                Осока волосистая</a:t>
            </a:r>
          </a:p>
          <a:p>
            <a:pPr>
              <a:buNone/>
            </a:pPr>
            <a:r>
              <a:rPr lang="ru-RU" sz="2800" dirty="0" smtClean="0"/>
              <a:t>                                                                              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400" dirty="0" smtClean="0"/>
              <a:t>                                                                                                          </a:t>
            </a:r>
          </a:p>
          <a:p>
            <a:pPr>
              <a:buNone/>
            </a:pPr>
            <a:r>
              <a:rPr lang="ru-RU" sz="2400" dirty="0" smtClean="0"/>
              <a:t>  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                             </a:t>
            </a:r>
            <a:endParaRPr lang="ru-RU" sz="2800" dirty="0" smtClean="0"/>
          </a:p>
        </p:txBody>
      </p:sp>
      <p:pic>
        <p:nvPicPr>
          <p:cNvPr id="55298" name="Picture 2" descr="http://im2-tub-ru.yandex.net/i?id=305832291-4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708920"/>
            <a:ext cx="3888432" cy="3888432"/>
          </a:xfrm>
          <a:prstGeom prst="rect">
            <a:avLst/>
          </a:prstGeom>
          <a:noFill/>
        </p:spPr>
      </p:pic>
      <p:pic>
        <p:nvPicPr>
          <p:cNvPr id="55300" name="Picture 4" descr="http://im4-tub-ru.yandex.net/i?id=131442433-18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514659"/>
            <a:ext cx="2520280" cy="2284869"/>
          </a:xfrm>
          <a:prstGeom prst="rect">
            <a:avLst/>
          </a:prstGeom>
          <a:noFill/>
        </p:spPr>
      </p:pic>
      <p:pic>
        <p:nvPicPr>
          <p:cNvPr id="55302" name="Picture 6" descr="http://im2-tub-ru.yandex.net/i?id=40712036-60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708920"/>
            <a:ext cx="2880320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Зимой сохраняет листья зелёными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    </a:t>
            </a:r>
            <a:r>
              <a:rPr lang="ru-RU" sz="4400" dirty="0" smtClean="0"/>
              <a:t> Зеленчук</a:t>
            </a:r>
            <a:endParaRPr lang="ru-RU" sz="4400" dirty="0"/>
          </a:p>
        </p:txBody>
      </p:sp>
      <p:pic>
        <p:nvPicPr>
          <p:cNvPr id="4" name="Picture 8" descr="http://im2-tub-ru.yandex.net/i?id=216060210-10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3456384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По форме напоминают листья клевера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Ки                                                  Кислицы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err="1" smtClean="0"/>
              <a:t>ро</a:t>
            </a:r>
            <a:endParaRPr lang="ru-RU" dirty="0" smtClean="0"/>
          </a:p>
        </p:txBody>
      </p:sp>
      <p:pic>
        <p:nvPicPr>
          <p:cNvPr id="4" name="Picture 12" descr="http://im3-tub-ru.yandex.net/i?id=447931953-0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4104456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Стелющиеся побеги с узкими листьями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691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</a:t>
            </a:r>
            <a:r>
              <a:rPr lang="ru-RU" dirty="0" err="1" smtClean="0"/>
              <a:t>пр</a:t>
            </a:r>
            <a:r>
              <a:rPr lang="ru-RU" dirty="0" smtClean="0"/>
              <a:t>                                                   Звездчатка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    лесная</a:t>
            </a:r>
            <a:endParaRPr lang="ru-RU" dirty="0"/>
          </a:p>
        </p:txBody>
      </p:sp>
      <p:pic>
        <p:nvPicPr>
          <p:cNvPr id="4" name="Picture 14" descr="http://im2-tub-ru.yandex.net/i?id=157047034-4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060848"/>
            <a:ext cx="4608512" cy="40324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/>
              <a:t>Веточки торчат пучками вверх , а верхушки заканчиваются маленькими чёрными головками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</a:t>
            </a:r>
            <a:r>
              <a:rPr lang="ru-RU" dirty="0" err="1" smtClean="0"/>
              <a:t>ро</a:t>
            </a:r>
            <a:r>
              <a:rPr lang="ru-RU" dirty="0" smtClean="0"/>
              <a:t>                        Хвощ зимующий</a:t>
            </a:r>
            <a:endParaRPr lang="ru-RU" dirty="0"/>
          </a:p>
        </p:txBody>
      </p:sp>
      <p:pic>
        <p:nvPicPr>
          <p:cNvPr id="4" name="Picture 16" descr="http://im8-tub-ru.yandex.net/i?id=303668767-4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3312368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Все перечисленные растения</a:t>
            </a:r>
            <a:br>
              <a:rPr lang="ru-RU" sz="3600" dirty="0" smtClean="0"/>
            </a:br>
            <a:r>
              <a:rPr lang="ru-RU" sz="3600" dirty="0" smtClean="0"/>
              <a:t> остаются живыми до весны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Папоротник-щитовник</a:t>
            </a:r>
          </a:p>
        </p:txBody>
      </p:sp>
      <p:pic>
        <p:nvPicPr>
          <p:cNvPr id="56322" name="Picture 2" descr="http://im6-tub-ru.yandex.net/i?id=357280710-6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3672408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41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Презентация №10</a:t>
            </a:r>
            <a:br>
              <a:rPr lang="ru-RU" sz="2800" dirty="0" smtClean="0"/>
            </a:br>
            <a:r>
              <a:rPr lang="ru-RU" sz="2800" b="1" dirty="0" smtClean="0"/>
              <a:t>Можно ли под снегом увидеть цветущие растения?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12160" y="1268760"/>
            <a:ext cx="3131840" cy="558924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400" dirty="0" smtClean="0"/>
              <a:t>      Да ! Можно ! Не только с зелёными листьями, но и с цветками зимуют иногда пастушья сумка, ярутка , анютины глазки .Эти растения цветут до самых морозов.</a:t>
            </a:r>
          </a:p>
          <a:p>
            <a:pPr>
              <a:buNone/>
            </a:pPr>
            <a:r>
              <a:rPr lang="ru-RU" sz="2400" dirty="0" smtClean="0"/>
              <a:t>     Выпадет снег , прикроет растение . Каким оно было в это время , таким и останется: с бутонами и цветками . Растеньице будто бы замрёт на зиму, остановившись «на ходу».А весной раскроются бутоны. Доцветут цветки. </a:t>
            </a:r>
            <a:endParaRPr lang="ru-RU" sz="2400" dirty="0"/>
          </a:p>
        </p:txBody>
      </p:sp>
      <p:pic>
        <p:nvPicPr>
          <p:cNvPr id="10242" name="Picture 2" descr="http://im3-tub-ru.yandex.net/i?id=149098580-35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2736304" cy="2736304"/>
          </a:xfrm>
          <a:prstGeom prst="rect">
            <a:avLst/>
          </a:prstGeom>
          <a:noFill/>
        </p:spPr>
      </p:pic>
      <p:pic>
        <p:nvPicPr>
          <p:cNvPr id="10244" name="Picture 4" descr="http://im6-tub-ru.yandex.net/i?id=21466013-66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437112"/>
            <a:ext cx="2664296" cy="2232248"/>
          </a:xfrm>
          <a:prstGeom prst="rect">
            <a:avLst/>
          </a:prstGeom>
          <a:noFill/>
        </p:spPr>
      </p:pic>
      <p:pic>
        <p:nvPicPr>
          <p:cNvPr id="10246" name="Picture 6" descr="http://im8-tub-ru.yandex.net/i?id=390701669-67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484784"/>
            <a:ext cx="3024336" cy="2736304"/>
          </a:xfrm>
          <a:prstGeom prst="rect">
            <a:avLst/>
          </a:prstGeom>
          <a:noFill/>
        </p:spPr>
      </p:pic>
      <p:pic>
        <p:nvPicPr>
          <p:cNvPr id="10248" name="Picture 8" descr="http://pics.livejournal.com/serg_prokopiev/pic/000cyxk4/s640x48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437112"/>
            <a:ext cx="3024336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44016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Презентация №11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3600" dirty="0" smtClean="0"/>
              <a:t>Как зимой узнать деревья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Ученица МОУСОШ №2 г </a:t>
            </a:r>
            <a:r>
              <a:rPr lang="ru-RU" sz="2000" dirty="0" err="1" smtClean="0"/>
              <a:t>п</a:t>
            </a:r>
            <a:r>
              <a:rPr lang="ru-RU" sz="2000" dirty="0" smtClean="0"/>
              <a:t> Терек КБР</a:t>
            </a:r>
            <a:br>
              <a:rPr lang="ru-RU" sz="2000" dirty="0" smtClean="0"/>
            </a:br>
            <a:r>
              <a:rPr lang="ru-RU" sz="2000" dirty="0" err="1" smtClean="0"/>
              <a:t>Сарахова</a:t>
            </a:r>
            <a:r>
              <a:rPr lang="ru-RU" sz="2000" dirty="0" smtClean="0"/>
              <a:t> </a:t>
            </a:r>
            <a:r>
              <a:rPr lang="ru-RU" sz="2000" dirty="0" err="1" smtClean="0"/>
              <a:t>Рената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157192"/>
            <a:ext cx="9144000" cy="13681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b="1" dirty="0" smtClean="0"/>
              <a:t>Липа . </a:t>
            </a:r>
            <a:r>
              <a:rPr lang="ru-RU" sz="2400" dirty="0" smtClean="0"/>
              <a:t>Дерево, у которого ветки изогнутые.В середине они прогибаются к низу, а концы поднимаются вверх.</a:t>
            </a:r>
            <a:endParaRPr lang="ru-RU" sz="2400" dirty="0"/>
          </a:p>
        </p:txBody>
      </p:sp>
      <p:pic>
        <p:nvPicPr>
          <p:cNvPr id="64514" name="Picture 2" descr="http://im2-tub-ru.yandex.net/i?id=412774288-0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420888"/>
            <a:ext cx="2808312" cy="2592288"/>
          </a:xfrm>
          <a:prstGeom prst="rect">
            <a:avLst/>
          </a:prstGeom>
          <a:noFill/>
        </p:spPr>
      </p:pic>
      <p:pic>
        <p:nvPicPr>
          <p:cNvPr id="64516" name="Picture 4" descr="http://im8-tub-ru.yandex.net/i?id=220711963-52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2808312" cy="2880320"/>
          </a:xfrm>
          <a:prstGeom prst="rect">
            <a:avLst/>
          </a:prstGeom>
          <a:noFill/>
        </p:spPr>
      </p:pic>
      <p:pic>
        <p:nvPicPr>
          <p:cNvPr id="64518" name="Picture 6" descr="http://im6-tub-ru.yandex.net/i?id=16766946-14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132856"/>
            <a:ext cx="2592288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7089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Водяные пары всегда есть в воздухе. Зимой из них очень высоко в облаках образуются крохотные льдинки- кристаллики . Затем они увеличиваются и наконец становятся удивительно красивыми звёздочками .Снежинки медленно опускаются, собираются в хлопья и падают на землю</a:t>
            </a:r>
            <a:r>
              <a:rPr lang="ru-RU" sz="1800" dirty="0" smtClean="0"/>
              <a:t>. В морозный день снег скрипит под ногами .Это под тяжестью ломаются лучи снежинок-звёздочек.</a:t>
            </a:r>
            <a:endParaRPr lang="ru-RU" sz="1800" dirty="0"/>
          </a:p>
        </p:txBody>
      </p:sp>
      <p:pic>
        <p:nvPicPr>
          <p:cNvPr id="17410" name="Picture 2" descr="C:\Users\777\Pictures\Зима пришла\iCAY8B92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725144"/>
            <a:ext cx="1945764" cy="1872208"/>
          </a:xfrm>
          <a:prstGeom prst="rect">
            <a:avLst/>
          </a:prstGeom>
          <a:noFill/>
        </p:spPr>
      </p:pic>
      <p:pic>
        <p:nvPicPr>
          <p:cNvPr id="17412" name="Picture 4" descr="C:\Users\777\Pictures\Зима пришла\iCA2XAYV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79" y="2924944"/>
            <a:ext cx="1728193" cy="1861401"/>
          </a:xfrm>
          <a:prstGeom prst="rect">
            <a:avLst/>
          </a:prstGeom>
          <a:noFill/>
        </p:spPr>
      </p:pic>
      <p:pic>
        <p:nvPicPr>
          <p:cNvPr id="17413" name="Picture 5" descr="C:\Users\777\Pictures\Зима пришла\iCA46EBO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7350" y="4769768"/>
            <a:ext cx="2068383" cy="1683568"/>
          </a:xfrm>
          <a:prstGeom prst="rect">
            <a:avLst/>
          </a:prstGeom>
          <a:noFill/>
        </p:spPr>
      </p:pic>
      <p:pic>
        <p:nvPicPr>
          <p:cNvPr id="17415" name="Picture 7" descr="C:\Users\777\Pictures\Зима пришла\iCAAUAYZ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89040"/>
            <a:ext cx="4860032" cy="3068960"/>
          </a:xfrm>
          <a:prstGeom prst="rect">
            <a:avLst/>
          </a:prstGeom>
          <a:noFill/>
        </p:spPr>
      </p:pic>
      <p:pic>
        <p:nvPicPr>
          <p:cNvPr id="17417" name="Picture 9" descr="C:\Users\777\Pictures\Зима пришла\i[1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2780928"/>
            <a:ext cx="1404156" cy="864096"/>
          </a:xfrm>
          <a:prstGeom prst="rect">
            <a:avLst/>
          </a:prstGeom>
          <a:noFill/>
        </p:spPr>
      </p:pic>
      <p:pic>
        <p:nvPicPr>
          <p:cNvPr id="12" name="Picture 5" descr="C:\Users\777\Pictures\Зима пришла\iCA46EBO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28123"/>
            <a:ext cx="1293161" cy="1060917"/>
          </a:xfrm>
          <a:prstGeom prst="rect">
            <a:avLst/>
          </a:prstGeom>
          <a:noFill/>
        </p:spPr>
      </p:pic>
      <p:pic>
        <p:nvPicPr>
          <p:cNvPr id="13" name="Picture 5" descr="C:\Users\777\Pictures\Зима пришла\iCA46EBO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3097055"/>
            <a:ext cx="1440160" cy="1329440"/>
          </a:xfrm>
          <a:prstGeom prst="rect">
            <a:avLst/>
          </a:prstGeom>
          <a:noFill/>
        </p:spPr>
      </p:pic>
      <p:pic>
        <p:nvPicPr>
          <p:cNvPr id="17418" name="Picture 10" descr="C:\Users\777\Pictures\Зима пришла\iCA553FE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4149080"/>
            <a:ext cx="1428750" cy="1428750"/>
          </a:xfrm>
          <a:prstGeom prst="rect">
            <a:avLst/>
          </a:prstGeom>
          <a:noFill/>
        </p:spPr>
      </p:pic>
      <p:pic>
        <p:nvPicPr>
          <p:cNvPr id="17419" name="Picture 11" descr="C:\Users\777\Pictures\Зима пришла\i[1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2780929"/>
            <a:ext cx="1340346" cy="8640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332656"/>
            <a:ext cx="3240360" cy="266429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dirty="0" smtClean="0"/>
              <a:t>Дуб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6805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Зима                                                             Лето</a:t>
            </a:r>
            <a:endParaRPr lang="ru-RU" dirty="0"/>
          </a:p>
        </p:txBody>
      </p:sp>
      <p:pic>
        <p:nvPicPr>
          <p:cNvPr id="65538" name="Picture 2" descr="http://im6-tub-ru.yandex.net/i?id=205683235-3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140968"/>
            <a:ext cx="2736304" cy="3024336"/>
          </a:xfrm>
          <a:prstGeom prst="rect">
            <a:avLst/>
          </a:prstGeom>
          <a:noFill/>
        </p:spPr>
      </p:pic>
      <p:pic>
        <p:nvPicPr>
          <p:cNvPr id="65542" name="Picture 6" descr="http://im6-tub-ru.yandex.net/i?id=163457770-57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32656"/>
            <a:ext cx="1810122" cy="1656184"/>
          </a:xfrm>
          <a:prstGeom prst="rect">
            <a:avLst/>
          </a:prstGeom>
          <a:noFill/>
        </p:spPr>
      </p:pic>
      <p:pic>
        <p:nvPicPr>
          <p:cNvPr id="65544" name="Picture 8" descr="http://im3-tub-ru.yandex.net/i?id=220749560-67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212976"/>
            <a:ext cx="2940918" cy="2808312"/>
          </a:xfrm>
          <a:prstGeom prst="rect">
            <a:avLst/>
          </a:prstGeom>
          <a:noFill/>
        </p:spPr>
      </p:pic>
      <p:pic>
        <p:nvPicPr>
          <p:cNvPr id="65546" name="Picture 10" descr="http://im5-tub-ru.yandex.net/i?id=49070487-29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32656"/>
            <a:ext cx="1584176" cy="1656184"/>
          </a:xfrm>
          <a:prstGeom prst="rect">
            <a:avLst/>
          </a:prstGeom>
          <a:noFill/>
        </p:spPr>
      </p:pic>
      <p:pic>
        <p:nvPicPr>
          <p:cNvPr id="65548" name="Picture 12" descr="http://im2-tub-ru.yandex.net/i?id=273544592-32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4077072"/>
            <a:ext cx="2376264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Почему у дуба ветви корявые?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7811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Толстый , мощный ствол , тёмная кора , покрытая глубокими извилистыми трещинами . Чем старше дерево , тем более глубокими становятся трещины- морщины . И ветки дуба не прямые , не ровные, их линии изломанные, угловатые , резкие.</a:t>
            </a:r>
          </a:p>
        </p:txBody>
      </p:sp>
      <p:pic>
        <p:nvPicPr>
          <p:cNvPr id="66562" name="Picture 2" descr="http://im7-tub-ru.yandex.net/i?id=122006279-4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293096"/>
            <a:ext cx="2376264" cy="2088232"/>
          </a:xfrm>
          <a:prstGeom prst="rect">
            <a:avLst/>
          </a:prstGeom>
          <a:noFill/>
        </p:spPr>
      </p:pic>
      <p:pic>
        <p:nvPicPr>
          <p:cNvPr id="66564" name="Picture 4" descr="http://im8-tub-ru.yandex.net/i?id=123719107-66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293096"/>
            <a:ext cx="2376264" cy="2088232"/>
          </a:xfrm>
          <a:prstGeom prst="rect">
            <a:avLst/>
          </a:prstGeom>
          <a:noFill/>
        </p:spPr>
      </p:pic>
      <p:pic>
        <p:nvPicPr>
          <p:cNvPr id="7" name="Picture 4" descr="http://im6-tub-ru.yandex.net/i?id=377815144-36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293096"/>
            <a:ext cx="2592288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Ветви старых дубов имеют такие причудливые изгибы из-за высоты деревьев.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Они любят свет, и их побеги тянутся к свету, меняя направление роста несколько раз в сезон в зависимости от освещения.</a:t>
            </a:r>
            <a:endParaRPr lang="ru-RU" sz="2400" dirty="0"/>
          </a:p>
        </p:txBody>
      </p:sp>
      <p:pic>
        <p:nvPicPr>
          <p:cNvPr id="4" name="Picture 6" descr="Картинка 47 из 159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780928"/>
            <a:ext cx="4752528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49817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dirty="0" smtClean="0"/>
              <a:t>Презентация №12</a:t>
            </a:r>
            <a:br>
              <a:rPr lang="ru-RU" sz="3200" dirty="0" smtClean="0"/>
            </a:br>
            <a:r>
              <a:rPr lang="ru-RU" sz="3200" b="1" dirty="0" smtClean="0"/>
              <a:t>О чём может рассказать снежный сугроб?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Ученица МОУСОШ №2 г </a:t>
            </a:r>
            <a:r>
              <a:rPr lang="ru-RU" sz="2000" dirty="0" err="1" smtClean="0"/>
              <a:t>п</a:t>
            </a:r>
            <a:r>
              <a:rPr lang="ru-RU" sz="2000" dirty="0" smtClean="0"/>
              <a:t> Терек КБР</a:t>
            </a:r>
            <a:br>
              <a:rPr lang="ru-RU" sz="2000" dirty="0" smtClean="0"/>
            </a:br>
            <a:r>
              <a:rPr lang="ru-RU" sz="2000" dirty="0" err="1" smtClean="0"/>
              <a:t>Кумышева</a:t>
            </a:r>
            <a:r>
              <a:rPr lang="ru-RU" sz="2000" dirty="0" smtClean="0"/>
              <a:t> </a:t>
            </a:r>
            <a:r>
              <a:rPr lang="ru-RU" sz="2000" dirty="0" err="1" smtClean="0"/>
              <a:t>Ариана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04248" y="2132856"/>
            <a:ext cx="2088232" cy="424847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dirty="0" smtClean="0"/>
              <a:t>       Если разрезать сугроб пополам,  то  увидим- он весь полосатый , слоистый : серый слой , потом белый,  затем белый да серый, серый  да белый.</a:t>
            </a:r>
          </a:p>
        </p:txBody>
      </p:sp>
      <p:pic>
        <p:nvPicPr>
          <p:cNvPr id="67594" name="Picture 10" descr="http://im0-tub-ru.yandex.net/i?id=61363592-0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924944"/>
            <a:ext cx="3096344" cy="2664296"/>
          </a:xfrm>
          <a:prstGeom prst="rect">
            <a:avLst/>
          </a:prstGeom>
          <a:noFill/>
        </p:spPr>
      </p:pic>
      <p:pic>
        <p:nvPicPr>
          <p:cNvPr id="67596" name="Picture 12" descr="Картинка 119 из 142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132856"/>
            <a:ext cx="3096344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/>
              <a:t>Белый слой сугроба говорит о том,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что недавно выпал снег .  Серый слой сообщает о том , что снег успел загрязниться , а новый , чистый долго не выпадал.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Льдистая корочка подсказывает нам ,что была оттепель. А ветка с сухими листьями , что накрепко вмёрзла в сугроб, рассказывает о буре , сорвавшей её с дерева .  </a:t>
            </a:r>
            <a:endParaRPr lang="ru-RU" sz="2400" dirty="0"/>
          </a:p>
        </p:txBody>
      </p:sp>
      <p:pic>
        <p:nvPicPr>
          <p:cNvPr id="69636" name="Picture 4" descr="http://im4-tub-ru.yandex.net/i?id=67944681-0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733256"/>
            <a:ext cx="1212726" cy="808484"/>
          </a:xfrm>
          <a:prstGeom prst="rect">
            <a:avLst/>
          </a:prstGeom>
          <a:noFill/>
        </p:spPr>
      </p:pic>
      <p:pic>
        <p:nvPicPr>
          <p:cNvPr id="69640" name="Picture 8" descr="Картинка 179 из 142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068960"/>
            <a:ext cx="2509787" cy="1874099"/>
          </a:xfrm>
          <a:prstGeom prst="rect">
            <a:avLst/>
          </a:prstGeom>
          <a:noFill/>
        </p:spPr>
      </p:pic>
      <p:pic>
        <p:nvPicPr>
          <p:cNvPr id="69642" name="Picture 10" descr="http://im6-tub-ru.yandex.net/i?id=21214111-15-16f-357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356992"/>
            <a:ext cx="1428750" cy="1419226"/>
          </a:xfrm>
          <a:prstGeom prst="rect">
            <a:avLst/>
          </a:prstGeom>
          <a:noFill/>
        </p:spPr>
      </p:pic>
      <p:pic>
        <p:nvPicPr>
          <p:cNvPr id="69648" name="Picture 16" descr="http://wallpaper-table.ru/_ph/18/2/5032445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2996952"/>
            <a:ext cx="2256252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870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Так всю зиму вёл запись погоды сугроб.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                    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о</a:t>
            </a:r>
            <a:endParaRPr lang="ru-RU" dirty="0"/>
          </a:p>
        </p:txBody>
      </p:sp>
      <p:pic>
        <p:nvPicPr>
          <p:cNvPr id="70658" name="Picture 2" descr="http://im4-tub-ru.yandex.net/i?id=25973000-0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2376264" cy="2160240"/>
          </a:xfrm>
          <a:prstGeom prst="rect">
            <a:avLst/>
          </a:prstGeom>
          <a:noFill/>
        </p:spPr>
      </p:pic>
      <p:pic>
        <p:nvPicPr>
          <p:cNvPr id="70660" name="Picture 4" descr="http://im4-tub-ru.yandex.net/i?id=206911749-1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77072"/>
            <a:ext cx="2088232" cy="2304256"/>
          </a:xfrm>
          <a:prstGeom prst="rect">
            <a:avLst/>
          </a:prstGeom>
          <a:noFill/>
        </p:spPr>
      </p:pic>
      <p:pic>
        <p:nvPicPr>
          <p:cNvPr id="70664" name="Picture 8" descr="http://im2-tub-ru.yandex.net/i?id=8741444-59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556792"/>
            <a:ext cx="3672408" cy="4896544"/>
          </a:xfrm>
          <a:prstGeom prst="rect">
            <a:avLst/>
          </a:prstGeom>
          <a:noFill/>
        </p:spPr>
      </p:pic>
      <p:pic>
        <p:nvPicPr>
          <p:cNvPr id="70668" name="Picture 12" descr="http://im5-tub-ru.yandex.net/i?id=110204085-21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1556792"/>
            <a:ext cx="2016224" cy="2232248"/>
          </a:xfrm>
          <a:prstGeom prst="rect">
            <a:avLst/>
          </a:prstGeom>
          <a:noFill/>
        </p:spPr>
      </p:pic>
      <p:pic>
        <p:nvPicPr>
          <p:cNvPr id="70670" name="Picture 14" descr="http://im7-tub-ru.yandex.net/i?id=21213844-04-16f-2430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933056"/>
            <a:ext cx="2376264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До свидания, зима!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          </a:t>
            </a:r>
            <a:r>
              <a:rPr lang="ru-RU" sz="5400" dirty="0" smtClean="0"/>
              <a:t>До новых встреч!                </a:t>
            </a:r>
            <a:endParaRPr lang="ru-RU" sz="5400" dirty="0"/>
          </a:p>
        </p:txBody>
      </p:sp>
      <p:pic>
        <p:nvPicPr>
          <p:cNvPr id="71682" name="Picture 2" descr="http://im8-tub-ru.yandex.net/i?id=4204668-0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2448272" cy="1683187"/>
          </a:xfrm>
          <a:prstGeom prst="rect">
            <a:avLst/>
          </a:prstGeom>
          <a:noFill/>
        </p:spPr>
      </p:pic>
      <p:pic>
        <p:nvPicPr>
          <p:cNvPr id="71688" name="Picture 8" descr="http://im4-tub-ru.yandex.net/i?id=152784500-55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636912"/>
            <a:ext cx="1951931" cy="1512168"/>
          </a:xfrm>
          <a:prstGeom prst="rect">
            <a:avLst/>
          </a:prstGeom>
          <a:noFill/>
        </p:spPr>
      </p:pic>
      <p:pic>
        <p:nvPicPr>
          <p:cNvPr id="71692" name="Picture 12" descr="http://im7-tub-ru.yandex.net/i?id=470431564-43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492896"/>
            <a:ext cx="3888432" cy="3960440"/>
          </a:xfrm>
          <a:prstGeom prst="rect">
            <a:avLst/>
          </a:prstGeom>
          <a:noFill/>
        </p:spPr>
      </p:pic>
      <p:pic>
        <p:nvPicPr>
          <p:cNvPr id="71694" name="Picture 14" descr="http://im0-tub-ru.yandex.net/i?id=361280405-22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509120"/>
            <a:ext cx="2160240" cy="1512168"/>
          </a:xfrm>
          <a:prstGeom prst="rect">
            <a:avLst/>
          </a:prstGeom>
          <a:noFill/>
        </p:spPr>
      </p:pic>
      <p:pic>
        <p:nvPicPr>
          <p:cNvPr id="71698" name="Picture 18" descr="http://im3-tub-ru.yandex.net/i?id=252903931-32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4365104"/>
            <a:ext cx="1944216" cy="1656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86633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/>
              <a:t>Презентация №2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b="1" dirty="0" smtClean="0"/>
              <a:t> Какой зверь по </a:t>
            </a:r>
            <a:br>
              <a:rPr lang="ru-RU" sz="3100" b="1" dirty="0" smtClean="0"/>
            </a:br>
            <a:r>
              <a:rPr lang="ru-RU" sz="3100" b="1" dirty="0" smtClean="0"/>
              <a:t>       снегу в лесу на лыжах  бегает</a:t>
            </a:r>
            <a:br>
              <a:rPr lang="ru-RU" sz="3100" b="1" dirty="0" smtClean="0"/>
            </a:br>
            <a:r>
              <a:rPr lang="ru-RU" sz="3100" b="1" dirty="0" smtClean="0"/>
              <a:t> и почему зайцы снега ждут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Ученица МОУСОШ №2 г </a:t>
            </a:r>
            <a:r>
              <a:rPr lang="ru-RU" sz="2400" dirty="0" err="1" smtClean="0"/>
              <a:t>п</a:t>
            </a:r>
            <a:r>
              <a:rPr lang="ru-RU" sz="2400" dirty="0" smtClean="0"/>
              <a:t> Терек КБР</a:t>
            </a:r>
            <a:br>
              <a:rPr lang="ru-RU" sz="2400" dirty="0" smtClean="0"/>
            </a:br>
            <a:r>
              <a:rPr lang="ru-RU" sz="2400" dirty="0" err="1" smtClean="0"/>
              <a:t>Сохова</a:t>
            </a:r>
            <a:r>
              <a:rPr lang="ru-RU" sz="2400" dirty="0" smtClean="0"/>
              <a:t> Эллина</a:t>
            </a:r>
            <a:endParaRPr lang="ru-RU" sz="2400" dirty="0"/>
          </a:p>
        </p:txBody>
      </p:sp>
      <p:pic>
        <p:nvPicPr>
          <p:cNvPr id="1027" name="Picture 3" descr="C:\Users\777\Pictures\Зима пришла\0_19366_9d7cbbc5_XL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84984"/>
            <a:ext cx="4176464" cy="3096344"/>
          </a:xfrm>
          <a:prstGeom prst="rect">
            <a:avLst/>
          </a:prstGeom>
          <a:noFill/>
        </p:spPr>
      </p:pic>
      <p:pic>
        <p:nvPicPr>
          <p:cNvPr id="1028" name="Picture 4" descr="C:\Users\777\Pictures\Зима пришла\iCALEXH1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284984"/>
            <a:ext cx="4464496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7444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Заяц-беляк всю зиму бегает. И потерялся бы он  в глубоком лесу, если бы не отрастала у него к зиме на лапах между пальцами густая лохматая шерсть. От этого лапа становится как бы шире, словно заяц лыжи надел. А бегает зверь задними лапами вперёд.</a:t>
            </a:r>
          </a:p>
          <a:p>
            <a:endParaRPr lang="ru-RU" dirty="0"/>
          </a:p>
        </p:txBody>
      </p:sp>
      <p:pic>
        <p:nvPicPr>
          <p:cNvPr id="19466" name="Picture 10" descr="http://im8-tub-ru.yandex.net/i?id=463144034-02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60648"/>
            <a:ext cx="2664296" cy="2160240"/>
          </a:xfrm>
          <a:prstGeom prst="rect">
            <a:avLst/>
          </a:prstGeom>
          <a:noFill/>
        </p:spPr>
      </p:pic>
      <p:pic>
        <p:nvPicPr>
          <p:cNvPr id="19470" name="Picture 14" descr="http://im7-tub-ru.yandex.net/i?id=410482213-57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60648"/>
            <a:ext cx="2880320" cy="2160240"/>
          </a:xfrm>
          <a:prstGeom prst="rect">
            <a:avLst/>
          </a:prstGeom>
          <a:noFill/>
        </p:spPr>
      </p:pic>
      <p:pic>
        <p:nvPicPr>
          <p:cNvPr id="19472" name="Picture 16" descr="http://im5-tub-ru.yandex.net/i?id=327135851-25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2808312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20888"/>
            <a:ext cx="9144000" cy="1512168"/>
          </a:xfrm>
        </p:spPr>
        <p:txBody>
          <a:bodyPr>
            <a:norm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64904"/>
            <a:ext cx="9144000" cy="42930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000" dirty="0" smtClean="0"/>
              <a:t>В белой шубке, пока снега нет , </a:t>
            </a:r>
          </a:p>
          <a:p>
            <a:pPr>
              <a:buNone/>
            </a:pPr>
            <a:r>
              <a:rPr lang="ru-RU" sz="2000" dirty="0" smtClean="0"/>
              <a:t>заяц на виду у всех врагов . Оттого и ждут зайцы снега </a:t>
            </a:r>
          </a:p>
          <a:p>
            <a:pPr>
              <a:buNone/>
            </a:pPr>
            <a:r>
              <a:rPr lang="ru-RU" sz="2000" dirty="0" smtClean="0"/>
              <a:t>как избавления от своих врагов. </a:t>
            </a:r>
          </a:p>
          <a:p>
            <a:pPr>
              <a:buNone/>
            </a:pPr>
            <a:r>
              <a:rPr lang="ru-RU" sz="2000" dirty="0" smtClean="0"/>
              <a:t>Спасает снег зайцев и от холода.</a:t>
            </a:r>
          </a:p>
          <a:p>
            <a:pPr>
              <a:buNone/>
            </a:pPr>
            <a:r>
              <a:rPr lang="ru-RU" sz="2000" dirty="0" smtClean="0"/>
              <a:t> В сильные морозы и бураны </a:t>
            </a:r>
          </a:p>
          <a:p>
            <a:pPr>
              <a:buNone/>
            </a:pPr>
            <a:r>
              <a:rPr lang="ru-RU" sz="2000" dirty="0" smtClean="0"/>
              <a:t>забираются они на отдых</a:t>
            </a:r>
          </a:p>
          <a:p>
            <a:pPr>
              <a:buNone/>
            </a:pPr>
            <a:r>
              <a:rPr lang="ru-RU" sz="2000" dirty="0" smtClean="0"/>
              <a:t> в снежные норы-пещеры</a:t>
            </a:r>
          </a:p>
          <a:p>
            <a:pPr>
              <a:buNone/>
            </a:pPr>
            <a:r>
              <a:rPr lang="ru-RU" sz="2000" dirty="0" smtClean="0"/>
              <a:t> под стволами поваленных деревьев, </a:t>
            </a:r>
          </a:p>
          <a:p>
            <a:pPr>
              <a:buNone/>
            </a:pPr>
            <a:r>
              <a:rPr lang="ru-RU" sz="2000" dirty="0" smtClean="0"/>
              <a:t>среди засыпанных снегом кустов.</a:t>
            </a:r>
          </a:p>
          <a:p>
            <a:pPr>
              <a:buNone/>
            </a:pPr>
            <a:r>
              <a:rPr lang="ru-RU" sz="2000" dirty="0" smtClean="0"/>
              <a:t>А слабеет мороз , так прямо в снегу спят косые.</a:t>
            </a:r>
          </a:p>
          <a:p>
            <a:pPr>
              <a:buNone/>
            </a:pPr>
            <a:r>
              <a:rPr lang="ru-RU" sz="2000" dirty="0" smtClean="0"/>
              <a:t>Утопчет заяц снег под собой и ляжет.</a:t>
            </a:r>
          </a:p>
          <a:p>
            <a:pPr>
              <a:buNone/>
            </a:pPr>
            <a:r>
              <a:rPr lang="ru-RU" sz="2000" dirty="0" smtClean="0"/>
              <a:t>Подтает снег- и получится ямка . Снизу и с боков снег,</a:t>
            </a:r>
          </a:p>
          <a:p>
            <a:pPr>
              <a:buNone/>
            </a:pPr>
            <a:r>
              <a:rPr lang="ru-RU" sz="2000" dirty="0" smtClean="0"/>
              <a:t>а на мороз выставлены загривок да спина,</a:t>
            </a:r>
          </a:p>
          <a:p>
            <a:pPr>
              <a:buNone/>
            </a:pPr>
            <a:r>
              <a:rPr lang="ru-RU" sz="2000" dirty="0" smtClean="0"/>
              <a:t>где шерсть подлиннее </a:t>
            </a:r>
          </a:p>
          <a:p>
            <a:pPr>
              <a:buNone/>
            </a:pPr>
            <a:r>
              <a:rPr lang="ru-RU" sz="2000" dirty="0" smtClean="0"/>
              <a:t>и погуще.</a:t>
            </a:r>
            <a:endParaRPr lang="ru-RU" sz="2000" dirty="0"/>
          </a:p>
        </p:txBody>
      </p:sp>
      <p:pic>
        <p:nvPicPr>
          <p:cNvPr id="20482" name="Picture 2" descr="http://im4-tub-ru.yandex.net/i?id=330773103-60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7824" cy="2348880"/>
          </a:xfrm>
          <a:prstGeom prst="rect">
            <a:avLst/>
          </a:prstGeom>
          <a:noFill/>
        </p:spPr>
      </p:pic>
      <p:pic>
        <p:nvPicPr>
          <p:cNvPr id="5" name="Picture 2" descr="http://im3-tub-ru.yandex.net/i?id=103476040-01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0"/>
            <a:ext cx="2771800" cy="2348880"/>
          </a:xfrm>
          <a:prstGeom prst="rect">
            <a:avLst/>
          </a:prstGeom>
          <a:noFill/>
        </p:spPr>
      </p:pic>
      <p:pic>
        <p:nvPicPr>
          <p:cNvPr id="7" name="Picture 8" descr="http://im5-tub-ru.yandex.net/i?id=358240806-49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437112"/>
            <a:ext cx="2771800" cy="2420888"/>
          </a:xfrm>
          <a:prstGeom prst="rect">
            <a:avLst/>
          </a:prstGeom>
          <a:noFill/>
        </p:spPr>
      </p:pic>
      <p:pic>
        <p:nvPicPr>
          <p:cNvPr id="9" name="Picture 6" descr="http://im5-tub-ru.yandex.net/i?id=164338664-18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348880"/>
            <a:ext cx="2771800" cy="2088232"/>
          </a:xfrm>
          <a:prstGeom prst="rect">
            <a:avLst/>
          </a:prstGeom>
          <a:noFill/>
        </p:spPr>
      </p:pic>
      <p:pic>
        <p:nvPicPr>
          <p:cNvPr id="10" name="Picture 2" descr="http://im8-tub-ru.yandex.net/i?id=352167491-03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0"/>
            <a:ext cx="3384376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/>
              <a:t>Зимой под снегом не найти зайцам зелёных побегов . Приходится грызть горькую кору и жёсткие ветки . Вкусная молодая кора , самые нежные тонкие веточки высоко, не достать . И живут в начале зимы зайцы впроголодь, ждут , когда навалит больше снега . Падает снег на ветки деревьев и кустов, пригибает их к земле . Чем больше снега зимой , тем зайцам лучше.</a:t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3600" dirty="0" smtClean="0"/>
              <a:t>Нельзя косым без снега!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453650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" name="Picture 18" descr="http://im2-tub-ru.yandex.net/i?id=297126577-6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5292080" cy="4536504"/>
          </a:xfrm>
          <a:prstGeom prst="rect">
            <a:avLst/>
          </a:prstGeom>
          <a:noFill/>
        </p:spPr>
      </p:pic>
      <p:pic>
        <p:nvPicPr>
          <p:cNvPr id="7" name="Picture 12" descr="http://im3-tub-ru.yandex.net/i?id=47377654-68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060848"/>
            <a:ext cx="3851920" cy="2016224"/>
          </a:xfrm>
          <a:prstGeom prst="rect">
            <a:avLst/>
          </a:prstGeom>
          <a:noFill/>
        </p:spPr>
      </p:pic>
      <p:pic>
        <p:nvPicPr>
          <p:cNvPr id="21508" name="Picture 4" descr="http://im5-tub-ru.yandex.net/i?id=127321111-48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077072"/>
            <a:ext cx="3851920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</TotalTime>
  <Words>2719</Words>
  <Application>Microsoft Office PowerPoint</Application>
  <PresentationFormat>Экран (4:3)</PresentationFormat>
  <Paragraphs>186</Paragraphs>
  <Slides>56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Презентация №1 «Как рождаются снежинки» ученица Иригова  Адана Руководитель: Тимошенко Светлана Мурадиновна Кабардино-Балкарская республика МОУСОШ №2 гп Терек</vt:lpstr>
      <vt:lpstr>Снежинки под микроскопом     </vt:lpstr>
      <vt:lpstr>Снежинки своими руками</vt:lpstr>
      <vt:lpstr>Слайд 4</vt:lpstr>
      <vt:lpstr>Водяные пары всегда есть в воздухе. Зимой из них очень высоко в облаках образуются крохотные льдинки- кристаллики . Затем они увеличиваются и наконец становятся удивительно красивыми звёздочками .Снежинки медленно опускаются, собираются в хлопья и падают на землю. В морозный день снег скрипит под ногами .Это под тяжестью ломаются лучи снежинок-звёздочек.</vt:lpstr>
      <vt:lpstr>Презентация №2  Какой зверь по         снегу в лесу на лыжах  бегает  и почему зайцы снега ждут Ученица МОУСОШ №2 г п Терек КБР Сохова Эллина</vt:lpstr>
      <vt:lpstr>Слайд 7</vt:lpstr>
      <vt:lpstr> </vt:lpstr>
      <vt:lpstr>Зимой под снегом не найти зайцам зелёных побегов . Приходится грызть горькую кору и жёсткие ветки . Вкусная молодая кора , самые нежные тонкие веточки высоко, не достать . И живут в начале зимы зайцы впроголодь, ждут , когда навалит больше снега . Падает снег на ветки деревьев и кустов, пригибает их к земле . Чем больше снега зимой , тем зайцам лучше.  Нельзя косым без снега!</vt:lpstr>
      <vt:lpstr>Хорошо ли зимой кабанам , когда снега много?  Ученик МОУСОШ №2 г п Терек КБР Белгароков  Кантемир</vt:lpstr>
      <vt:lpstr>Кабан выбирает для лёжки бесснежное место где-нибудь под ёлкой с широкими низкими ветвями или в камышах , где земля устлана сухими стеблями . К месту ночёвки кабан натаскивает кучу хвороста,  мха , хвои.</vt:lpstr>
      <vt:lpstr>Для кабана хорошо, когда земля не только не заснежена , но даже не промёрзла, что бывает крайне  редко. Главная пища зверя- корневища , луковицы , скрытые в почве. Кабан рылом роет землю , словно пашет мощным плугом, проделывая борозды, вместе с луковицами корешками добывает  жуков, червяков , куколок . В урожайные годы с удовольствием ест плоды дикорастущих яблонь , груш , собирает жёлуди.</vt:lpstr>
      <vt:lpstr>                                                            Презентация №3                                                                                     Для лисицы снег друг или враг?                                                                                  Ученица МОУСОШ№2 г п Терек КБР                                                                  Ордашева Алина  </vt:lpstr>
      <vt:lpstr>Слайд 14</vt:lpstr>
      <vt:lpstr>Слайд 15</vt:lpstr>
      <vt:lpstr>опре</vt:lpstr>
      <vt:lpstr>Слайд 17</vt:lpstr>
      <vt:lpstr>     Лиса               семейство собачьих                    Волк</vt:lpstr>
      <vt:lpstr>                                           Презентация №4                                                                      Зимние гости                                                                Ученик МОУСОШ №2 г п Терек КБР                                                                              Вадахов   Астемир</vt:lpstr>
      <vt:lpstr>Как снегири разговаривают пятнышками</vt:lpstr>
      <vt:lpstr>Красивая птица-свиристель</vt:lpstr>
      <vt:lpstr>                Толстоклювые щуры</vt:lpstr>
      <vt:lpstr>Чечётки</vt:lpstr>
      <vt:lpstr>         Самец</vt:lpstr>
      <vt:lpstr>Слайд 25</vt:lpstr>
      <vt:lpstr>Презентация №5 Ученики МОУСОШ №2 г п Терек КБР  Лысенко Антон и Пшигошев Исмаил </vt:lpstr>
      <vt:lpstr>Внешний вид</vt:lpstr>
      <vt:lpstr>Питание</vt:lpstr>
      <vt:lpstr>Питание</vt:lpstr>
      <vt:lpstr>Поела , искупалась и спать</vt:lpstr>
      <vt:lpstr>Почему свиристели зимой в обморок падают</vt:lpstr>
      <vt:lpstr>Обмороки свиристелей</vt:lpstr>
      <vt:lpstr>Вот так заманчиво, но нелегко живут птицы зимой</vt:lpstr>
      <vt:lpstr>Презентация №6 Есть ли жизнь в воде подо льдом ученица МОУСОШ №2  г п Терек КБР Сохова Эллина</vt:lpstr>
      <vt:lpstr>Искатели воздуха</vt:lpstr>
      <vt:lpstr>Где раки зимуют?</vt:lpstr>
      <vt:lpstr> Презентация №7 Жизнь рыб подо льдом Ученица МОУСОШ №2 г п Терек КБР Пшукова  Алина </vt:lpstr>
      <vt:lpstr>                      Окунь</vt:lpstr>
      <vt:lpstr> Презентация №8                    Зимуют ли растения в воде подо льдом? Ученица МОУСОШ №2 г п Терек КБР Шампарова Белла </vt:lpstr>
      <vt:lpstr> У камыша , тростника, сусака , белой водяной лилии стебли и листья отмирают , а корень живёт. </vt:lpstr>
      <vt:lpstr>А водяные лютики зимуют на дне целым растением</vt:lpstr>
      <vt:lpstr> Презентация №9 Умирают ли на зиму травы? Ученик МОУСОШ №2 г п Терек КБР Алагиров Тембулат  </vt:lpstr>
      <vt:lpstr>Зимой сохраняет листья зелёными</vt:lpstr>
      <vt:lpstr>По форме напоминают листья клевера</vt:lpstr>
      <vt:lpstr>Стелющиеся побеги с узкими листьями</vt:lpstr>
      <vt:lpstr>Веточки торчат пучками вверх , а верхушки заканчиваются маленькими чёрными головками</vt:lpstr>
      <vt:lpstr> Все перечисленные растения  остаются живыми до весны </vt:lpstr>
      <vt:lpstr>Презентация №10 Можно ли под снегом увидеть цветущие растения?</vt:lpstr>
      <vt:lpstr> Презентация №11 Как зимой узнать деревья Ученица МОУСОШ №2 г п Терек КБР Сарахова Рената </vt:lpstr>
      <vt:lpstr>Дуб</vt:lpstr>
      <vt:lpstr>Почему у дуба ветви корявые?</vt:lpstr>
      <vt:lpstr>Ветви старых дубов имеют такие причудливые изгибы из-за высоты деревьев.</vt:lpstr>
      <vt:lpstr>Презентация №12 О чём может рассказать снежный сугроб? Ученица МОУСОШ №2 г п Терек КБР Кумышева Ариана</vt:lpstr>
      <vt:lpstr>Белый слой сугроба говорит о том,</vt:lpstr>
      <vt:lpstr>Так всю зиму вёл запись погоды сугроб.</vt:lpstr>
      <vt:lpstr>До свидания, зима!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№1 «Как рождаютс яснежинки</dc:title>
  <dc:creator>777</dc:creator>
  <cp:lastModifiedBy>777</cp:lastModifiedBy>
  <cp:revision>289</cp:revision>
  <dcterms:created xsi:type="dcterms:W3CDTF">2012-01-11T15:49:09Z</dcterms:created>
  <dcterms:modified xsi:type="dcterms:W3CDTF">2012-01-28T14:47:06Z</dcterms:modified>
</cp:coreProperties>
</file>