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AD48432-6F51-4752-BFB1-61D26D5B6E37}" type="datetimeFigureOut">
              <a:rPr lang="ru-RU" smtClean="0"/>
              <a:t>18.03.2012</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6AAEA1B-7CE8-4EA6-9311-CA6C2A7B68EC}"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AD48432-6F51-4752-BFB1-61D26D5B6E37}" type="datetimeFigureOut">
              <a:rPr lang="ru-RU" smtClean="0"/>
              <a:t>18.03.2012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AAEA1B-7CE8-4EA6-9311-CA6C2A7B68EC}"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AD48432-6F51-4752-BFB1-61D26D5B6E37}" type="datetimeFigureOut">
              <a:rPr lang="ru-RU" smtClean="0"/>
              <a:t>18.03.2012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AAEA1B-7CE8-4EA6-9311-CA6C2A7B68EC}"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AD48432-6F51-4752-BFB1-61D26D5B6E37}" type="datetimeFigureOut">
              <a:rPr lang="ru-RU" smtClean="0"/>
              <a:t>18.03.2012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AAEA1B-7CE8-4EA6-9311-CA6C2A7B68EC}"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D48432-6F51-4752-BFB1-61D26D5B6E37}" type="datetimeFigureOut">
              <a:rPr lang="ru-RU" smtClean="0"/>
              <a:t>18.03.2012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AAEA1B-7CE8-4EA6-9311-CA6C2A7B68E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D48432-6F51-4752-BFB1-61D26D5B6E37}" type="datetimeFigureOut">
              <a:rPr lang="ru-RU" smtClean="0"/>
              <a:t>18.03.2012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AAEA1B-7CE8-4EA6-9311-CA6C2A7B68EC}"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AD48432-6F51-4752-BFB1-61D26D5B6E37}" type="datetimeFigureOut">
              <a:rPr lang="ru-RU" smtClean="0"/>
              <a:t>18.03.2012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AAEA1B-7CE8-4EA6-9311-CA6C2A7B68EC}"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AD48432-6F51-4752-BFB1-61D26D5B6E37}" type="datetimeFigureOut">
              <a:rPr lang="ru-RU" smtClean="0"/>
              <a:t>18.03.2012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AAEA1B-7CE8-4EA6-9311-CA6C2A7B68EC}"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48432-6F51-4752-BFB1-61D26D5B6E37}" type="datetimeFigureOut">
              <a:rPr lang="ru-RU" smtClean="0"/>
              <a:t>18.03.2012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AAEA1B-7CE8-4EA6-9311-CA6C2A7B68E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D48432-6F51-4752-BFB1-61D26D5B6E37}" type="datetimeFigureOut">
              <a:rPr lang="ru-RU" smtClean="0"/>
              <a:t>18.03.2012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AAEA1B-7CE8-4EA6-9311-CA6C2A7B68E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D48432-6F51-4752-BFB1-61D26D5B6E37}" type="datetimeFigureOut">
              <a:rPr lang="ru-RU" smtClean="0"/>
              <a:t>18.03.2012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AAEA1B-7CE8-4EA6-9311-CA6C2A7B68E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AD48432-6F51-4752-BFB1-61D26D5B6E37}" type="datetimeFigureOut">
              <a:rPr lang="ru-RU" smtClean="0"/>
              <a:t>18.03.2012</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6AAEA1B-7CE8-4EA6-9311-CA6C2A7B68E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260648"/>
            <a:ext cx="4828819" cy="914855"/>
          </a:xfrm>
        </p:spPr>
        <p:txBody>
          <a:bodyPr/>
          <a:lstStyle/>
          <a:p>
            <a:r>
              <a:rPr lang="ru-RU" b="1" i="1" u="sng" dirty="0" smtClean="0">
                <a:solidFill>
                  <a:srgbClr val="FF0000"/>
                </a:solidFill>
                <a:effectLst>
                  <a:outerShdw blurRad="38100" dist="38100" dir="2700000" algn="tl">
                    <a:srgbClr val="000000">
                      <a:alpha val="43137"/>
                    </a:srgbClr>
                  </a:outerShdw>
                </a:effectLst>
              </a:rPr>
              <a:t>Китай</a:t>
            </a:r>
            <a:endParaRPr lang="ru-RU" b="1" i="1" u="sng" dirty="0">
              <a:solidFill>
                <a:srgbClr val="FF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67544" y="1268760"/>
            <a:ext cx="8208912" cy="5040560"/>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55" y="1196752"/>
            <a:ext cx="6772019" cy="5185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55888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04664"/>
            <a:ext cx="6777318" cy="770839"/>
          </a:xfrm>
        </p:spPr>
        <p:txBody>
          <a:bodyPr/>
          <a:lstStyle/>
          <a:p>
            <a:r>
              <a:rPr lang="ru-RU" b="1" i="1" u="sng" dirty="0" smtClean="0">
                <a:solidFill>
                  <a:srgbClr val="FF0000"/>
                </a:solidFill>
              </a:rPr>
              <a:t>История</a:t>
            </a:r>
            <a:endParaRPr lang="ru-RU" b="1" i="1" u="sng" dirty="0">
              <a:solidFill>
                <a:srgbClr val="FF0000"/>
              </a:solidFill>
            </a:endParaRPr>
          </a:p>
        </p:txBody>
      </p:sp>
      <p:sp>
        <p:nvSpPr>
          <p:cNvPr id="3" name="Подзаголовок 2"/>
          <p:cNvSpPr>
            <a:spLocks noGrp="1"/>
          </p:cNvSpPr>
          <p:nvPr>
            <p:ph type="subTitle" idx="1"/>
          </p:nvPr>
        </p:nvSpPr>
        <p:spPr>
          <a:xfrm>
            <a:off x="0" y="1052736"/>
            <a:ext cx="4572000" cy="5805264"/>
          </a:xfrm>
        </p:spPr>
        <p:txBody>
          <a:bodyPr>
            <a:normAutofit fontScale="92500" lnSpcReduction="10000"/>
          </a:bodyPr>
          <a:lstStyle/>
          <a:p>
            <a:r>
              <a:rPr lang="ru-RU" dirty="0">
                <a:solidFill>
                  <a:srgbClr val="FFFF00"/>
                </a:solidFill>
              </a:rPr>
              <a:t>Китайская цивилизация — одна из старейших в мире. По утверждениям китайских учёных, её возраст может составлять пять тысяч лет, при этом имеющиеся письменные источники покрывают период не менее 3500 лет. Наличие систем административного управления, которые совершенствовались сменявшими друг друга династиями, раннее освоение крупнейших аграрных очагов в бассейнах рек </a:t>
            </a:r>
            <a:r>
              <a:rPr lang="ru-RU" dirty="0" err="1">
                <a:solidFill>
                  <a:srgbClr val="FFFF00"/>
                </a:solidFill>
              </a:rPr>
              <a:t>Хуанхе</a:t>
            </a:r>
            <a:r>
              <a:rPr lang="ru-RU" dirty="0">
                <a:solidFill>
                  <a:srgbClr val="FFFF00"/>
                </a:solidFill>
              </a:rPr>
              <a:t> и Янцзы, создавало преимущества для китайского государства, экономика которого основывалась на развитом земледелии, по сравнению с соседями-кочевниками и горцами.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059" y="1700808"/>
            <a:ext cx="4551249"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292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88640"/>
            <a:ext cx="6777318" cy="770839"/>
          </a:xfrm>
        </p:spPr>
        <p:txBody>
          <a:bodyPr/>
          <a:lstStyle/>
          <a:p>
            <a:r>
              <a:rPr lang="ru-RU" b="1" i="1" u="sng" dirty="0" smtClean="0">
                <a:solidFill>
                  <a:srgbClr val="FF0000"/>
                </a:solidFill>
              </a:rPr>
              <a:t>Праздник фонарей</a:t>
            </a:r>
            <a:endParaRPr lang="ru-RU" b="1" i="1" u="sng" dirty="0">
              <a:solidFill>
                <a:srgbClr val="FF0000"/>
              </a:solidFill>
            </a:endParaRPr>
          </a:p>
        </p:txBody>
      </p:sp>
      <p:sp>
        <p:nvSpPr>
          <p:cNvPr id="3" name="Подзаголовок 2"/>
          <p:cNvSpPr>
            <a:spLocks noGrp="1"/>
          </p:cNvSpPr>
          <p:nvPr>
            <p:ph type="subTitle" idx="1"/>
          </p:nvPr>
        </p:nvSpPr>
        <p:spPr>
          <a:xfrm>
            <a:off x="0" y="836712"/>
            <a:ext cx="4932040" cy="6021288"/>
          </a:xfrm>
        </p:spPr>
        <p:txBody>
          <a:bodyPr>
            <a:normAutofit fontScale="92500" lnSpcReduction="10000"/>
          </a:bodyPr>
          <a:lstStyle/>
          <a:p>
            <a:r>
              <a:rPr lang="ru-RU" dirty="0">
                <a:solidFill>
                  <a:srgbClr val="FFFF00"/>
                </a:solidFill>
              </a:rPr>
              <a:t>Праздник фонарей отмечается в 15-й день первого месяца по лунному календарю. Еще в 10 веке в Китае распространился обычай зажигать в эту ночь красочные фонари</a:t>
            </a:r>
            <a:r>
              <a:rPr lang="ru-RU" dirty="0" smtClean="0">
                <a:solidFill>
                  <a:srgbClr val="FFFF00"/>
                </a:solidFill>
              </a:rPr>
              <a:t>. </a:t>
            </a:r>
            <a:endParaRPr lang="ru-RU" dirty="0">
              <a:solidFill>
                <a:srgbClr val="FFFF00"/>
              </a:solidFill>
            </a:endParaRPr>
          </a:p>
          <a:p>
            <a:r>
              <a:rPr lang="ru-RU" dirty="0">
                <a:solidFill>
                  <a:srgbClr val="FFFF00"/>
                </a:solidFill>
              </a:rPr>
              <a:t> Обычно в центре города развешивали множество фонарей самых разнообразных форм и размеров, похожих на различных животных, на цветы </a:t>
            </a:r>
            <a:r>
              <a:rPr lang="ru-RU" dirty="0" smtClean="0">
                <a:solidFill>
                  <a:srgbClr val="FFFF00"/>
                </a:solidFill>
              </a:rPr>
              <a:t>и Праздник </a:t>
            </a:r>
            <a:r>
              <a:rPr lang="ru-RU" dirty="0">
                <a:solidFill>
                  <a:srgbClr val="FFFF00"/>
                </a:solidFill>
              </a:rPr>
              <a:t>фонарей — это китайский день святого Валентина. По древнему обычаю души умерших предков в новый год спускаются на землю, чтобы отметить праздник со своими близкими. А в праздник фонарей они возвращаются обратно. Миллионы фонариков освещают им путь домой. </a:t>
            </a:r>
            <a:r>
              <a:rPr lang="ru-RU" dirty="0" smtClean="0">
                <a:solidFill>
                  <a:srgbClr val="FFFF00"/>
                </a:solidFill>
              </a:rPr>
              <a:t> </a:t>
            </a:r>
            <a:endParaRPr lang="ru-RU"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56792"/>
            <a:ext cx="4148425" cy="35529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6653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620688"/>
            <a:ext cx="6777318" cy="770839"/>
          </a:xfrm>
        </p:spPr>
        <p:txBody>
          <a:bodyPr/>
          <a:lstStyle/>
          <a:p>
            <a:r>
              <a:rPr lang="ru-RU" b="1" i="1" u="sng" dirty="0" smtClean="0">
                <a:solidFill>
                  <a:srgbClr val="FF0000"/>
                </a:solidFill>
              </a:rPr>
              <a:t>Праздник Новый год</a:t>
            </a:r>
            <a:endParaRPr lang="ru-RU" b="1" i="1" u="sng" dirty="0">
              <a:solidFill>
                <a:srgbClr val="FF0000"/>
              </a:solidFill>
            </a:endParaRPr>
          </a:p>
        </p:txBody>
      </p:sp>
      <p:sp>
        <p:nvSpPr>
          <p:cNvPr id="3" name="Подзаголовок 2"/>
          <p:cNvSpPr>
            <a:spLocks noGrp="1"/>
          </p:cNvSpPr>
          <p:nvPr>
            <p:ph type="subTitle" idx="1"/>
          </p:nvPr>
        </p:nvSpPr>
        <p:spPr>
          <a:xfrm>
            <a:off x="0" y="1340768"/>
            <a:ext cx="4932040" cy="5517232"/>
          </a:xfrm>
        </p:spPr>
        <p:txBody>
          <a:bodyPr>
            <a:normAutofit fontScale="92500" lnSpcReduction="10000"/>
          </a:bodyPr>
          <a:lstStyle/>
          <a:p>
            <a:r>
              <a:rPr lang="ru-RU" dirty="0">
                <a:solidFill>
                  <a:srgbClr val="FFFF00"/>
                </a:solidFill>
              </a:rPr>
              <a:t>1 января… Самый, пожалуй, главный из праздников для нас – Новый год – в Китае (где сейчас он называется Юань-дань) проходит достаточно незаметно. Никаких шумных ночных застолий, новогодних «Огоньков», сверкающих елок и красноносых </a:t>
            </a:r>
            <a:r>
              <a:rPr lang="ru-RU" dirty="0" smtClean="0">
                <a:solidFill>
                  <a:srgbClr val="FFFF00"/>
                </a:solidFill>
              </a:rPr>
              <a:t>дед морозов </a:t>
            </a:r>
            <a:r>
              <a:rPr lang="ru-RU" dirty="0">
                <a:solidFill>
                  <a:srgbClr val="FFFF00"/>
                </a:solidFill>
              </a:rPr>
              <a:t>с мешками подарков. Только в крупных универмагах и торговых центрах, отдавая дань западным традициям, ставят кое-где блестящие искусственные елочки и кукольных Санта Клаусов, а китайцы отправляют своим западным друзьям электронные новогодние открытки. Да и то делается это к Рождеству 25 декабря, а не к Новому году.</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772" y="2258647"/>
            <a:ext cx="4338228" cy="28921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408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76" y="260648"/>
            <a:ext cx="9144000" cy="1659974"/>
          </a:xfrm>
        </p:spPr>
        <p:txBody>
          <a:bodyPr/>
          <a:lstStyle/>
          <a:p>
            <a:r>
              <a:rPr lang="ru-RU" b="1" i="1" u="sng" dirty="0" smtClean="0">
                <a:solidFill>
                  <a:srgbClr val="FF0000"/>
                </a:solidFill>
              </a:rPr>
              <a:t>Праздник зимнее солнцестояние </a:t>
            </a:r>
            <a:endParaRPr lang="ru-RU" b="1" i="1" u="sng" dirty="0">
              <a:solidFill>
                <a:srgbClr val="FF0000"/>
              </a:solidFill>
            </a:endParaRPr>
          </a:p>
        </p:txBody>
      </p:sp>
      <p:sp>
        <p:nvSpPr>
          <p:cNvPr id="3" name="Подзаголовок 2"/>
          <p:cNvSpPr>
            <a:spLocks noGrp="1"/>
          </p:cNvSpPr>
          <p:nvPr>
            <p:ph type="subTitle" idx="1"/>
          </p:nvPr>
        </p:nvSpPr>
        <p:spPr>
          <a:xfrm>
            <a:off x="0" y="1844824"/>
            <a:ext cx="4860032" cy="5013176"/>
          </a:xfrm>
        </p:spPr>
        <p:txBody>
          <a:bodyPr>
            <a:normAutofit fontScale="92500"/>
          </a:bodyPr>
          <a:lstStyle/>
          <a:p>
            <a:r>
              <a:rPr lang="ru-RU" dirty="0">
                <a:solidFill>
                  <a:srgbClr val="FFFF00"/>
                </a:solidFill>
              </a:rPr>
              <a:t>Каждый год зимнее солнцестояние приходится на период между 21 и 22 декабря. В день зимнего солнцестояния самый короткий день и самая длинная ночь в году. После зимнего солнцестояния дни становятся длиннее, а ночи короче. </a:t>
            </a:r>
          </a:p>
          <a:p>
            <a:endParaRPr lang="ru-RU" dirty="0">
              <a:solidFill>
                <a:srgbClr val="FFFF00"/>
              </a:solidFill>
            </a:endParaRPr>
          </a:p>
          <a:p>
            <a:r>
              <a:rPr lang="ru-RU" dirty="0">
                <a:solidFill>
                  <a:srgbClr val="FFFF00"/>
                </a:solidFill>
              </a:rPr>
              <a:t> В древнем Китае считали, что с этого времени поднималась «мужская сила» природы, и начинался новый цикл. Поэтому день зимнего солнцестояния считался счастливым днем, достойным празднования</a:t>
            </a:r>
            <a:r>
              <a:rPr lang="ru-RU"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492896"/>
            <a:ext cx="4065124" cy="2777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96139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0"/>
            <a:ext cx="6777318" cy="1731982"/>
          </a:xfrm>
        </p:spPr>
        <p:txBody>
          <a:bodyPr/>
          <a:lstStyle/>
          <a:p>
            <a:r>
              <a:rPr lang="ru-RU" b="1" i="1" u="sng" dirty="0" smtClean="0">
                <a:solidFill>
                  <a:srgbClr val="FF0000"/>
                </a:solidFill>
              </a:rPr>
              <a:t>Великая Китайская стена Пекин</a:t>
            </a:r>
            <a:endParaRPr lang="ru-RU" b="1" i="1" u="sng" dirty="0">
              <a:solidFill>
                <a:srgbClr val="FF0000"/>
              </a:solidFill>
            </a:endParaRPr>
          </a:p>
        </p:txBody>
      </p:sp>
      <p:sp>
        <p:nvSpPr>
          <p:cNvPr id="3" name="Подзаголовок 2"/>
          <p:cNvSpPr>
            <a:spLocks noGrp="1"/>
          </p:cNvSpPr>
          <p:nvPr>
            <p:ph type="subTitle" idx="1"/>
          </p:nvPr>
        </p:nvSpPr>
        <p:spPr>
          <a:xfrm>
            <a:off x="0" y="1628800"/>
            <a:ext cx="4932040" cy="5229200"/>
          </a:xfrm>
        </p:spPr>
        <p:txBody>
          <a:bodyPr>
            <a:normAutofit fontScale="92500" lnSpcReduction="20000"/>
          </a:bodyPr>
          <a:lstStyle/>
          <a:p>
            <a:r>
              <a:rPr lang="ru-RU" dirty="0">
                <a:solidFill>
                  <a:srgbClr val="FFFF00"/>
                </a:solidFill>
              </a:rPr>
              <a:t>Великая Китайская Стена представляет собой ряд каменных и земляных укреплений. Их строили, реконструировали и поддерживали в сохранности в период между V веком до н.э. и вплоть до XVI века н.э., для того, чтобы защитить северные границы Китайской империи, во времена сменяющих друг друга правящих </a:t>
            </a:r>
            <a:r>
              <a:rPr lang="ru-RU" dirty="0" smtClean="0">
                <a:solidFill>
                  <a:srgbClr val="FFFF00"/>
                </a:solidFill>
              </a:rPr>
              <a:t>дин Великая </a:t>
            </a:r>
            <a:r>
              <a:rPr lang="ru-RU" dirty="0">
                <a:solidFill>
                  <a:srgbClr val="FFFF00"/>
                </a:solidFill>
              </a:rPr>
              <a:t>Китайская Стена - самое длинное в мире рукотворное сооружение, протяженностью более 6700 км (4160 миль). Ее отрезок, длиной около 6400 км (4000 миль) проходит от города </a:t>
            </a:r>
            <a:r>
              <a:rPr lang="ru-RU" dirty="0" err="1">
                <a:solidFill>
                  <a:srgbClr val="FFFF00"/>
                </a:solidFill>
              </a:rPr>
              <a:t>Шаньхайгуань</a:t>
            </a:r>
            <a:r>
              <a:rPr lang="ru-RU" dirty="0">
                <a:solidFill>
                  <a:srgbClr val="FFFF00"/>
                </a:solidFill>
              </a:rPr>
              <a:t> на востоке и до местечка </a:t>
            </a:r>
            <a:r>
              <a:rPr lang="ru-RU" dirty="0" smtClean="0">
                <a:solidFill>
                  <a:srgbClr val="FFFF00"/>
                </a:solidFill>
              </a:rPr>
              <a:t>Лопну, </a:t>
            </a:r>
            <a:r>
              <a:rPr lang="ru-RU" dirty="0">
                <a:solidFill>
                  <a:srgbClr val="FFFF00"/>
                </a:solidFill>
              </a:rPr>
              <a:t>что на западе, словно повторяя очертания южной границы </a:t>
            </a:r>
            <a:r>
              <a:rPr lang="ru-RU" dirty="0" err="1" smtClean="0">
                <a:solidFill>
                  <a:srgbClr val="FFFF00"/>
                </a:solidFill>
              </a:rPr>
              <a:t>Внутренностии</a:t>
            </a:r>
            <a:r>
              <a:rPr lang="ru-RU" dirty="0" smtClean="0">
                <a:solidFill>
                  <a:srgbClr val="FFFF00"/>
                </a:solidFill>
              </a:rPr>
              <a:t>. </a:t>
            </a:r>
            <a:endParaRPr lang="ru-RU"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44824"/>
            <a:ext cx="3600399" cy="45365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5834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404664"/>
            <a:ext cx="6777318" cy="698831"/>
          </a:xfrm>
        </p:spPr>
        <p:txBody>
          <a:bodyPr/>
          <a:lstStyle/>
          <a:p>
            <a:r>
              <a:rPr lang="ru-RU" b="1" i="1" u="sng" dirty="0" smtClean="0">
                <a:solidFill>
                  <a:srgbClr val="FF0000"/>
                </a:solidFill>
              </a:rPr>
              <a:t>Современный Китай</a:t>
            </a:r>
            <a:endParaRPr lang="ru-RU" b="1" i="1" u="sng" dirty="0">
              <a:solidFill>
                <a:srgbClr val="FF0000"/>
              </a:solidFill>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16" y="1915585"/>
            <a:ext cx="4432117" cy="34563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39" y="1886063"/>
            <a:ext cx="4122729" cy="34563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4669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blinds(horizontal)">
                                      <p:cBhvr>
                                        <p:cTn id="12"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1625" y="260648"/>
            <a:ext cx="6606480" cy="923330"/>
          </a:xfrm>
          <a:prstGeom prst="rect">
            <a:avLst/>
          </a:prstGeom>
        </p:spPr>
        <p:txBody>
          <a:bodyPr wrap="square">
            <a:spAutoFit/>
          </a:bodyPr>
          <a:lstStyle/>
          <a:p>
            <a:r>
              <a:rPr lang="ru-RU" sz="5400" b="1" i="1" u="sng" dirty="0">
                <a:ln w="3175">
                  <a:solidFill>
                    <a:prstClr val="white">
                      <a:alpha val="65000"/>
                    </a:prstClr>
                  </a:solidFill>
                </a:ln>
                <a:solidFill>
                  <a:srgbClr val="FF0000"/>
                </a:solidFill>
                <a:effectLst>
                  <a:outerShdw blurRad="25400" dist="12700" dir="14220000" rotWithShape="0">
                    <a:prstClr val="black">
                      <a:alpha val="50000"/>
                    </a:prstClr>
                  </a:outerShdw>
                </a:effectLst>
                <a:ea typeface="+mj-ea"/>
                <a:cs typeface="+mj-cs"/>
              </a:rPr>
              <a:t>Современный Китай</a:t>
            </a: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77349"/>
            <a:ext cx="4142953" cy="29523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179356"/>
            <a:ext cx="3951349" cy="29483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9828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844824"/>
            <a:ext cx="4536504" cy="1731982"/>
          </a:xfrm>
        </p:spPr>
        <p:txBody>
          <a:bodyPr/>
          <a:lstStyle/>
          <a:p>
            <a:r>
              <a:rPr lang="ru-RU" sz="9600" b="1" i="1" u="sng" dirty="0" smtClean="0">
                <a:solidFill>
                  <a:srgbClr val="FF0000"/>
                </a:solidFill>
              </a:rPr>
              <a:t>Конец</a:t>
            </a:r>
            <a:endParaRPr lang="ru-RU" sz="9600" b="1" i="1" u="sng" dirty="0">
              <a:solidFill>
                <a:srgbClr val="FF0000"/>
              </a:solidFill>
            </a:endParaRPr>
          </a:p>
        </p:txBody>
      </p:sp>
      <p:sp>
        <p:nvSpPr>
          <p:cNvPr id="3" name="Подзаголовок 2"/>
          <p:cNvSpPr>
            <a:spLocks noGrp="1"/>
          </p:cNvSpPr>
          <p:nvPr>
            <p:ph type="subTitle" idx="1"/>
          </p:nvPr>
        </p:nvSpPr>
        <p:spPr>
          <a:xfrm>
            <a:off x="5004048" y="4437112"/>
            <a:ext cx="3560440" cy="1752600"/>
          </a:xfrm>
        </p:spPr>
        <p:txBody>
          <a:bodyPr>
            <a:normAutofit/>
          </a:bodyPr>
          <a:lstStyle/>
          <a:p>
            <a:r>
              <a:rPr lang="ru-RU" b="1" i="1" u="sng" dirty="0" smtClean="0">
                <a:solidFill>
                  <a:srgbClr val="FFFF00"/>
                </a:solidFill>
              </a:rPr>
              <a:t>Выполнила ученица 4 «Б» класса школы №394 Салова Ольга</a:t>
            </a:r>
            <a:endParaRPr lang="ru-RU" b="1" i="1" u="sng" dirty="0">
              <a:solidFill>
                <a:srgbClr val="FFFF00"/>
              </a:solidFill>
            </a:endParaRPr>
          </a:p>
        </p:txBody>
      </p:sp>
    </p:spTree>
    <p:extLst>
      <p:ext uri="{BB962C8B-B14F-4D97-AF65-F5344CB8AC3E}">
        <p14:creationId xmlns:p14="http://schemas.microsoft.com/office/powerpoint/2010/main" val="1301633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324</TotalTime>
  <Words>473</Words>
  <Application>Microsoft Office PowerPoint</Application>
  <PresentationFormat>Экран (4:3)</PresentationFormat>
  <Paragraphs>18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Твердый переплет</vt:lpstr>
      <vt:lpstr>Китай</vt:lpstr>
      <vt:lpstr>История</vt:lpstr>
      <vt:lpstr>Праздник фонарей</vt:lpstr>
      <vt:lpstr>Праздник Новый год</vt:lpstr>
      <vt:lpstr>Праздник зимнее солнцестояние </vt:lpstr>
      <vt:lpstr>Великая Китайская стена Пекин</vt:lpstr>
      <vt:lpstr>Современный Китай</vt:lpstr>
      <vt:lpstr>Презентация PowerPoint</vt:lpstr>
      <vt:lpstr>Конец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Китай</dc:title>
  <dc:creator>user</dc:creator>
  <cp:lastModifiedBy>user</cp:lastModifiedBy>
  <cp:revision>12</cp:revision>
  <dcterms:created xsi:type="dcterms:W3CDTF">2012-03-17T17:48:34Z</dcterms:created>
  <dcterms:modified xsi:type="dcterms:W3CDTF">2012-03-18T12:39:08Z</dcterms:modified>
</cp:coreProperties>
</file>