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5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67E0-B82C-4191-9A35-FD04C9C25907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7C06C-1046-4676-91AF-DB7F9B9CC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8A572-758F-4ABB-863A-2CCF7126F916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9ED9A-E33D-49B2-96B6-1115EDBF0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43966-E230-4A81-B209-F2082F27B560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B39DA-C89E-4275-901F-F6FB649EF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2CFF-1E34-4F97-B04E-D124A925F4C6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C6FC9-A67D-4078-8EF9-B9EE4EC60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EB99E-458B-41CC-949A-78DA3E8386E6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E36A9-D515-4A6E-98C4-373E3D90B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24982-08A1-4E28-8CEF-98486BE97665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B871C-AA8D-4911-A2DB-72783E05C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B2CAB-9E61-4960-8AC9-E9CA0F944D10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12AB4-6C5D-4600-BECD-B2C4BE68C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4BACB-DD4A-4691-ABF7-7EEE412DCA73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997C0-9000-43EF-A220-57EDDA3C3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402F-05A3-4F26-BC9A-6892134A5A3E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F6A3A-AF01-46C2-B48B-7467C2658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728F1-92B3-4CC8-BF74-DD4A74999FED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25737-2DDA-465A-9917-6B918A942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98395-A988-40D3-BCA7-B1B1D1EAF481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F2DB-01B4-48C6-85E4-680B0FEC6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EEA5EE-98DC-48B5-A861-9D23A037C285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153007-B7B6-4212-B4E2-547AC9181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5" r:id="rId4"/>
    <p:sldLayoutId id="2147483819" r:id="rId5"/>
    <p:sldLayoutId id="2147483814" r:id="rId6"/>
    <p:sldLayoutId id="2147483820" r:id="rId7"/>
    <p:sldLayoutId id="2147483821" r:id="rId8"/>
    <p:sldLayoutId id="2147483822" r:id="rId9"/>
    <p:sldLayoutId id="2147483813" r:id="rId10"/>
    <p:sldLayoutId id="214748382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8;&#1072;&#1085;&#1103;\Desktop\&#1076;&#1083;&#1103;%20&#1088;&#1072;&#1073;&#1086;&#1090;&#1099;\rtriptih1-19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8;&#1072;&#1085;&#1103;\Desktop\&#1076;&#1083;&#1103;%20&#1088;&#1072;&#1073;&#1086;&#1090;&#1099;\rtriptih1-19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8;&#1072;&#1085;&#1103;\Desktop\&#1076;&#1083;&#1103;%20&#1088;&#1072;&#1073;&#1086;&#1090;&#1099;\rtriptih1-04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pravmir.ru/wp-content/uploads/2011/10/otrok--580x446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71513"/>
            <a:ext cx="46038" cy="327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tIns="95220" anchor="ctr">
            <a:spAutoFit/>
          </a:bodyPr>
          <a:lstStyle/>
          <a:p>
            <a:pPr indent="304800">
              <a:tabLst>
                <a:tab pos="457200" algn="l"/>
              </a:tabLst>
            </a:pPr>
            <a:endParaRPr lang="ru-RU" sz="1200">
              <a:cs typeface="Arial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-827088"/>
            <a:ext cx="9191625" cy="6888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tIns="95220" anchor="ctr">
            <a:spAutoFit/>
          </a:bodyPr>
          <a:lstStyle/>
          <a:p>
            <a:pPr indent="304800">
              <a:tabLst>
                <a:tab pos="457200" algn="l"/>
              </a:tabLst>
            </a:pPr>
            <a:endParaRPr lang="ru-RU">
              <a:solidFill>
                <a:srgbClr val="000000"/>
              </a:solidFill>
              <a:latin typeface="Times" pitchFamily="18" charset="0"/>
              <a:ea typeface="Times New Roman" pitchFamily="18" charset="0"/>
              <a:cs typeface="Arial" charset="0"/>
            </a:endParaRPr>
          </a:p>
          <a:p>
            <a:pPr indent="304800">
              <a:tabLst>
                <a:tab pos="457200" algn="l"/>
              </a:tabLst>
            </a:pPr>
            <a:endParaRPr lang="ru-RU">
              <a:solidFill>
                <a:srgbClr val="000000"/>
              </a:solidFill>
              <a:latin typeface="Times" pitchFamily="18" charset="0"/>
              <a:ea typeface="Times New Roman" pitchFamily="18" charset="0"/>
              <a:cs typeface="Arial" charset="0"/>
            </a:endParaRPr>
          </a:p>
          <a:p>
            <a:pPr indent="304800">
              <a:tabLst>
                <a:tab pos="457200" algn="l"/>
              </a:tabLst>
            </a:pPr>
            <a:endParaRPr lang="ru-RU">
              <a:solidFill>
                <a:srgbClr val="000000"/>
              </a:solidFill>
              <a:latin typeface="Times" pitchFamily="18" charset="0"/>
              <a:ea typeface="Times New Roman" pitchFamily="18" charset="0"/>
              <a:cs typeface="Arial" charset="0"/>
            </a:endParaRPr>
          </a:p>
          <a:p>
            <a:pPr indent="304800">
              <a:tabLst>
                <a:tab pos="457200" algn="l"/>
              </a:tabLst>
            </a:pPr>
            <a:r>
              <a:rPr lang="ru-RU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> </a:t>
            </a:r>
            <a:r>
              <a:rPr lang="ru-RU" sz="1600" b="1">
                <a:ea typeface="Times New Roman" pitchFamily="18" charset="0"/>
                <a:cs typeface="Arial" charset="0"/>
              </a:rPr>
              <a:t>Муниципальное бюджетное дошкольное образовательное учреждение « Детский сад общеразвивающего вида № 11».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pPr indent="304800" eaLnBrk="0" hangingPunct="0">
              <a:tabLst>
                <a:tab pos="457200" algn="l"/>
              </a:tabLst>
            </a:pPr>
            <a:r>
              <a:rPr lang="ru-RU" sz="1600" b="1">
                <a:ea typeface="Times New Roman" pitchFamily="18" charset="0"/>
                <a:cs typeface="Arial" charset="0"/>
              </a:rPr>
              <a:t> </a:t>
            </a:r>
            <a:r>
              <a:rPr lang="ru-RU" sz="1400" b="1">
                <a:ea typeface="Times New Roman" pitchFamily="18" charset="0"/>
                <a:cs typeface="Arial" charset="0"/>
              </a:rPr>
              <a:t>Познавательно-игровая  программа по теме «Вначале было Слово» в рамках районного Форума «От Сергия до наших дней».</a:t>
            </a:r>
          </a:p>
          <a:p>
            <a:pPr indent="304800" eaLnBrk="0" hangingPunct="0">
              <a:tabLst>
                <a:tab pos="457200" algn="l"/>
              </a:tabLst>
            </a:pPr>
            <a:r>
              <a:rPr lang="ru-RU" sz="1600" b="1">
                <a:ea typeface="Times New Roman" pitchFamily="18" charset="0"/>
                <a:cs typeface="Arial" charset="0"/>
              </a:rPr>
              <a:t> 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pPr indent="304800" eaLnBrk="0" hangingPunct="0">
              <a:tabLst>
                <a:tab pos="457200" algn="l"/>
              </a:tabLst>
            </a:pPr>
            <a:r>
              <a:rPr lang="ru-RU" b="1">
                <a:ea typeface="Times New Roman" pitchFamily="18" charset="0"/>
                <a:cs typeface="Arial" charset="0"/>
              </a:rPr>
              <a:t> </a:t>
            </a:r>
            <a:endParaRPr lang="ru-RU" sz="1000" b="1"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indent="304800" eaLnBrk="0" hangingPunct="0">
              <a:tabLst>
                <a:tab pos="4572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Познавательно – игровая программа: </a:t>
            </a:r>
            <a:endParaRPr lang="ru-RU" sz="1000" b="1"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indent="304800" eaLnBrk="0" hangingPunct="0">
              <a:tabLst>
                <a:tab pos="4572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 « Благодарное слово».</a:t>
            </a:r>
            <a:endParaRPr lang="ru-RU" sz="1000" b="1"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indent="304800" eaLnBrk="0" hangingPunct="0">
              <a:tabLst>
                <a:tab pos="457200" algn="l"/>
              </a:tabLst>
            </a:pPr>
            <a:r>
              <a:rPr lang="en-US" sz="1600" b="1">
                <a:ea typeface="Times New Roman" pitchFamily="18" charset="0"/>
                <a:cs typeface="Arial" charset="0"/>
              </a:rPr>
              <a:t> 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pPr indent="304800" eaLnBrk="0" hangingPunct="0">
              <a:tabLst>
                <a:tab pos="457200" algn="l"/>
              </a:tabLst>
            </a:pPr>
            <a:r>
              <a:rPr lang="ru-RU" sz="1600" b="1">
                <a:ea typeface="Times New Roman" pitchFamily="18" charset="0"/>
                <a:cs typeface="Arial" charset="0"/>
              </a:rPr>
              <a:t>Авторы – составители: 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pPr indent="304800" eaLnBrk="0" hangingPunct="0">
              <a:tabLst>
                <a:tab pos="457200" algn="l"/>
              </a:tabLst>
            </a:pPr>
            <a:r>
              <a:rPr lang="ru-RU" sz="1600" b="1">
                <a:ea typeface="Times New Roman" pitchFamily="18" charset="0"/>
                <a:cs typeface="Arial" charset="0"/>
              </a:rPr>
              <a:t>старший воспитатель 1- кв. кат.   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pPr indent="304800" eaLnBrk="0" hangingPunct="0">
              <a:tabLst>
                <a:tab pos="457200" algn="l"/>
              </a:tabLst>
            </a:pPr>
            <a:r>
              <a:rPr lang="ru-RU" sz="1600" b="1">
                <a:ea typeface="Times New Roman" pitchFamily="18" charset="0"/>
                <a:cs typeface="Arial" charset="0"/>
              </a:rPr>
              <a:t> Воробьева Марина Ивановна; 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pPr indent="304800" eaLnBrk="0" hangingPunct="0">
              <a:tabLst>
                <a:tab pos="457200" algn="l"/>
              </a:tabLst>
            </a:pPr>
            <a:r>
              <a:rPr lang="ru-RU" sz="1600" b="1">
                <a:ea typeface="Times New Roman" pitchFamily="18" charset="0"/>
                <a:cs typeface="Arial" charset="0"/>
              </a:rPr>
              <a:t>воспитатель подготовительной группы                   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pPr indent="304800" eaLnBrk="0" hangingPunct="0">
              <a:buFontTx/>
              <a:buChar char="•"/>
              <a:tabLst>
                <a:tab pos="457200" algn="l"/>
              </a:tabLst>
            </a:pPr>
            <a:r>
              <a:rPr lang="en-US" sz="1600" b="1">
                <a:ea typeface="Times New Roman" pitchFamily="18" charset="0"/>
                <a:cs typeface="Arial" charset="0"/>
              </a:rPr>
              <a:t>1</a:t>
            </a:r>
            <a:r>
              <a:rPr lang="ru-RU" sz="1600" b="1">
                <a:ea typeface="Times New Roman" pitchFamily="18" charset="0"/>
                <a:cs typeface="Arial" charset="0"/>
              </a:rPr>
              <a:t>кв. кат. Кузина Валентина Николаевна. 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pPr indent="304800" eaLnBrk="0" hangingPunct="0">
              <a:tabLst>
                <a:tab pos="457200" algn="l"/>
              </a:tabLst>
            </a:pPr>
            <a:r>
              <a:rPr lang="ru-RU" b="1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> 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pPr indent="304800" eaLnBrk="0" hangingPunct="0">
              <a:tabLst>
                <a:tab pos="457200" algn="l"/>
              </a:tabLst>
            </a:pP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Цель.</a:t>
            </a:r>
            <a:r>
              <a:rPr lang="ru-RU" sz="1400" b="1">
                <a:ea typeface="Times New Roman" pitchFamily="18" charset="0"/>
                <a:cs typeface="Arial" charset="0"/>
              </a:rPr>
              <a:t> Рассказать детям   о святом Сергии Радонежском, используя поэтическое слово.</a:t>
            </a:r>
            <a:r>
              <a:rPr lang="ru-RU" sz="16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</a:t>
            </a:r>
            <a:r>
              <a:rPr lang="ru-RU" sz="1400" b="1">
                <a:ea typeface="Times New Roman" pitchFamily="18" charset="0"/>
                <a:cs typeface="Arial" charset="0"/>
              </a:rPr>
              <a:t>Обращать внимание детей на силу добра и его неизменную окончательную победу над злом.</a:t>
            </a:r>
            <a:r>
              <a:rPr lang="ru-RU" sz="1600" b="1">
                <a:ea typeface="Times New Roman" pitchFamily="18" charset="0"/>
                <a:cs typeface="Arial" charset="0"/>
              </a:rPr>
              <a:t> Расширить понятие детей о происхождении слов «спасибо», «благодарю».</a:t>
            </a:r>
            <a:r>
              <a:rPr lang="ru-RU" sz="1400" b="1">
                <a:ea typeface="Times New Roman" pitchFamily="18" charset="0"/>
                <a:cs typeface="Arial" charset="0"/>
              </a:rPr>
              <a:t> Воспитывать у детей любовь к родной зем­ле, чувство гордости за свою Родину. </a:t>
            </a:r>
          </a:p>
          <a:p>
            <a:pPr indent="304800" eaLnBrk="0" hangingPunct="0">
              <a:tabLst>
                <a:tab pos="457200" algn="l"/>
              </a:tabLst>
            </a:pPr>
            <a:r>
              <a:rPr lang="ru-RU" sz="16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  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pPr indent="304800" eaLnBrk="0" hangingPunct="0">
              <a:tabLst>
                <a:tab pos="457200" algn="l"/>
              </a:tabLst>
            </a:pPr>
            <a:r>
              <a:rPr lang="ru-RU" sz="1600" b="1">
                <a:ea typeface="Times New Roman" pitchFamily="18" charset="0"/>
                <a:cs typeface="Arial" charset="0"/>
              </a:rPr>
              <a:t>Материал:    иллюстрации о преподобном Сергии Радонежском и                         «Видение отроку Варфоломею» М. Нестерова, стихотворение  Р.Запесоцкая «ЖИТИЕ ПРЕПОДОБНОГО СЕРГИЯ РАДОНЕЖСКОГО»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pPr indent="304800" eaLnBrk="0" hangingPunct="0">
              <a:tabLst>
                <a:tab pos="457200" algn="l"/>
              </a:tabLst>
            </a:pPr>
            <a:r>
              <a:rPr lang="ru-RU" sz="12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> </a:t>
            </a:r>
            <a:endParaRPr lang="ru-RU" sz="1600">
              <a:ea typeface="Times New Roman" pitchFamily="18" charset="0"/>
              <a:cs typeface="Arial" charset="0"/>
            </a:endParaRPr>
          </a:p>
        </p:txBody>
      </p:sp>
      <p:pic>
        <p:nvPicPr>
          <p:cNvPr id="6" name="rtriptih1-1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8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8900" y="911225"/>
            <a:ext cx="8291513" cy="42624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 sz="1100">
              <a:solidFill>
                <a:srgbClr val="000000"/>
              </a:solidFill>
              <a:latin typeface="Times" pitchFamily="18" charset="0"/>
              <a:ea typeface="Times New Roman" pitchFamily="18" charset="0"/>
              <a:cs typeface="Arial" charset="0"/>
            </a:endParaRPr>
          </a:p>
          <a:p>
            <a:pPr algn="ctr"/>
            <a:endParaRPr lang="ru-RU" sz="1100">
              <a:solidFill>
                <a:srgbClr val="000000"/>
              </a:solidFill>
              <a:latin typeface="Times" pitchFamily="18" charset="0"/>
              <a:ea typeface="Times New Roman" pitchFamily="18" charset="0"/>
              <a:cs typeface="Arial" charset="0"/>
            </a:endParaRPr>
          </a:p>
          <a:p>
            <a:pPr algn="ctr"/>
            <a:endParaRPr lang="ru-RU" sz="1100">
              <a:solidFill>
                <a:srgbClr val="000000"/>
              </a:solidFill>
              <a:latin typeface="Times" pitchFamily="18" charset="0"/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24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>Юность Преподобного Сергия. Нестеров М.В.</a:t>
            </a:r>
            <a:endParaRPr lang="ru-RU" sz="2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36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>   </a:t>
            </a:r>
            <a:endParaRPr lang="ru-RU" sz="2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С годами он в лесу прижился,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С медведем даже подружился.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Был сердцем чист, молился много.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И этим угодил он Богу.</a:t>
            </a:r>
            <a:r>
              <a:rPr lang="ru-RU" sz="16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/>
            </a:r>
            <a:br>
              <a:rPr lang="ru-RU" sz="16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</a:br>
            <a:r>
              <a:rPr lang="ru-RU" sz="16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/>
            </a:r>
            <a:br>
              <a:rPr lang="ru-RU" sz="16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</a:br>
            <a:endParaRPr lang="ru-RU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Труды преподобного Сегрия. Нестеров М.В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68313" y="241300"/>
            <a:ext cx="7943850" cy="6616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 sz="1100">
              <a:solidFill>
                <a:srgbClr val="000000"/>
              </a:solidFill>
              <a:latin typeface="Times" pitchFamily="18" charset="0"/>
              <a:ea typeface="Times New Roman" pitchFamily="18" charset="0"/>
              <a:cs typeface="Arial" charset="0"/>
            </a:endParaRPr>
          </a:p>
          <a:p>
            <a:pPr algn="ctr"/>
            <a:endParaRPr lang="ru-RU" sz="1100">
              <a:solidFill>
                <a:srgbClr val="000000"/>
              </a:solidFill>
              <a:latin typeface="Times" pitchFamily="18" charset="0"/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24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>Труды преподобного Сегрия. Нестеров М.В.</a:t>
            </a:r>
            <a:endParaRPr lang="ru-RU" sz="2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36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> .</a:t>
            </a:r>
            <a:endParaRPr lang="ru-RU" sz="2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Когда о Сергии узнали,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К нему тянуться люди стали.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Сперва ученики-монахи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К нему слетелись, словно птахи.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И вот работа закипела.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Все так старались сделать дело: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Обитель Божию построить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И жизнь на Божий лад настроить.</a:t>
            </a:r>
            <a:r>
              <a:rPr lang="ru-RU" sz="36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/>
            </a:r>
            <a:br>
              <a:rPr lang="ru-RU" sz="36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</a:br>
            <a:r>
              <a:rPr lang="ru-RU" sz="36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/>
            </a:r>
            <a:br>
              <a:rPr lang="ru-RU" sz="36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</a:br>
            <a:endParaRPr lang="ru-RU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Троице-Сергиева лавра. Лисснер Э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979613" y="153988"/>
            <a:ext cx="6248400" cy="68627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>Троице-Сергиева лавра. Лисснер Э.</a:t>
            </a:r>
            <a:endParaRPr lang="ru-RU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4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> </a:t>
            </a:r>
            <a:r>
              <a:rPr lang="ru-RU" sz="2400" b="1">
                <a:ea typeface="Times New Roman" pitchFamily="18" charset="0"/>
                <a:cs typeface="Arial" charset="0"/>
              </a:rPr>
              <a:t>Однажды чудный свет полился,</a:t>
            </a:r>
            <a:br>
              <a:rPr lang="ru-RU" sz="2400" b="1">
                <a:ea typeface="Times New Roman" pitchFamily="18" charset="0"/>
                <a:cs typeface="Arial" charset="0"/>
              </a:rPr>
            </a:br>
            <a:r>
              <a:rPr lang="ru-RU" sz="2400" b="1">
                <a:ea typeface="Times New Roman" pitchFamily="18" charset="0"/>
                <a:cs typeface="Arial" charset="0"/>
              </a:rPr>
              <a:t>Когда Святой в ночи молился,</a:t>
            </a:r>
            <a:br>
              <a:rPr lang="ru-RU" sz="2400" b="1">
                <a:ea typeface="Times New Roman" pitchFamily="18" charset="0"/>
                <a:cs typeface="Arial" charset="0"/>
              </a:rPr>
            </a:br>
            <a:r>
              <a:rPr lang="ru-RU" sz="2400" b="1">
                <a:ea typeface="Times New Roman" pitchFamily="18" charset="0"/>
                <a:cs typeface="Arial" charset="0"/>
              </a:rPr>
              <a:t>Чтоб наш Господь, всех благ Даритель,</a:t>
            </a:r>
            <a:br>
              <a:rPr lang="ru-RU" sz="2400" b="1">
                <a:ea typeface="Times New Roman" pitchFamily="18" charset="0"/>
                <a:cs typeface="Arial" charset="0"/>
              </a:rPr>
            </a:br>
            <a:r>
              <a:rPr lang="ru-RU" sz="2400" b="1">
                <a:ea typeface="Times New Roman" pitchFamily="18" charset="0"/>
                <a:cs typeface="Arial" charset="0"/>
              </a:rPr>
              <a:t>Благословил Свою Обитель.</a:t>
            </a:r>
            <a:br>
              <a:rPr lang="ru-RU" sz="2400" b="1">
                <a:ea typeface="Times New Roman" pitchFamily="18" charset="0"/>
                <a:cs typeface="Arial" charset="0"/>
              </a:rPr>
            </a:br>
            <a:r>
              <a:rPr lang="ru-RU" sz="2400" b="1">
                <a:ea typeface="Times New Roman" pitchFamily="18" charset="0"/>
                <a:cs typeface="Arial" charset="0"/>
              </a:rPr>
              <a:t>Застыл он на пороге кельи:</a:t>
            </a:r>
            <a:br>
              <a:rPr lang="ru-RU" sz="2400" b="1">
                <a:ea typeface="Times New Roman" pitchFamily="18" charset="0"/>
                <a:cs typeface="Arial" charset="0"/>
              </a:rPr>
            </a:br>
            <a:r>
              <a:rPr lang="ru-RU" sz="2400" b="1">
                <a:ea typeface="Times New Roman" pitchFamily="18" charset="0"/>
                <a:cs typeface="Arial" charset="0"/>
              </a:rPr>
              <a:t>В сияньи дивно птицы пели!</a:t>
            </a:r>
            <a:br>
              <a:rPr lang="ru-RU" sz="2400" b="1">
                <a:ea typeface="Times New Roman" pitchFamily="18" charset="0"/>
                <a:cs typeface="Arial" charset="0"/>
              </a:rPr>
            </a:br>
            <a:r>
              <a:rPr lang="ru-RU" sz="2400" b="1">
                <a:ea typeface="Times New Roman" pitchFamily="18" charset="0"/>
                <a:cs typeface="Arial" charset="0"/>
              </a:rPr>
              <a:t>И Голос был: "Бессчетны птицы -</a:t>
            </a:r>
            <a:br>
              <a:rPr lang="ru-RU" sz="2400" b="1">
                <a:ea typeface="Times New Roman" pitchFamily="18" charset="0"/>
                <a:cs typeface="Arial" charset="0"/>
              </a:rPr>
            </a:br>
            <a:r>
              <a:rPr lang="ru-RU" sz="2400" b="1">
                <a:ea typeface="Times New Roman" pitchFamily="18" charset="0"/>
                <a:cs typeface="Arial" charset="0"/>
              </a:rPr>
              <a:t>Вот сколько к Богу обратится".</a:t>
            </a:r>
            <a:br>
              <a:rPr lang="ru-RU" sz="2400" b="1">
                <a:ea typeface="Times New Roman" pitchFamily="18" charset="0"/>
                <a:cs typeface="Arial" charset="0"/>
              </a:rPr>
            </a:br>
            <a:r>
              <a:rPr lang="ru-RU" sz="2400" b="1">
                <a:ea typeface="Times New Roman" pitchFamily="18" charset="0"/>
                <a:cs typeface="Arial" charset="0"/>
              </a:rPr>
              <a:t/>
            </a:r>
            <a:br>
              <a:rPr lang="ru-RU" sz="2400" b="1">
                <a:ea typeface="Times New Roman" pitchFamily="18" charset="0"/>
                <a:cs typeface="Arial" charset="0"/>
              </a:rPr>
            </a:br>
            <a:r>
              <a:rPr lang="ru-RU" sz="2400" b="1">
                <a:ea typeface="Times New Roman" pitchFamily="18" charset="0"/>
                <a:cs typeface="Arial" charset="0"/>
              </a:rPr>
              <a:t>Когда Угодник Божий в храме</a:t>
            </a:r>
            <a:br>
              <a:rPr lang="ru-RU" sz="2400" b="1">
                <a:ea typeface="Times New Roman" pitchFamily="18" charset="0"/>
                <a:cs typeface="Arial" charset="0"/>
              </a:rPr>
            </a:br>
            <a:r>
              <a:rPr lang="ru-RU" sz="2400" b="1">
                <a:ea typeface="Times New Roman" pitchFamily="18" charset="0"/>
                <a:cs typeface="Arial" charset="0"/>
              </a:rPr>
              <a:t>Служил пред Чашею с Дарами,</a:t>
            </a:r>
            <a:br>
              <a:rPr lang="ru-RU" sz="2400" b="1">
                <a:ea typeface="Times New Roman" pitchFamily="18" charset="0"/>
                <a:cs typeface="Arial" charset="0"/>
              </a:rPr>
            </a:br>
            <a:r>
              <a:rPr lang="ru-RU" sz="2400" b="1">
                <a:ea typeface="Times New Roman" pitchFamily="18" charset="0"/>
                <a:cs typeface="Arial" charset="0"/>
              </a:rPr>
              <a:t>То в алтаре - священном месте</a:t>
            </a:r>
            <a:br>
              <a:rPr lang="ru-RU" sz="2400" b="1">
                <a:ea typeface="Times New Roman" pitchFamily="18" charset="0"/>
                <a:cs typeface="Arial" charset="0"/>
              </a:rPr>
            </a:br>
            <a:r>
              <a:rPr lang="ru-RU" sz="2400" b="1">
                <a:ea typeface="Times New Roman" pitchFamily="18" charset="0"/>
                <a:cs typeface="Arial" charset="0"/>
              </a:rPr>
              <a:t>Сам Ангел с ним молился вместе,</a:t>
            </a:r>
            <a:br>
              <a:rPr lang="ru-RU" sz="2400" b="1">
                <a:ea typeface="Times New Roman" pitchFamily="18" charset="0"/>
                <a:cs typeface="Arial" charset="0"/>
              </a:rPr>
            </a:br>
            <a:r>
              <a:rPr lang="ru-RU" sz="2400" b="1">
                <a:ea typeface="Times New Roman" pitchFamily="18" charset="0"/>
                <a:cs typeface="Arial" charset="0"/>
              </a:rPr>
              <a:t>Крылатый воин Божьей рати.</a:t>
            </a:r>
            <a:br>
              <a:rPr lang="ru-RU" sz="2400" b="1">
                <a:ea typeface="Times New Roman" pitchFamily="18" charset="0"/>
                <a:cs typeface="Arial" charset="0"/>
              </a:rPr>
            </a:br>
            <a:r>
              <a:rPr lang="ru-RU" sz="2400" b="1">
                <a:ea typeface="Times New Roman" pitchFamily="18" charset="0"/>
                <a:cs typeface="Arial" charset="0"/>
              </a:rPr>
              <a:t>И видели монахи-братья,</a:t>
            </a:r>
            <a:br>
              <a:rPr lang="ru-RU" sz="2400" b="1">
                <a:ea typeface="Times New Roman" pitchFamily="18" charset="0"/>
                <a:cs typeface="Arial" charset="0"/>
              </a:rPr>
            </a:br>
            <a:r>
              <a:rPr lang="ru-RU" sz="2400" b="1">
                <a:ea typeface="Times New Roman" pitchFamily="18" charset="0"/>
                <a:cs typeface="Arial" charset="0"/>
              </a:rPr>
              <a:t>Как вдруг огонь с небес спустился</a:t>
            </a:r>
            <a:br>
              <a:rPr lang="ru-RU" sz="2400" b="1">
                <a:ea typeface="Times New Roman" pitchFamily="18" charset="0"/>
                <a:cs typeface="Arial" charset="0"/>
              </a:rPr>
            </a:br>
            <a:r>
              <a:rPr lang="ru-RU" sz="2400" b="1">
                <a:ea typeface="Times New Roman" pitchFamily="18" charset="0"/>
                <a:cs typeface="Arial" charset="0"/>
              </a:rPr>
              <a:t>И прямо в Чашу опустился</a:t>
            </a:r>
            <a:endParaRPr lang="ru-RU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> </a:t>
            </a:r>
            <a:endParaRPr lang="ru-RU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Преподобный Сергий благословляет Д. Донского. Кившенко А.Д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5" y="960438"/>
            <a:ext cx="8821738" cy="56181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 sz="1100">
              <a:solidFill>
                <a:srgbClr val="000000"/>
              </a:solidFill>
              <a:latin typeface="Times" pitchFamily="18" charset="0"/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24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>Преподобный Сергий благословляет Д. Донского. Кившенко А.Д.</a:t>
            </a:r>
            <a:endParaRPr lang="ru-RU" sz="2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36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> </a:t>
            </a:r>
            <a:endParaRPr lang="ru-RU" sz="2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Так жил подвижник Православья,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Христа и Богоматерь славя.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И по его дана молитве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Победа в Куликовской битве.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Свою показывая милость,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К нему Пречистая явилась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И обещала, что Обитель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Спасет Господь наш Вседержитель</a:t>
            </a:r>
            <a:r>
              <a:rPr lang="ru-RU" sz="32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.</a:t>
            </a:r>
            <a:endParaRPr lang="ru-RU" sz="400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Троице-Сергиева лавра. photosight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84213" y="415925"/>
            <a:ext cx="8416925" cy="589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>                                            </a:t>
            </a:r>
          </a:p>
          <a:p>
            <a:r>
              <a:rPr lang="ru-RU" sz="280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>Троице-Сергиева лавра.  </a:t>
            </a:r>
            <a:endParaRPr lang="ru-RU" sz="32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40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Открыто людям Божье Слово.</a:t>
            </a:r>
            <a:br>
              <a:rPr lang="ru-RU" sz="40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40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Окончен путь земной Святого,</a:t>
            </a:r>
            <a:br>
              <a:rPr lang="ru-RU" sz="40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40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И Преподобный в вечной жизни</a:t>
            </a:r>
            <a:br>
              <a:rPr lang="ru-RU" sz="40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40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О нашей молится Отчизне.</a:t>
            </a:r>
            <a:br>
              <a:rPr lang="ru-RU" sz="40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40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Угодника нетленно тело -</a:t>
            </a:r>
            <a:br>
              <a:rPr lang="ru-RU" sz="40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40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Живет его святое дело.</a:t>
            </a:r>
            <a:br>
              <a:rPr lang="ru-RU" sz="40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40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Он всем нам показал дорогу,</a:t>
            </a:r>
            <a:br>
              <a:rPr lang="ru-RU" sz="40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40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Которая приводит к Богу.</a:t>
            </a:r>
            <a:endParaRPr lang="ru-RU" sz="3200">
              <a:ea typeface="Times New Roman" pitchFamily="18" charset="0"/>
              <a:cs typeface="Arial" charset="0"/>
            </a:endParaRPr>
          </a:p>
          <a:p>
            <a:pPr eaLnBrk="0" hangingPunct="0"/>
            <a:endParaRPr lang="ru-RU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827088" y="468313"/>
            <a:ext cx="7456487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4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r>
              <a:rPr lang="ru-RU" sz="28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Прошли долгие годы, прежде чем Русь победила всех своих недругов, объединилась и стала сильной и богатой. Много для этого сделали русские люди, и одним из них был Сергий Радонежский. Он пришел на поросшую лесом гору Маковицу никому не известным юношей, а стал в Свято-Троицком монастыре прославленным русским праведником. Его сейчас знает каждый. </a:t>
            </a:r>
            <a:br>
              <a:rPr lang="ru-RU" sz="28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ru-RU" sz="28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Я думаю, ребята, что вы так же будете любить Родину, как любил ее Сергий Радонежский.  </a:t>
            </a:r>
            <a:endParaRPr lang="ru-RU" sz="3600">
              <a:ea typeface="Times New Roman" pitchFamily="18" charset="0"/>
              <a:cs typeface="Arial" charset="0"/>
            </a:endParaRPr>
          </a:p>
        </p:txBody>
      </p:sp>
      <p:pic>
        <p:nvPicPr>
          <p:cNvPr id="3" name="rtriptih1-1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8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-142875"/>
            <a:ext cx="9144000" cy="6340475"/>
          </a:xfrm>
          <a:prstGeom prst="rect">
            <a:avLst/>
          </a:prstGeom>
          <a:solidFill>
            <a:srgbClr val="FDFBF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4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14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r>
              <a:rPr lang="ru-RU" sz="14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Ведущий.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 b="1">
                <a:ea typeface="Times New Roman" pitchFamily="18" charset="0"/>
                <a:cs typeface="Arial" charset="0"/>
              </a:rPr>
              <a:t>Главное - уметь благодарить...</a:t>
            </a:r>
            <a:br>
              <a:rPr lang="ru-RU" sz="1400" b="1">
                <a:ea typeface="Times New Roman" pitchFamily="18" charset="0"/>
                <a:cs typeface="Arial" charset="0"/>
              </a:rPr>
            </a:br>
            <a:r>
              <a:rPr lang="ru-RU" sz="1400" b="1">
                <a:ea typeface="Times New Roman" pitchFamily="18" charset="0"/>
                <a:cs typeface="Arial" charset="0"/>
              </a:rPr>
              <a:t>Солнце - за его внимание,</a:t>
            </a:r>
            <a:br>
              <a:rPr lang="ru-RU" sz="1400" b="1">
                <a:ea typeface="Times New Roman" pitchFamily="18" charset="0"/>
                <a:cs typeface="Arial" charset="0"/>
              </a:rPr>
            </a:br>
            <a:r>
              <a:rPr lang="ru-RU" sz="1400" b="1">
                <a:ea typeface="Times New Roman" pitchFamily="18" charset="0"/>
                <a:cs typeface="Arial" charset="0"/>
              </a:rPr>
              <a:t>Звёзды - за неяркий свет в ночи,</a:t>
            </a:r>
            <a:br>
              <a:rPr lang="ru-RU" sz="1400" b="1">
                <a:ea typeface="Times New Roman" pitchFamily="18" charset="0"/>
                <a:cs typeface="Arial" charset="0"/>
              </a:rPr>
            </a:br>
            <a:r>
              <a:rPr lang="ru-RU" sz="1400" b="1">
                <a:ea typeface="Times New Roman" pitchFamily="18" charset="0"/>
                <a:cs typeface="Arial" charset="0"/>
              </a:rPr>
              <a:t>Друга - за плечо и понимание,</a:t>
            </a:r>
            <a:br>
              <a:rPr lang="ru-RU" sz="1400" b="1">
                <a:ea typeface="Times New Roman" pitchFamily="18" charset="0"/>
                <a:cs typeface="Arial" charset="0"/>
              </a:rPr>
            </a:br>
            <a:r>
              <a:rPr lang="ru-RU" sz="1400" b="1">
                <a:ea typeface="Times New Roman" pitchFamily="18" charset="0"/>
                <a:cs typeface="Arial" charset="0"/>
              </a:rPr>
              <a:t>Бабушку - за тёплый хлеб в печи.</a:t>
            </a:r>
            <a:br>
              <a:rPr lang="ru-RU" sz="1400" b="1">
                <a:ea typeface="Times New Roman" pitchFamily="18" charset="0"/>
                <a:cs typeface="Arial" charset="0"/>
              </a:rPr>
            </a:br>
            <a:r>
              <a:rPr lang="ru-RU" sz="1400" b="1">
                <a:ea typeface="Times New Roman" pitchFamily="18" charset="0"/>
                <a:cs typeface="Arial" charset="0"/>
              </a:rPr>
              <a:t/>
            </a:r>
            <a:br>
              <a:rPr lang="ru-RU" sz="1400" b="1">
                <a:ea typeface="Times New Roman" pitchFamily="18" charset="0"/>
                <a:cs typeface="Arial" charset="0"/>
              </a:rPr>
            </a:br>
            <a:r>
              <a:rPr lang="ru-RU" sz="1400" b="1">
                <a:ea typeface="Times New Roman" pitchFamily="18" charset="0"/>
                <a:cs typeface="Arial" charset="0"/>
              </a:rPr>
              <a:t>Главное - уметь благодарить...</a:t>
            </a:r>
            <a:br>
              <a:rPr lang="ru-RU" sz="1400" b="1">
                <a:ea typeface="Times New Roman" pitchFamily="18" charset="0"/>
                <a:cs typeface="Arial" charset="0"/>
              </a:rPr>
            </a:br>
            <a:r>
              <a:rPr lang="ru-RU" sz="1400" b="1">
                <a:ea typeface="Times New Roman" pitchFamily="18" charset="0"/>
                <a:cs typeface="Arial" charset="0"/>
              </a:rPr>
              <a:t>Воду - за волну и за крещение,</a:t>
            </a:r>
            <a:br>
              <a:rPr lang="ru-RU" sz="1400" b="1">
                <a:ea typeface="Times New Roman" pitchFamily="18" charset="0"/>
                <a:cs typeface="Arial" charset="0"/>
              </a:rPr>
            </a:br>
            <a:r>
              <a:rPr lang="ru-RU" sz="1400" b="1">
                <a:ea typeface="Times New Roman" pitchFamily="18" charset="0"/>
                <a:cs typeface="Arial" charset="0"/>
              </a:rPr>
              <a:t>Рощу - за покой в зените дня,</a:t>
            </a:r>
            <a:br>
              <a:rPr lang="ru-RU" sz="1400" b="1">
                <a:ea typeface="Times New Roman" pitchFamily="18" charset="0"/>
                <a:cs typeface="Arial" charset="0"/>
              </a:rPr>
            </a:br>
            <a:r>
              <a:rPr lang="ru-RU" sz="1400" b="1">
                <a:ea typeface="Times New Roman" pitchFamily="18" charset="0"/>
                <a:cs typeface="Arial" charset="0"/>
              </a:rPr>
              <a:t>Землю - за любовь и всепрощение,</a:t>
            </a:r>
            <a:br>
              <a:rPr lang="ru-RU" sz="1400" b="1">
                <a:ea typeface="Times New Roman" pitchFamily="18" charset="0"/>
                <a:cs typeface="Arial" charset="0"/>
              </a:rPr>
            </a:br>
            <a:r>
              <a:rPr lang="ru-RU" sz="1400" b="1">
                <a:ea typeface="Times New Roman" pitchFamily="18" charset="0"/>
                <a:cs typeface="Arial" charset="0"/>
              </a:rPr>
              <a:t>И костёр - за теплоту огня.</a:t>
            </a:r>
            <a:br>
              <a:rPr lang="ru-RU" sz="1400" b="1">
                <a:ea typeface="Times New Roman" pitchFamily="18" charset="0"/>
                <a:cs typeface="Arial" charset="0"/>
              </a:rPr>
            </a:br>
            <a:r>
              <a:rPr lang="ru-RU" sz="1400" b="1">
                <a:ea typeface="Times New Roman" pitchFamily="18" charset="0"/>
                <a:cs typeface="Arial" charset="0"/>
              </a:rPr>
              <a:t/>
            </a:r>
            <a:br>
              <a:rPr lang="ru-RU" sz="1400" b="1">
                <a:ea typeface="Times New Roman" pitchFamily="18" charset="0"/>
                <a:cs typeface="Arial" charset="0"/>
              </a:rPr>
            </a:br>
            <a:r>
              <a:rPr lang="ru-RU" sz="1400" b="1">
                <a:ea typeface="Times New Roman" pitchFamily="18" charset="0"/>
                <a:cs typeface="Arial" charset="0"/>
              </a:rPr>
              <a:t> Главное - быть жизни благодарным,</a:t>
            </a:r>
            <a:br>
              <a:rPr lang="ru-RU" sz="1400" b="1">
                <a:ea typeface="Times New Roman" pitchFamily="18" charset="0"/>
                <a:cs typeface="Arial" charset="0"/>
              </a:rPr>
            </a:br>
            <a:r>
              <a:rPr lang="ru-RU" sz="1400" b="1">
                <a:ea typeface="Times New Roman" pitchFamily="18" charset="0"/>
                <a:cs typeface="Arial" charset="0"/>
              </a:rPr>
              <a:t>Главное - уметь благодарить.</a:t>
            </a:r>
            <a:br>
              <a:rPr lang="ru-RU" sz="1400" b="1">
                <a:ea typeface="Times New Roman" pitchFamily="18" charset="0"/>
                <a:cs typeface="Arial" charset="0"/>
              </a:rPr>
            </a:br>
            <a:r>
              <a:rPr lang="ru-RU" sz="1400" b="1">
                <a:ea typeface="Times New Roman" pitchFamily="18" charset="0"/>
                <a:cs typeface="Arial" charset="0"/>
              </a:rPr>
              <a:t>  </a:t>
            </a:r>
          </a:p>
          <a:p>
            <a:pPr eaLnBrk="0" hangingPunct="0"/>
            <a:r>
              <a:rPr lang="ru-RU" sz="1400" b="1">
                <a:solidFill>
                  <a:srgbClr val="555555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14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Ведущий спрашивает детей, что это за волшебные слова и какие они знают (ответы детей).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 </a:t>
            </a:r>
            <a:r>
              <a:rPr lang="ru-RU" sz="1400" b="1" i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Рассказ  воспитателя  о происхождении слова «СПАСИБО», «БЛАГОДАРЮ» и др.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СПАСИБО - это слово, выражающее благодарность за что-либо. По правилам этикета нужно благодарить за любую, даже не значительную услугу. Слово "спасибо" появилось в русском языке относительно недавно, где-то в начале 20 века и произошло от словосочетания "Спаси Бог". Говоря человеку спасибо, мы желаем ему, чтобы его спас Бог, то есть, по мнению, христиан,  мы желаем человеку наивысшего блага.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Слово БЛАГОДАРЮ образовано из двух слов БЛАГО и ДАРИТЬ-ДАРЮ. Произнося данное слово, вы делитесь частью вашего БЛАГА и лично вы сами, а ни кто-то другой отвечаете добром на добро. Слово «благодарю» произошло от русского слова «благодарствую», т.е. «приношу благодарение».</a:t>
            </a:r>
            <a:endParaRPr lang="ru-RU" sz="1600" b="1">
              <a:ea typeface="Times New Roman" pitchFamily="18" charset="0"/>
              <a:cs typeface="Arial" charset="0"/>
            </a:endParaRPr>
          </a:p>
        </p:txBody>
      </p:sp>
      <p:pic>
        <p:nvPicPr>
          <p:cNvPr id="3" name="rtriptih1-0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10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-1565275"/>
            <a:ext cx="9396413" cy="7726363"/>
          </a:xfrm>
          <a:prstGeom prst="rect">
            <a:avLst/>
          </a:prstGeom>
          <a:solidFill>
            <a:srgbClr val="FDFBF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i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</a:p>
          <a:p>
            <a:endParaRPr lang="ru-RU" sz="1400" i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1400" b="1" i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1400" b="1" i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1400" b="1" i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1400" b="1" i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1400" b="1" i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1400" b="1" i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1400" b="1" i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1400" b="1" i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1400" b="1" i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r>
              <a:rPr lang="ru-RU" b="1" i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Воспитатель:</a:t>
            </a: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 А сейчас мы поиграем и узнаем, знаете ли вы "Вежливые слова"?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 </a:t>
            </a:r>
            <a:r>
              <a:rPr lang="ru-RU" b="1" i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Игра «Доскажи словечко»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1. Растает даже ледяная глыба от слова тёплого ... (спасибо).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2. Зазеленеет даже пень, когда услышит ... (добрый день).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3. Если больше есть не в силах, скажем маме мы .... (спасибо).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4. Мальчик вежливый и развитый говорит, встречаясь ... (здравствуйте).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5. Когда нас бранят за шалости, говорим ... (простите, пожалуйста)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555555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Выходят </a:t>
            </a:r>
            <a:r>
              <a:rPr lang="ru-RU" b="1" i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чтецы: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1 ребенок: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Даже дети знают: некрасиво 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Не сказать за доброту «Спасибо!» 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Это слово с детства нам знакомо 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И звучит на улице и дома.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2 ребенок: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Но порой его мы забываем, 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И в ответ лишь радостно киваем... 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И уже достойны нашей жалости </a:t>
            </a:r>
            <a:endParaRPr lang="ru-RU" sz="16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Тихие «Спасибо» и «Пожалуйста».</a:t>
            </a:r>
            <a:endParaRPr lang="ru-RU" sz="2000" b="1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11188" y="-1108075"/>
            <a:ext cx="8223250" cy="7273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6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16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16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20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20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20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20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20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ru-RU" sz="20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r>
              <a:rPr lang="ru-RU" sz="20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3 ребенок:</a:t>
            </a:r>
            <a:endParaRPr lang="ru-RU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0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И не каждый вспоминать готов </a:t>
            </a:r>
            <a:endParaRPr lang="ru-RU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0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Смысл сокровенных добрых слов. </a:t>
            </a:r>
            <a:endParaRPr lang="ru-RU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0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Слово - как молитва, попроси. </a:t>
            </a:r>
            <a:endParaRPr lang="ru-RU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0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Этим словом: «Бог меня спаси!» </a:t>
            </a:r>
            <a:endParaRPr lang="ru-RU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0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Слушали ВЫ все мои слова. </a:t>
            </a:r>
            <a:endParaRPr lang="ru-RU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0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Благодарствую!!! СПАСИБО Вам!!!</a:t>
            </a:r>
            <a:endParaRPr lang="ru-RU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000" b="1">
                <a:solidFill>
                  <a:srgbClr val="555555"/>
                </a:solidFill>
                <a:ea typeface="Times New Roman" pitchFamily="18" charset="0"/>
                <a:cs typeface="Arial" charset="0"/>
              </a:rPr>
              <a:t> Ведущий. </a:t>
            </a:r>
            <a:endParaRPr lang="ru-RU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000" b="1">
                <a:ea typeface="Times New Roman" pitchFamily="18" charset="0"/>
                <a:cs typeface="Arial" charset="0"/>
              </a:rPr>
              <a:t>Уже сотни лет в самом сердце России, на горе Маковиц, возвышается монастырь, Божия обитель, Троице-Сергиева Лавра, основанная когда-то отшельником.</a:t>
            </a:r>
            <a:endParaRPr lang="ru-RU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000" b="1">
                <a:solidFill>
                  <a:srgbClr val="555555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20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Сергий Радонежский  жил так праведно, что его причислили к лику святых Русской Православной Церкви.</a:t>
            </a:r>
            <a:endParaRPr lang="ru-RU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0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И сегодня  в знак благодарности за его доброту, терпение, кротость и заботу о нас -  наш рассказ.</a:t>
            </a:r>
            <a:endParaRPr lang="ru-RU" sz="2800" b="1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 spd="slow" advTm="30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3850" y="1201738"/>
            <a:ext cx="8640763" cy="54181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ea typeface="Times New Roman" pitchFamily="18" charset="0"/>
                <a:cs typeface="Arial" charset="0"/>
              </a:rPr>
              <a:t>ЖИТИЕ ПРЕПОДОБНОГО СЕРГИЯ РАДОНЕЖСКОГО</a:t>
            </a:r>
          </a:p>
          <a:p>
            <a:pPr eaLnBrk="0" hangingPunct="0"/>
            <a:r>
              <a:rPr lang="ru-RU" sz="32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endParaRPr lang="ru-RU" sz="3200" b="1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 b="1">
                <a:ea typeface="Times New Roman" pitchFamily="18" charset="0"/>
                <a:cs typeface="Arial" charset="0"/>
              </a:rPr>
              <a:t>Об этом знать должны все дети:</a:t>
            </a:r>
            <a:br>
              <a:rPr lang="ru-RU" sz="3200" b="1">
                <a:ea typeface="Times New Roman" pitchFamily="18" charset="0"/>
                <a:cs typeface="Arial" charset="0"/>
              </a:rPr>
            </a:br>
            <a:r>
              <a:rPr lang="ru-RU" sz="32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Давным-давно на белом свете</a:t>
            </a:r>
            <a:br>
              <a:rPr lang="ru-RU" sz="32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2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Жил отрок. Он молился Богу,</a:t>
            </a:r>
            <a:br>
              <a:rPr lang="ru-RU" sz="32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2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Просил в учении подмогу.</a:t>
            </a:r>
            <a:br>
              <a:rPr lang="ru-RU" sz="32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2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Однажды отрок Старца встретил,</a:t>
            </a:r>
            <a:br>
              <a:rPr lang="ru-RU" sz="32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2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И тот сказал: "Ты духом светел.</a:t>
            </a:r>
            <a:br>
              <a:rPr lang="ru-RU" sz="32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2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Ты сможешь хорошо учиться </a:t>
            </a:r>
            <a:br>
              <a:rPr lang="ru-RU" sz="32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2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И перед Богом отличиться".</a:t>
            </a:r>
            <a:r>
              <a:rPr lang="ru-RU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/>
            </a:r>
            <a:br>
              <a:rPr lang="ru-RU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1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/>
            </a:r>
            <a:br>
              <a:rPr lang="ru-RU" sz="1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endParaRPr lang="ru-RU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700">
                <a:solidFill>
                  <a:srgbClr val="143058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pic>
        <p:nvPicPr>
          <p:cNvPr id="18434" name="Picture 1" descr="Видение отроку Варфоломею. Нестеров М.В.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9144000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470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800">
                <a:cs typeface="Arial" charset="0"/>
              </a:rPr>
              <a:t> </a:t>
            </a:r>
            <a:endParaRPr lang="ru-RU">
              <a:cs typeface="Arial" charset="0"/>
            </a:endParaRPr>
          </a:p>
        </p:txBody>
      </p:sp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2051050" y="6488113"/>
            <a:ext cx="5022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Видение отроку Варфоломею. Нестеров М.В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Преподобный Сергий Радонежский. Нестеров М.В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0825" y="814388"/>
            <a:ext cx="8893175" cy="4184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2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ctr"/>
            <a:endParaRPr lang="ru-RU" sz="12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ctr"/>
            <a:endParaRPr lang="ru-RU" sz="12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ctr"/>
            <a:endParaRPr lang="ru-RU" sz="12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ctr"/>
            <a:endParaRPr lang="ru-RU" sz="12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28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Преподобный Сергий Радонежский. Нестеров М.В.</a:t>
            </a:r>
            <a:endParaRPr lang="ru-RU" sz="2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Он стал отшельником, монахом;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В лесу с ночным боролся страхом,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Молитвой бесов прогоняя,</a:t>
            </a:r>
            <a:b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3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Природу светом наполняя</a:t>
            </a:r>
            <a:r>
              <a:rPr lang="ru-RU" sz="1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.</a:t>
            </a:r>
            <a:br>
              <a:rPr lang="ru-RU" sz="1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r>
              <a:rPr lang="ru-RU" sz="1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/>
            </a:r>
            <a:br>
              <a:rPr lang="ru-RU" sz="1600" b="1">
                <a:solidFill>
                  <a:srgbClr val="333333"/>
                </a:solidFill>
                <a:ea typeface="Times New Roman" pitchFamily="18" charset="0"/>
                <a:cs typeface="Arial" charset="0"/>
              </a:rPr>
            </a:br>
            <a:endParaRPr lang="ru-RU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Юность Преподобного Сергия. Нестеров М.В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825</Words>
  <Application>Microsoft Office PowerPoint</Application>
  <PresentationFormat>Экран (4:3)</PresentationFormat>
  <Paragraphs>113</Paragraphs>
  <Slides>19</Slides>
  <Notes>0</Notes>
  <HiddenSlides>1</HiddenSlides>
  <MMClips>3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19</vt:i4>
      </vt:variant>
    </vt:vector>
  </HeadingPairs>
  <TitlesOfParts>
    <vt:vector size="35" baseType="lpstr">
      <vt:lpstr>Franklin Gothic Book</vt:lpstr>
      <vt:lpstr>Arial</vt:lpstr>
      <vt:lpstr>Franklin Gothic Medium</vt:lpstr>
      <vt:lpstr>Wingdings 2</vt:lpstr>
      <vt:lpstr>Calibri</vt:lpstr>
      <vt:lpstr>Times</vt:lpstr>
      <vt:lpstr>Times New Roman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Speed_XP</cp:lastModifiedBy>
  <cp:revision>6</cp:revision>
  <dcterms:created xsi:type="dcterms:W3CDTF">2013-05-22T16:34:24Z</dcterms:created>
  <dcterms:modified xsi:type="dcterms:W3CDTF">2013-12-14T12:02:26Z</dcterms:modified>
</cp:coreProperties>
</file>