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6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3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702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546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96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242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91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80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17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95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9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67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2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2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  <a:alpha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C8D871-44F0-4B79-A099-3183EA25BADB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4195E3-9BD4-4A8A-AE1A-6A4EE5CB97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72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428" y="-1492553"/>
            <a:ext cx="8825658" cy="2677648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1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детский сад комбинированного вида №7 города Кропоткин</a:t>
            </a:r>
            <a:br>
              <a:rPr lang="ru-RU" sz="1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Segoe Print" panose="02000600000000000000" pitchFamily="2" charset="0"/>
                <a:cs typeface="Times New Roman" panose="02020603050405020304" pitchFamily="18" charset="0"/>
              </a:rPr>
              <a:t>муниципального образования Кавказский район</a:t>
            </a:r>
            <a:endParaRPr lang="ru-RU" sz="1400" b="1" dirty="0">
              <a:latin typeface="Segoe Print" panose="020006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420" y="1503041"/>
            <a:ext cx="10065673" cy="3494314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ru-RU" sz="9600" dirty="0" smtClean="0">
                <a:latin typeface="Segoe Print" pitchFamily="2" charset="0"/>
                <a:cs typeface="Shruti" pitchFamily="34" charset="0"/>
              </a:rPr>
              <a:t> 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«Воспитание экологической культуры </a:t>
            </a:r>
          </a:p>
          <a:p>
            <a:pPr algn="ctr"/>
            <a:r>
              <a:rPr lang="ru-RU" sz="8000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у детей дошкольного возраста»</a:t>
            </a:r>
          </a:p>
          <a:p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работы:</a:t>
            </a:r>
          </a:p>
          <a:p>
            <a:pPr algn="r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воспитателя МБДОУ д/с-к/в №7 </a:t>
            </a:r>
          </a:p>
          <a:p>
            <a:pPr algn="r"/>
            <a:r>
              <a:rPr lang="ru-RU" sz="4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Жучковой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Валентины Сергеевны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230" y="4400247"/>
            <a:ext cx="8140926" cy="1507067"/>
          </a:xfrm>
        </p:spPr>
        <p:txBody>
          <a:bodyPr/>
          <a:lstStyle/>
          <a:p>
            <a:pPr algn="ctr"/>
            <a:r>
              <a:rPr lang="ru-RU" dirty="0" smtClean="0"/>
              <a:t>       </a:t>
            </a:r>
            <a:r>
              <a:rPr lang="ru-RU" dirty="0" smtClean="0">
                <a:latin typeface="Segoe Script" panose="020B0504020000000003" pitchFamily="34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1" r="10155"/>
          <a:stretch/>
        </p:blipFill>
        <p:spPr>
          <a:xfrm>
            <a:off x="2238232" y="185057"/>
            <a:ext cx="6578221" cy="4302275"/>
          </a:xfrm>
        </p:spPr>
      </p:pic>
    </p:spTree>
    <p:extLst>
      <p:ext uri="{BB962C8B-B14F-4D97-AF65-F5344CB8AC3E}">
        <p14:creationId xmlns:p14="http://schemas.microsoft.com/office/powerpoint/2010/main" val="384655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201003"/>
            <a:ext cx="8534401" cy="341194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Segoe Script" panose="020B0504020000000003" pitchFamily="34" charset="0"/>
                <a:cs typeface="Times New Roman" panose="02020603050405020304" pitchFamily="18" charset="0"/>
              </a:rPr>
              <a:t>Актуальность темы обусловлена следующими факторами</a:t>
            </a:r>
            <a:endParaRPr lang="ru-RU" sz="1400" dirty="0">
              <a:latin typeface="Segoe Script" panose="020B05040200000000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2471057"/>
            <a:ext cx="8534400" cy="3523343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Экологическое образование дошкольников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одно из ведущих направлений во всестороннем развитии личности ребенка.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Экологическая грамотность является началом становления экологического сознания и экологической культуры.</a:t>
            </a:r>
          </a:p>
          <a:p>
            <a:r>
              <a:rPr lang="ru-RU" sz="1600" dirty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Экологическое воспитание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воспитание гуманного отношения к природе (нравственное воспитание); формирование системы экологических знаний и представлений; развитие эстетических чувств; участие детей в посильной для них деятельности по уходу за растениями и животными, по охране и защите природы.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8771" y="1598084"/>
            <a:ext cx="57803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Как у маленького деревца, еле поднявшегося</a:t>
            </a:r>
          </a:p>
          <a:p>
            <a:r>
              <a:rPr lang="ru-RU" b="1" dirty="0" smtClean="0">
                <a:latin typeface="Monotype Corsiva" pitchFamily="66" charset="0"/>
              </a:rPr>
              <a:t>над землей, заботливый садовник укрепляет</a:t>
            </a:r>
          </a:p>
          <a:p>
            <a:r>
              <a:rPr lang="ru-RU" b="1" dirty="0" smtClean="0">
                <a:latin typeface="Monotype Corsiva" pitchFamily="66" charset="0"/>
              </a:rPr>
              <a:t>корень, от мощности, которого зависит жизнь</a:t>
            </a:r>
          </a:p>
          <a:p>
            <a:r>
              <a:rPr lang="ru-RU" b="1" dirty="0" smtClean="0">
                <a:latin typeface="Monotype Corsiva" pitchFamily="66" charset="0"/>
              </a:rPr>
              <a:t>растения на протяжении нескольких</a:t>
            </a:r>
          </a:p>
          <a:p>
            <a:r>
              <a:rPr lang="ru-RU" b="1" dirty="0" smtClean="0">
                <a:latin typeface="Monotype Corsiva" pitchFamily="66" charset="0"/>
              </a:rPr>
              <a:t>десятилетий, так и воспитатель должен</a:t>
            </a:r>
          </a:p>
          <a:p>
            <a:r>
              <a:rPr lang="ru-RU" b="1" dirty="0" smtClean="0">
                <a:latin typeface="Monotype Corsiva" pitchFamily="66" charset="0"/>
              </a:rPr>
              <a:t>заботиться о воспитании у своих детей чувств</a:t>
            </a:r>
          </a:p>
          <a:p>
            <a:pPr algn="just"/>
            <a:r>
              <a:rPr lang="ru-RU" b="1" dirty="0" smtClean="0">
                <a:latin typeface="Monotype Corsiva" pitchFamily="66" charset="0"/>
              </a:rPr>
              <a:t>безграничной </a:t>
            </a:r>
            <a:r>
              <a:rPr lang="ru-RU" b="1" dirty="0" smtClean="0">
                <a:latin typeface="Monotype Corsiva" pitchFamily="66" charset="0"/>
                <a:cs typeface="Times New Roman" panose="02020603050405020304" pitchFamily="18" charset="0"/>
              </a:rPr>
              <a:t>любви</a:t>
            </a:r>
            <a:r>
              <a:rPr lang="ru-RU" b="1" dirty="0" smtClean="0">
                <a:latin typeface="Monotype Corsiva" pitchFamily="66" charset="0"/>
              </a:rPr>
              <a:t> к Родине. Воспитание</a:t>
            </a:r>
          </a:p>
          <a:p>
            <a:r>
              <a:rPr lang="ru-RU" b="1" dirty="0" smtClean="0">
                <a:latin typeface="Monotype Corsiva" pitchFamily="66" charset="0"/>
              </a:rPr>
              <a:t>этих качеств начинается с того времени, когда</a:t>
            </a:r>
          </a:p>
          <a:p>
            <a:r>
              <a:rPr lang="ru-RU" b="1" dirty="0" smtClean="0">
                <a:latin typeface="Monotype Corsiva" pitchFamily="66" charset="0"/>
              </a:rPr>
              <a:t>ребенок начинает видеть, познавать,</a:t>
            </a:r>
          </a:p>
          <a:p>
            <a:r>
              <a:rPr lang="ru-RU" b="1" dirty="0" smtClean="0">
                <a:latin typeface="Monotype Corsiva" pitchFamily="66" charset="0"/>
              </a:rPr>
              <a:t>оценивать окружающий мир.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В.А. Сухомлинский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7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058401" cy="1507067"/>
          </a:xfrm>
        </p:spPr>
        <p:txBody>
          <a:bodyPr>
            <a:normAutofit/>
          </a:bodyPr>
          <a:lstStyle/>
          <a:p>
            <a:pPr algn="just"/>
            <a:r>
              <a:rPr lang="ru-RU" sz="1100" dirty="0" smtClean="0">
                <a:latin typeface="Segoe Print" pitchFamily="2" charset="0"/>
                <a:cs typeface="Times New Roman" panose="02020603050405020304" pitchFamily="18" charset="0"/>
              </a:rPr>
              <a:t>Первое, что я сделала – это начала создавать и совершенствовать развивающую среду экологической направленности, где воспитанники  самостоятельно  познают окружающий мир, наблюдая за объектами и явлениями живой и неживой природы.</a:t>
            </a:r>
            <a:endParaRPr lang="ru-RU" sz="1100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549" y="835633"/>
            <a:ext cx="3138985" cy="331507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528" y="780977"/>
            <a:ext cx="3152634" cy="342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00" dirty="0" smtClean="0">
                <a:latin typeface="Segoe Print" pitchFamily="2" charset="0"/>
                <a:cs typeface="Times New Roman" panose="02020603050405020304" pitchFamily="18" charset="0"/>
              </a:rPr>
              <a:t>Чтобы провести с детьми   деятельность по теме «уход за комнатными растениями», я использую такую обучающую ситуацию как «профилактический осмотр растений доктором </a:t>
            </a:r>
            <a:r>
              <a:rPr lang="ru-RU" sz="1100" dirty="0" err="1" smtClean="0">
                <a:latin typeface="Segoe Print" pitchFamily="2" charset="0"/>
                <a:cs typeface="Times New Roman" panose="02020603050405020304" pitchFamily="18" charset="0"/>
              </a:rPr>
              <a:t>айболитом</a:t>
            </a:r>
            <a:r>
              <a:rPr lang="ru-RU" sz="1100" dirty="0" smtClean="0">
                <a:latin typeface="Segoe Print" pitchFamily="2" charset="0"/>
                <a:cs typeface="Times New Roman" panose="02020603050405020304" pitchFamily="18" charset="0"/>
              </a:rPr>
              <a:t>», </a:t>
            </a:r>
            <a:r>
              <a:rPr lang="ru-RU" sz="1100" dirty="0" err="1" smtClean="0">
                <a:latin typeface="Segoe Print" pitchFamily="2" charset="0"/>
                <a:cs typeface="Times New Roman" panose="02020603050405020304" pitchFamily="18" charset="0"/>
              </a:rPr>
              <a:t>айболит</a:t>
            </a:r>
            <a:r>
              <a:rPr lang="ru-RU" sz="1100" dirty="0" smtClean="0">
                <a:latin typeface="Segoe Print" pitchFamily="2" charset="0"/>
                <a:cs typeface="Times New Roman" panose="02020603050405020304" pitchFamily="18" charset="0"/>
              </a:rPr>
              <a:t> выписывает рецепт,  малыши выполняют все рекомендации доктора.</a:t>
            </a:r>
            <a:endParaRPr lang="ru-RU" sz="1100" dirty="0">
              <a:latin typeface="Segoe Print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Полив цветов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062" y="1270000"/>
            <a:ext cx="2511189" cy="30305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latin typeface="Segoe Print" panose="02000600000000000000" pitchFamily="2" charset="0"/>
              </a:rPr>
              <a:t>Рыхление почвы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346" y="1262063"/>
            <a:ext cx="3016155" cy="30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Segoe Script" panose="020B0504020000000003" pitchFamily="34" charset="0"/>
                <a:cs typeface="Shonar Bangla" panose="020B0502040204020203" pitchFamily="34" charset="0"/>
              </a:rPr>
              <a:t>большое значение имеет экологическая среда на участке детского сада. В процессе работы с детьми  заметила, что они в ходе конкретных наблюдений легко усваивают связи  между различными природными явлениями.</a:t>
            </a:r>
            <a:endParaRPr lang="ru-RU" sz="1200" dirty="0">
              <a:latin typeface="Segoe Script" panose="020B05040200000000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2" y="977564"/>
            <a:ext cx="3164457" cy="303121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64" t="1351" r="10290" b="-1351"/>
          <a:stretch/>
        </p:blipFill>
        <p:spPr>
          <a:xfrm>
            <a:off x="6045958" y="977564"/>
            <a:ext cx="3521124" cy="303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облегчить работу,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создала ресурсный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к занятиям, где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собрала загадки по темам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«Явления природы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Деревья», «Домашние животные»,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«Насекомые», «Цветы», «Грибы», 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Дикие животные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«Ягоды», «Овощи», «Птицы».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и маленькие рассказы 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временах года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37" t="470" r="7370" b="-470"/>
          <a:stretch/>
        </p:blipFill>
        <p:spPr>
          <a:xfrm>
            <a:off x="1473958" y="783771"/>
            <a:ext cx="3875964" cy="290619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1" r="6150"/>
          <a:stretch/>
        </p:blipFill>
        <p:spPr>
          <a:xfrm>
            <a:off x="6223379" y="783771"/>
            <a:ext cx="3998794" cy="29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200" dirty="0" smtClean="0">
                <a:latin typeface="Segoe Print" panose="02000600000000000000" pitchFamily="2" charset="0"/>
              </a:rPr>
              <a:t>Любуемся прекрасным 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51"/>
          <a:stretch/>
        </p:blipFill>
        <p:spPr>
          <a:xfrm>
            <a:off x="3384644" y="359229"/>
            <a:ext cx="5104263" cy="42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6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8829" y="2055950"/>
            <a:ext cx="9797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Ты пришёл в гости в природу –</a:t>
            </a:r>
          </a:p>
          <a:p>
            <a:pPr algn="ctr"/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не делай ничего, что бы счёл</a:t>
            </a:r>
          </a:p>
          <a:p>
            <a:pPr algn="ctr"/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неприличным сделать в гостях.</a:t>
            </a:r>
          </a:p>
          <a:p>
            <a:r>
              <a:rPr lang="ru-RU" dirty="0" smtClean="0">
                <a:latin typeface="Monotype Corsiva" pitchFamily="66" charset="0"/>
                <a:cs typeface="Times New Roman" panose="02020603050405020304" pitchFamily="18" charset="0"/>
              </a:rPr>
              <a:t>                    Д.Л. Арманд</a:t>
            </a:r>
            <a:endParaRPr lang="ru-RU" dirty="0"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</TotalTime>
  <Words>326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Century Gothic</vt:lpstr>
      <vt:lpstr>Monotype Corsiva</vt:lpstr>
      <vt:lpstr>Segoe Print</vt:lpstr>
      <vt:lpstr>Segoe Script</vt:lpstr>
      <vt:lpstr>Shonar Bangla</vt:lpstr>
      <vt:lpstr>Shruti</vt:lpstr>
      <vt:lpstr>Times New Roman</vt:lpstr>
      <vt:lpstr>Wingdings 3</vt:lpstr>
      <vt:lpstr>Сектор</vt:lpstr>
      <vt:lpstr>Муниципальное бюджетное дошкольное образовательное учреждение  детский сад комбинированного вида №7 города Кропоткин муниципального образования Кавказский район</vt:lpstr>
      <vt:lpstr>Актуальность темы обусловлена следующими факторами</vt:lpstr>
      <vt:lpstr>Презентация PowerPoint</vt:lpstr>
      <vt:lpstr>Первое, что я сделала – это начала создавать и совершенствовать развивающую среду экологической направленности, где воспитанники  самостоятельно  познают окружающий мир, наблюдая за объектами и явлениями живой и неживой природы.</vt:lpstr>
      <vt:lpstr>Чтобы провести с детьми   деятельность по теме «уход за комнатными растениями», я использую такую обучающую ситуацию как «профилактический осмотр растений доктором айболитом», айболит выписывает рецепт,  малыши выполняют все рекомендации доктора.</vt:lpstr>
      <vt:lpstr>большое значение имеет экологическая среда на участке детского сада. В процессе работы с детьми  заметила, что они в ходе конкретных наблюдений легко усваивают связи  между различными природными явлениями.</vt:lpstr>
      <vt:lpstr>Чтобы облегчить работу, создала ресурсный материал к занятиям, где собрала загадки по темам: «Явления природы», «Деревья», «Домашние животные», «Насекомые», «Цветы», «Грибы», «Дикие животные», «Ягоды», «Овощи», «Птицы». Стихи и маленькие рассказы о временах года.</vt:lpstr>
      <vt:lpstr>Любуемся прекрасным </vt:lpstr>
      <vt:lpstr>Презентация PowerPoint</vt:lpstr>
      <vt:lpstr>       Спасибо за внимание!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комбинированного вида №7 города Кропоткин муниципального образования Кавказский район</dc:title>
  <dc:creator>Сергей</dc:creator>
  <cp:lastModifiedBy>Валентина Жучкова</cp:lastModifiedBy>
  <cp:revision>20</cp:revision>
  <dcterms:created xsi:type="dcterms:W3CDTF">2013-05-21T03:41:58Z</dcterms:created>
  <dcterms:modified xsi:type="dcterms:W3CDTF">2014-01-14T12:12:58Z</dcterms:modified>
</cp:coreProperties>
</file>