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7"/>
  </p:notesMasterIdLst>
  <p:sldIdLst>
    <p:sldId id="272" r:id="rId2"/>
    <p:sldId id="278" r:id="rId3"/>
    <p:sldId id="264" r:id="rId4"/>
    <p:sldId id="279" r:id="rId5"/>
    <p:sldId id="262" r:id="rId6"/>
    <p:sldId id="265" r:id="rId7"/>
    <p:sldId id="273" r:id="rId8"/>
    <p:sldId id="284" r:id="rId9"/>
    <p:sldId id="275" r:id="rId10"/>
    <p:sldId id="281" r:id="rId11"/>
    <p:sldId id="283" r:id="rId12"/>
    <p:sldId id="288" r:id="rId13"/>
    <p:sldId id="280" r:id="rId14"/>
    <p:sldId id="285" r:id="rId15"/>
    <p:sldId id="28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23814" autoAdjust="0"/>
    <p:restoredTop sz="86465" autoAdjust="0"/>
  </p:normalViewPr>
  <p:slideViewPr>
    <p:cSldViewPr>
      <p:cViewPr>
        <p:scale>
          <a:sx n="73" d="100"/>
          <a:sy n="73" d="100"/>
        </p:scale>
        <p:origin x="-804" y="-8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5245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1620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D7F4C4-EA89-45C3-A33A-3026615942B3}" type="datetimeFigureOut">
              <a:rPr lang="ru-RU" smtClean="0"/>
              <a:pPr/>
              <a:t>13.01.2014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91754B-CCF1-4328-930A-B4AD1127713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1754B-CCF1-4328-930A-B4AD11277133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E106AF-5514-42C9-B0FE-6DB1F8C5A832}" type="datetimeFigureOut">
              <a:rPr lang="ru-RU" smtClean="0"/>
              <a:pPr/>
              <a:t>13.01.2014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E5D310-453F-4463-A714-46AD105FB66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E106AF-5514-42C9-B0FE-6DB1F8C5A832}" type="datetimeFigureOut">
              <a:rPr lang="ru-RU" smtClean="0"/>
              <a:pPr/>
              <a:t>13.01.2014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E5D310-453F-4463-A714-46AD105FB6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E106AF-5514-42C9-B0FE-6DB1F8C5A832}" type="datetimeFigureOut">
              <a:rPr lang="ru-RU" smtClean="0"/>
              <a:pPr/>
              <a:t>13.01.2014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E5D310-453F-4463-A714-46AD105FB6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E106AF-5514-42C9-B0FE-6DB1F8C5A832}" type="datetimeFigureOut">
              <a:rPr lang="ru-RU" smtClean="0"/>
              <a:pPr/>
              <a:t>13.01.2014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E5D310-453F-4463-A714-46AD105FB6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E106AF-5514-42C9-B0FE-6DB1F8C5A832}" type="datetimeFigureOut">
              <a:rPr lang="ru-RU" smtClean="0"/>
              <a:pPr/>
              <a:t>13.01.2014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E5D310-453F-4463-A714-46AD105FB66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E106AF-5514-42C9-B0FE-6DB1F8C5A832}" type="datetimeFigureOut">
              <a:rPr lang="ru-RU" smtClean="0"/>
              <a:pPr/>
              <a:t>13.01.2014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E5D310-453F-4463-A714-46AD105FB6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E106AF-5514-42C9-B0FE-6DB1F8C5A832}" type="datetimeFigureOut">
              <a:rPr lang="ru-RU" smtClean="0"/>
              <a:pPr/>
              <a:t>13.01.2014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E5D310-453F-4463-A714-46AD105FB6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E106AF-5514-42C9-B0FE-6DB1F8C5A832}" type="datetimeFigureOut">
              <a:rPr lang="ru-RU" smtClean="0"/>
              <a:pPr/>
              <a:t>13.01.2014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E5D310-453F-4463-A714-46AD105FB6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E106AF-5514-42C9-B0FE-6DB1F8C5A832}" type="datetimeFigureOut">
              <a:rPr lang="ru-RU" smtClean="0"/>
              <a:pPr/>
              <a:t>13.01.2014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E5D310-453F-4463-A714-46AD105FB66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E106AF-5514-42C9-B0FE-6DB1F8C5A832}" type="datetimeFigureOut">
              <a:rPr lang="ru-RU" smtClean="0"/>
              <a:pPr/>
              <a:t>13.01.2014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E5D310-453F-4463-A714-46AD105FB6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E106AF-5514-42C9-B0FE-6DB1F8C5A832}" type="datetimeFigureOut">
              <a:rPr lang="ru-RU" smtClean="0"/>
              <a:pPr/>
              <a:t>13.01.2014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E5D310-453F-4463-A714-46AD105FB66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AE106AF-5514-42C9-B0FE-6DB1F8C5A832}" type="datetimeFigureOut">
              <a:rPr lang="ru-RU" smtClean="0"/>
              <a:pPr/>
              <a:t>13.01.2014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DCE5D310-453F-4463-A714-46AD105FB66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rebenok.com/file/81957/Im_Kindergarten_219029.jpg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hyperlink" Target="http://ds33-zvezdochka.my1.ru/LOGOPED.jp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logoped.nn0v.ru/files/2010/09/logopedia-logoritmika-logoped-09.jpg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hyperlink" Target="http://www.fotodeti.ru/images/foto_b/649_3211.jp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fotodeti.ru/images/foto_b/649_3211.jpg" TargetMode="Externa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fotodeti.ru/images/foto_b/648_2738.jpg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zugres-internat.ucoz.ua/_si/0/66915.jpg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zugres-internat.ucoz.ua/_si/0/66915.jpg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43042" y="359898"/>
            <a:ext cx="7196158" cy="2997664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ПРОФФЕССИОНАЛЬНАЯ  КОМПЕТЕНТНОСТЬ  ВОСПИТАТЕЛЯ</a:t>
            </a:r>
            <a:b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КАК  УСЛОВИЕ  ЭФФЕКТИВНОЙ  КОРРЕКЦИОННО-РАЗВИВАЮЩЕЙ  РАБОТЫ.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14480" y="4214818"/>
            <a:ext cx="7120888" cy="2214578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Выполнили:</a:t>
            </a:r>
          </a:p>
          <a:p>
            <a:r>
              <a:rPr lang="ru-RU" sz="1600" b="1" dirty="0" err="1" smtClean="0">
                <a:solidFill>
                  <a:schemeClr val="accent2">
                    <a:lumMod val="50000"/>
                  </a:schemeClr>
                </a:solidFill>
              </a:rPr>
              <a:t>Шокшинская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 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Елена  Леонидовна 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детских садах № 6, 25 ведётся работа с </a:t>
            </a:r>
            <a:r>
              <a:rPr lang="ru-RU" sz="28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гипперактивными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детьми.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 descr="Картинка 152 из 1075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78696" y="1714488"/>
            <a:ext cx="3750495" cy="2500330"/>
          </a:xfrm>
          <a:prstGeom prst="rect">
            <a:avLst/>
          </a:prstGeom>
          <a:noFill/>
        </p:spPr>
      </p:pic>
      <p:pic>
        <p:nvPicPr>
          <p:cNvPr id="4" name="Picture 2" descr="Картинка 4 из 9975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9190" y="4000504"/>
            <a:ext cx="4048125" cy="2705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Картинка 100 из 9975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0"/>
            <a:ext cx="5076825" cy="3381375"/>
          </a:xfrm>
          <a:prstGeom prst="rect">
            <a:avLst/>
          </a:prstGeom>
          <a:noFill/>
        </p:spPr>
      </p:pic>
      <p:pic>
        <p:nvPicPr>
          <p:cNvPr id="4" name="Picture 2" descr="Картинка 73 из 1075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29058" y="3381374"/>
            <a:ext cx="5076825" cy="34766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Картинка 73 из 1075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3214686"/>
            <a:ext cx="5076825" cy="34766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Картинка 176 из 1075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714356"/>
            <a:ext cx="3500462" cy="54270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фотографии\P10109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09" y="2964652"/>
            <a:ext cx="4714909" cy="35361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274320"/>
            <a:ext cx="7719274" cy="2511738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Профессиональная деятельность педагогов ДОУ многогранна и требует определённых знаний, умений, навыков и качеств. В современной педагогической литературе данные знания, умения, навыки и качества объединяются таким понятием как «профессиональная компетентность». </a:t>
            </a:r>
            <a:endParaRPr lang="ru-RU" sz="2800" dirty="0"/>
          </a:p>
        </p:txBody>
      </p:sp>
      <p:pic>
        <p:nvPicPr>
          <p:cNvPr id="3" name="Picture 2" descr="G:\фотографии\P10109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5" y="3554016"/>
            <a:ext cx="3738587" cy="28039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500042"/>
            <a:ext cx="74295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Воспитатель должен быть компетентным в вопросах организации и содержания деятельности по следующим направлениям: </a:t>
            </a:r>
            <a:endParaRPr lang="ru-RU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воспитательно-образовательной; </a:t>
            </a:r>
            <a:endParaRPr lang="ru-RU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учебно-методической; </a:t>
            </a:r>
            <a:endParaRPr lang="ru-RU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социально-педагогической</a:t>
            </a:r>
            <a:r>
              <a:rPr lang="ru-RU" sz="105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1050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Картинка 24 из 11046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2285992"/>
            <a:ext cx="5076825" cy="3800476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5797886"/>
          </a:xfrm>
        </p:spPr>
        <p:txBody>
          <a:bodyPr>
            <a:normAutofit/>
          </a:bodyPr>
          <a:lstStyle/>
          <a:p>
            <a:r>
              <a:rPr lang="ru-RU" sz="27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7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Коррекция</a:t>
            </a:r>
            <a:r>
              <a:rPr lang="ru-RU" sz="27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современном понимании - это преодоление или ослабление недостатков психического и физического развития посредством различных психолого-педагогических воздействий.</a:t>
            </a:r>
            <a:br>
              <a:rPr lang="ru-RU" sz="27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7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Коррекционно-развивающая работа </a:t>
            </a:r>
            <a:r>
              <a:rPr lang="ru-RU" sz="27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это дополнительная к основному образовательному процессу деятельность, способствующая более эффективному развитию ребенка, раскрытию и реализации его способностей в различных сферах</a:t>
            </a:r>
            <a:r>
              <a:rPr lang="ru-RU" sz="4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sz="4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1026" name="Picture 2" descr="G:\фотографии\P10109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4638076"/>
            <a:ext cx="3071834" cy="19709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214290"/>
            <a:ext cx="8001024" cy="5643602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Система  коррекционно-воспитательной  работы,  базируется  на  следующих  принципах: </a:t>
            </a:r>
            <a:b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научность,  системность,  единство  требований  к  построению  системы  воспитания  и  обучения  детей-дошкольников,  доступность  используемых  методов  и  предлагаемого  детям  материала, его  регулярность  и  повторяемость;</a:t>
            </a:r>
            <a:b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2. концентричность  изложения  материала;  	</a:t>
            </a:r>
            <a:b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3.создание  условий  для  переноса  сформированных   умений  и  знаний  в  новые  ситуации; 	</a:t>
            </a:r>
            <a:b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4.игровая  форма  обучения; </a:t>
            </a:r>
            <a:b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5. чередование  наглядно-практических  и  словесно-логических  методов  обучения  и  видов  детской  деятельности; </a:t>
            </a:r>
            <a:b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6.вариативность  и  разнообразие  используемых  форм  обучения  и  коррекционно-педагогических  технологий;</a:t>
            </a:r>
            <a:b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7. активизация  взаимодействия  с  членами  семьи  и  ближайшим  социальным  окружением  ребенка.   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6429396"/>
            <a:ext cx="7406640" cy="214314"/>
          </a:xfrm>
        </p:spPr>
        <p:txBody>
          <a:bodyPr>
            <a:normAutofit fontScale="62500" lnSpcReduction="20000"/>
          </a:bodyPr>
          <a:lstStyle/>
          <a:p>
            <a:endParaRPr lang="ru-RU" sz="2000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14290"/>
            <a:ext cx="7858148" cy="1285884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571480"/>
            <a:ext cx="7426642" cy="5586418"/>
          </a:xfrm>
        </p:spPr>
        <p:txBody>
          <a:bodyPr>
            <a:noAutofit/>
          </a:bodyPr>
          <a:lstStyle/>
          <a:p>
            <a:pPr marL="0" lvl="0" indent="45085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Параметром для определения задач коррекционно-развивающей работы является характер отклонения от нормального психического развития, наблюдаемый у ребенка.</a:t>
            </a:r>
            <a:endParaRPr lang="ru-RU" sz="20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45085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современным представлениям выделяется 6 типов нарушенного развития:</a:t>
            </a:r>
            <a:endParaRPr lang="ru-RU" sz="20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45085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недоразвитие, моделью которого является умственная отсталость;</a:t>
            </a:r>
            <a:endParaRPr lang="ru-RU" sz="20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45085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-задержанное развитие, </a:t>
            </a:r>
            <a:endParaRPr lang="ru-RU" sz="20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45085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-поврежденное развитие ( возникшее в результате текущего заболевания или травмы головного мозга);</a:t>
            </a:r>
            <a:endParaRPr lang="ru-RU" sz="20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45085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дефицитарное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развитие, то есть развитие на фоне сенсорного дефекта;</a:t>
            </a:r>
            <a:endParaRPr lang="ru-RU" sz="20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45085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- искаженное развитие (детский аутизм);</a:t>
            </a:r>
          </a:p>
          <a:p>
            <a:pPr marL="0" lvl="0" indent="45085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- дисгармоничное развитие – психопатия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7290" y="500042"/>
            <a:ext cx="728667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Коррекционные воздействия необходимо строить так:		</a:t>
            </a:r>
            <a:r>
              <a:rPr lang="ru-RU" sz="20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Во-первых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коррекция должна быть направлена на исправление и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доразвитие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а также компенсацию тех психических процессов, которые начали складываться в предыдущий возрастной период и которые являются основой для развития в следующий возрастной период.			</a:t>
            </a:r>
            <a:r>
              <a:rPr lang="ru-RU" sz="20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Во-вторых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коррекционно-развивающая работа должна создавать условия для эффективного формирования тех психических функций, которые особенно интенсивно развиваются в текущий период детства.				</a:t>
            </a:r>
            <a:r>
              <a:rPr lang="ru-RU" sz="20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В-третьих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коррекционно-развивающая работа должна способствовать формированию предпосылок для благополучного развития на следующем возрастном этапе. 	</a:t>
            </a:r>
            <a:r>
              <a:rPr lang="ru-RU" sz="20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В-четвертых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коррекционно-развивающая работа должна быть направлена на гармонизацию развития ребенка на данном возрастном этапе.</a:t>
            </a:r>
            <a:endParaRPr lang="ru-RU" sz="20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а 24 из 11046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2285992"/>
            <a:ext cx="5076825" cy="3800476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1538" y="274320"/>
            <a:ext cx="7862150" cy="1868796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этапы </a:t>
            </a:r>
            <a:r>
              <a:rPr lang="ru-RU" sz="28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коррекционно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развивающей работы индивидуальность, </a:t>
            </a:r>
            <a:r>
              <a:rPr lang="ru-RU" sz="28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разностороннесть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комплексность, системность </a:t>
            </a:r>
            <a:r>
              <a:rPr lang="ru-RU" sz="28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коррекционно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педагогического воздействия.  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214290"/>
            <a:ext cx="72866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дошкольно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образовательных   учреждениях № 21, 30, 32 уделяют большое внимание коррекционно-развивающей работе. В этих ДОУ есть группы для детей с нарушением зрения.</a:t>
            </a:r>
            <a:endParaRPr lang="ru-RU" sz="2400" dirty="0"/>
          </a:p>
        </p:txBody>
      </p:sp>
      <p:pic>
        <p:nvPicPr>
          <p:cNvPr id="3" name="Picture 1" descr="G:\фотографии\P10109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2857488" y="2143116"/>
            <a:ext cx="5857916" cy="43917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834</TotalTime>
  <Words>213</Words>
  <Application>Microsoft Office PowerPoint</Application>
  <PresentationFormat>Экран (4:3)</PresentationFormat>
  <Paragraphs>25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Солнцестояние</vt:lpstr>
      <vt:lpstr>ПРОФФЕССИОНАЛЬНАЯ  КОМПЕТЕНТНОСТЬ  ВОСПИТАТЕЛЯ КАК  УСЛОВИЕ  ЭФФЕКТИВНОЙ  КОРРЕКЦИОННО-РАЗВИВАЮЩЕЙ  РАБОТЫ.</vt:lpstr>
      <vt:lpstr>Профессиональная деятельность педагогов ДОУ многогранна и требует определённых знаний, умений, навыков и качеств. В современной педагогической литературе данные знания, умения, навыки и качества объединяются таким понятием как «профессиональная компетентность». </vt:lpstr>
      <vt:lpstr>Слайд 3</vt:lpstr>
      <vt:lpstr> Коррекция в современном понимании - это преодоление или ослабление недостатков психического и физического развития посредством различных психолого-педагогических воздействий.  Коррекционно-развивающая работа – это дополнительная к основному образовательному процессу деятельность, способствующая более эффективному развитию ребенка, раскрытию и реализации его способностей в различных сферах.  </vt:lpstr>
      <vt:lpstr> Система  коррекционно-воспитательной  работы,  базируется  на  следующих  принципах:   1. научность,  системность,  единство  требований  к  построению  системы  воспитания  и  обучения  детей-дошкольников,  доступность  используемых  методов  и  предлагаемого  детям  материала, его  регулярность  и  повторяемость;  2. концентричность  изложения  материала;     3.создание  условий  для  переноса  сформированных   умений  и  знаний  в  новые  ситуации;    4.игровая  форма  обучения;   5. чередование  наглядно-практических  и  словесно-логических  методов  обучения  и  видов  детской  деятельности;   6.вариативность  и  разнообразие  используемых  форм  обучения  и  коррекционно-педагогических  технологий;  7. активизация  взаимодействия  с  членами  семьи  и  ближайшим  социальным  окружением  ребенка.   </vt:lpstr>
      <vt:lpstr> </vt:lpstr>
      <vt:lpstr>Слайд 7</vt:lpstr>
      <vt:lpstr>Основные этапы коррекционно – развивающей работы индивидуальность, разностороннесть, комплексность, системность коррекционно- педагогического воздействия.  </vt:lpstr>
      <vt:lpstr>Слайд 9</vt:lpstr>
      <vt:lpstr>В детских садах № 6, 25 ведётся работа с гипперактивными детьми.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ПРОФФЕССИОНАЛЬНАЯ  КОМПЕТЕНТНОСТЬ  ВОСПИТАТЕЛЯ КАК  УСЛОВИЕ  ЭФФЕКТИВНОЙ  КОРРЕКЦИОННО-РАЗВИВАЮЩЕЙ  РАБОТЫ.</dc:title>
  <dc:creator>Елена</dc:creator>
  <cp:lastModifiedBy>xandr</cp:lastModifiedBy>
  <cp:revision>95</cp:revision>
  <dcterms:created xsi:type="dcterms:W3CDTF">2010-01-14T11:02:46Z</dcterms:created>
  <dcterms:modified xsi:type="dcterms:W3CDTF">2014-01-13T18:35:10Z</dcterms:modified>
</cp:coreProperties>
</file>