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6" r:id="rId3"/>
    <p:sldId id="258" r:id="rId4"/>
    <p:sldId id="262" r:id="rId5"/>
    <p:sldId id="257" r:id="rId6"/>
    <p:sldId id="259" r:id="rId7"/>
    <p:sldId id="260" r:id="rId8"/>
    <p:sldId id="266" r:id="rId9"/>
    <p:sldId id="263" r:id="rId10"/>
    <p:sldId id="261" r:id="rId11"/>
    <p:sldId id="272" r:id="rId12"/>
    <p:sldId id="264" r:id="rId13"/>
    <p:sldId id="265" r:id="rId14"/>
    <p:sldId id="267" r:id="rId15"/>
    <p:sldId id="269" r:id="rId16"/>
    <p:sldId id="273" r:id="rId17"/>
    <p:sldId id="274" r:id="rId18"/>
    <p:sldId id="275" r:id="rId19"/>
    <p:sldId id="277" r:id="rId20"/>
    <p:sldId id="279" r:id="rId21"/>
    <p:sldId id="278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ADC4-56C7-4592-97B6-084C78E72E64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B843-4D0C-4973-9B51-A868CB97F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ADC4-56C7-4592-97B6-084C78E72E64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B843-4D0C-4973-9B51-A868CB97F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ADC4-56C7-4592-97B6-084C78E72E64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B843-4D0C-4973-9B51-A868CB97F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ADC4-56C7-4592-97B6-084C78E72E64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B843-4D0C-4973-9B51-A868CB97F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ADC4-56C7-4592-97B6-084C78E72E64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B843-4D0C-4973-9B51-A868CB97F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ADC4-56C7-4592-97B6-084C78E72E64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B843-4D0C-4973-9B51-A868CB97F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ADC4-56C7-4592-97B6-084C78E72E64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B843-4D0C-4973-9B51-A868CB97F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ADC4-56C7-4592-97B6-084C78E72E64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B843-4D0C-4973-9B51-A868CB97F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ADC4-56C7-4592-97B6-084C78E72E64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B843-4D0C-4973-9B51-A868CB97F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ADC4-56C7-4592-97B6-084C78E72E64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CB843-4D0C-4973-9B51-A868CB97F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5ADC4-56C7-4592-97B6-084C78E72E64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BCB843-4D0C-4973-9B51-A868CB97F5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E5ADC4-56C7-4592-97B6-084C78E72E64}" type="datetimeFigureOut">
              <a:rPr lang="ru-RU" smtClean="0"/>
              <a:pPr/>
              <a:t>25.11.2009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BCB843-4D0C-4973-9B51-A868CB97F58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ru.wikipedia.org/wiki/%D0%A4%D0%B0%D0%B9%D0%BB:Baikal.A2001296.0420.250m-NASA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jpeg"/><Relationship Id="rId4" Type="http://schemas.openxmlformats.org/officeDocument/2006/relationships/hyperlink" Target="http://angara.net/photo/pict/1028?album=12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ru.wikipedia.org/wiki/%D0%A4%D0%B0%D0%B9%D0%BB:DSC01739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4%D0%B8%D1%81%D1%82%D0%B8%D0%BB%D0%BB%D0%B8%D1%80%D0%BE%D0%B2%D0%B0%D0%BD%D0%BD%D0%B0%D1%8F_%D0%B2%D0%BE%D0%B4%D0%B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angara.net/photo/pict/2754?album=122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angara.net/photo/pict/3635?album=12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ngara.net/photo/pict/3607?album=122" TargetMode="External"/><Relationship Id="rId11" Type="http://schemas.openxmlformats.org/officeDocument/2006/relationships/image" Target="../media/image27.jpeg"/><Relationship Id="rId5" Type="http://schemas.openxmlformats.org/officeDocument/2006/relationships/image" Target="../media/image24.jpeg"/><Relationship Id="rId10" Type="http://schemas.openxmlformats.org/officeDocument/2006/relationships/hyperlink" Target="http://angara.net/photo/pict/2673?album=122" TargetMode="External"/><Relationship Id="rId4" Type="http://schemas.openxmlformats.org/officeDocument/2006/relationships/hyperlink" Target="http://angara.net/photo/pict/3503?album=122" TargetMode="External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ru.wikipedia.org/wiki/%D0%A4%D0%B0%D0%B9%D0%BB:%D0%91%D0%B0%D0%B9%D0%BA%D0%B0%D0%BB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angara.net/photo/pict/3606?album=1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8%D1%81%D0%BB%D0%BE%D1%80%D0%BE%D0%B4" TargetMode="External"/><Relationship Id="rId7" Type="http://schemas.openxmlformats.org/officeDocument/2006/relationships/image" Target="../media/image34.jpeg"/><Relationship Id="rId2" Type="http://schemas.openxmlformats.org/officeDocument/2006/relationships/hyperlink" Target="http://ru.wikipedia.org/wiki/%D0%AD%D0%BD%D0%B4%D0%B5%D0%BC%D0%B8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ngara.net/photo/pict/4362?album=196" TargetMode="External"/><Relationship Id="rId5" Type="http://schemas.openxmlformats.org/officeDocument/2006/relationships/image" Target="../media/image33.jpeg"/><Relationship Id="rId4" Type="http://schemas.openxmlformats.org/officeDocument/2006/relationships/hyperlink" Target="http://angara.net/photo/pict/3494?album=125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angara.net/photo/pict/4042?album=125" TargetMode="External"/><Relationship Id="rId13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12" Type="http://schemas.openxmlformats.org/officeDocument/2006/relationships/hyperlink" Target="http://angara.net/photo/pict/3561?album=125" TargetMode="External"/><Relationship Id="rId2" Type="http://schemas.openxmlformats.org/officeDocument/2006/relationships/hyperlink" Target="http://angara.net/photo/pict/2872?album=12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ngara.net/photo/pict/3220?album=125" TargetMode="External"/><Relationship Id="rId11" Type="http://schemas.openxmlformats.org/officeDocument/2006/relationships/image" Target="../media/image39.jpeg"/><Relationship Id="rId5" Type="http://schemas.openxmlformats.org/officeDocument/2006/relationships/image" Target="../media/image36.jpeg"/><Relationship Id="rId10" Type="http://schemas.openxmlformats.org/officeDocument/2006/relationships/hyperlink" Target="http://angara.net/photo/pict/3379?album=125" TargetMode="External"/><Relationship Id="rId4" Type="http://schemas.openxmlformats.org/officeDocument/2006/relationships/hyperlink" Target="http://angara.net/photo/pict/2951?album=125" TargetMode="External"/><Relationship Id="rId9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ru.wikipedia.org/wiki/%D0%9A%D0%BB%D0%B8%D0%BC%D0%B0%D1%8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1%80%D0%BE%D1%82" TargetMode="External"/><Relationship Id="rId2" Type="http://schemas.openxmlformats.org/officeDocument/2006/relationships/hyperlink" Target="http://ru.wikipedia.org/wiki/%D0%9A%D0%B8%D1%81%D0%BB%D0%BE%D1%80%D0%BE%D0%B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angara.net/photo/pict/4056?album=122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angara.net/photo/pict/3844?album=122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angara.net/photo/pict/4056?album=12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ngara.net/photo/pict/3847?album=122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jpeg"/><Relationship Id="rId10" Type="http://schemas.openxmlformats.org/officeDocument/2006/relationships/hyperlink" Target="http://angara.net/photo/pict/2923?album=122" TargetMode="External"/><Relationship Id="rId4" Type="http://schemas.openxmlformats.org/officeDocument/2006/relationships/hyperlink" Target="http://angara.net/photo/pict/4163?album=122" TargetMode="External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УМК «Гармония»</a:t>
            </a:r>
            <a:br>
              <a:rPr lang="ru-RU" dirty="0" smtClean="0"/>
            </a:br>
            <a:r>
              <a:rPr lang="ru-RU" dirty="0" smtClean="0"/>
              <a:t>Тема «Байкал – жемчужина Сибири»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4714884"/>
            <a:ext cx="7854696" cy="1752600"/>
          </a:xfrm>
        </p:spPr>
        <p:txBody>
          <a:bodyPr/>
          <a:lstStyle/>
          <a:p>
            <a:r>
              <a:rPr lang="ru-RU" dirty="0" smtClean="0"/>
              <a:t>Составитель : Мелешко Е.Н.</a:t>
            </a:r>
          </a:p>
          <a:p>
            <a:r>
              <a:rPr lang="ru-RU" dirty="0" smtClean="0"/>
              <a:t>МОУ «СОШ № 11» г. </a:t>
            </a:r>
            <a:r>
              <a:rPr lang="ru-RU" dirty="0" smtClean="0"/>
              <a:t>Кемерово. </a:t>
            </a:r>
            <a:r>
              <a:rPr lang="ru-RU" smtClean="0"/>
              <a:t>2008г.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534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Происхождение </a:t>
            </a:r>
            <a:br>
              <a:rPr lang="ru-RU" dirty="0" smtClean="0"/>
            </a:br>
            <a:r>
              <a:rPr lang="ru-RU" dirty="0" smtClean="0"/>
              <a:t>    озера.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6124"/>
            <a:ext cx="8229600" cy="3038476"/>
          </a:xfrm>
        </p:spPr>
        <p:txBody>
          <a:bodyPr/>
          <a:lstStyle/>
          <a:p>
            <a:r>
              <a:rPr lang="ru-RU" dirty="0" smtClean="0"/>
              <a:t>Возраст озера учёные определяют в 25−35 </a:t>
            </a:r>
            <a:r>
              <a:rPr lang="ru-RU" dirty="0" err="1" smtClean="0"/>
              <a:t>млн</a:t>
            </a:r>
            <a:r>
              <a:rPr lang="ru-RU" dirty="0" smtClean="0"/>
              <a:t> лет. Этот факт также делает Байкал уникальным природным объектом, так как большинство озёр, особенно ледникового происхождения, живут в среднем 10−15 тыс. лет, а потом заполняются илистыми осадками и заболачиваются.</a:t>
            </a:r>
            <a:endParaRPr lang="ru-RU" dirty="0"/>
          </a:p>
        </p:txBody>
      </p:sp>
      <p:pic>
        <p:nvPicPr>
          <p:cNvPr id="6" name="Рисунок 5" descr="http://upload.wikimedia.org/wikipedia/commons/thumb/6/6a/Baikal.A2001296.0420.250m-NASA.jpg/180px-Baikal.A2001296.0420.250m-NASA.jpg">
            <a:hlinkClick r:id="rId2" tooltip="&quot;Байкал из космоса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85728"/>
            <a:ext cx="30718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983445" y="642938"/>
          <a:ext cx="7177109" cy="5681662"/>
        </p:xfrm>
        <a:graphic>
          <a:graphicData uri="http://schemas.openxmlformats.org/presentationml/2006/ole">
            <p:oleObj spid="_x0000_s27650" name="Документ" r:id="rId3" imgW="8807400" imgH="6972480" progId="Word.Document.8">
              <p:embed/>
            </p:oleObj>
          </a:graphicData>
        </a:graphic>
      </p:graphicFrame>
      <p:pic>
        <p:nvPicPr>
          <p:cNvPr id="4" name="Рисунок 3" descr="http://angara.net/image/1028_s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14290"/>
            <a:ext cx="3429024" cy="164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Байкальская вода чрезвычайно прозрачна.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935480"/>
            <a:ext cx="4257676" cy="438912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Основные свойства байкальской воды можно коротко охарактеризовать так: в ней очень мало растворённых и взвешенных минеральных веществ, ничтожно мало органических примесей, много кислорода.</a:t>
            </a:r>
            <a:endParaRPr lang="ru-RU" dirty="0"/>
          </a:p>
        </p:txBody>
      </p:sp>
      <p:pic>
        <p:nvPicPr>
          <p:cNvPr id="4" name="Рисунок 3" descr="http://upload.wikimedia.org/wikipedia/ru/thumb/9/92/DSC01739.JPG/180px-DSC01739.JPG">
            <a:hlinkClick r:id="rId2" tooltip="&quot;Байкальская вода чрезвычайно прозрачна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85992"/>
            <a:ext cx="421484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Свойства 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fontScale="85000" lnSpcReduction="20000"/>
          </a:bodyPr>
          <a:lstStyle/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Температура поверхностных слоёв воды в Байкале летом — +8…+9 °С, а в отдельных заливах — +15 °C. Температура глубинных слоёв — около +4 °C. Вода в озере настолько прозрачна, что отдельные камни и различные предметы бывают видны на глубине 40 м. В это время байкальская вода бывает синего цвета. Летом же и осенью, когда в прогретой солнцем воде развивается масса растительных и животных организмов, прозрачность её снижается до 8−10 м и цвет становится сине-зелёным и зелёным. Чистейшая и прозрачнейшая вода Байкала содержит так мало минеральных солей (100 мг/л), что может использоваться вместо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  <a:hlinkClick r:id="rId2" tooltip="Дистиллированная вода"/>
              </a:rPr>
              <a:t>дистиллированной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angara.net/image/3635_s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364333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angara.net/image/3503_s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571876"/>
            <a:ext cx="364333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angara.net/image/3607_s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3571876"/>
            <a:ext cx="392909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angara.net/image/2754_s.jpg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52" y="357166"/>
            <a:ext cx="392909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angara.net/image/2673_s.jpg">
            <a:hlinkClick r:id="rId10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57422" y="2000240"/>
            <a:ext cx="385765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143932" cy="21431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Байкальские ветра часто поднимают на озере шторм.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upload.wikimedia.org/wikipedia/ru/thumb/2/29/%D0%91%D0%B0%D0%B9%D0%BA%D0%B0%D0%BB.jpg/180px-%D0%91%D0%B0%D0%B9%D0%BA%D0%B0%D0%BB.jpg">
            <a:hlinkClick r:id="rId2" tooltip="&quot;Байкальские ветра часто поднимают на озере шторм.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00174"/>
            <a:ext cx="778674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Растительный и животный мир</a:t>
            </a:r>
            <a:endParaRPr lang="ru-RU" dirty="0"/>
          </a:p>
        </p:txBody>
      </p:sp>
      <p:pic>
        <p:nvPicPr>
          <p:cNvPr id="4" name="Содержимое 3" descr="http://angara.net/image/3606_s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5860"/>
            <a:ext cx="335758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C:\Documents and Settings\Кабинет 5\Мои документы\Мои рисунки\Эдельвейс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000504"/>
            <a:ext cx="3733792" cy="2657468"/>
          </a:xfrm>
          <a:prstGeom prst="rect">
            <a:avLst/>
          </a:prstGeom>
          <a:noFill/>
        </p:spPr>
      </p:pic>
      <p:pic>
        <p:nvPicPr>
          <p:cNvPr id="28675" name="Picture 3" descr="C:\Documents and Settings\Кабинет 5\Мои документы\Мои рисунки\тюлень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1285860"/>
            <a:ext cx="4376734" cy="2571768"/>
          </a:xfrm>
          <a:prstGeom prst="rect">
            <a:avLst/>
          </a:prstGeom>
          <a:noFill/>
        </p:spPr>
      </p:pic>
      <p:pic>
        <p:nvPicPr>
          <p:cNvPr id="28676" name="Picture 4" descr="C:\Documents and Settings\Кабинет 5\Мои документы\Мои рисунки\Озеро Байкал\голомянка оз б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357694"/>
            <a:ext cx="4714908" cy="2300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395666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Байкале обитает 2 630 видов и разновидностей растений и животных, 2/3 которых являются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2" tooltip="Эндемик"/>
              </a:rPr>
              <a:t>эндемиками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то есть обитают только в этом водоёме. Такое обилие живых организмов объясняется большим содержанием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3" tooltip="Кислород"/>
              </a:rPr>
              <a:t>кислорода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во всей толще байкальской воды.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angara.net/image/3494_s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14290"/>
            <a:ext cx="350046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angara.net/image/4362_s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214290"/>
            <a:ext cx="364333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angara.net/image/2872_s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2786082" cy="278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angara.net/image/2951_s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643314"/>
            <a:ext cx="264320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angara.net/image/3220_s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571480"/>
            <a:ext cx="264320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angara.net/image/4042_s.jpg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60" y="571480"/>
            <a:ext cx="27860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angara.net/image/3379_s.jpg">
            <a:hlinkClick r:id="rId10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58" y="3643314"/>
            <a:ext cx="271464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angara.net/image/3561_s.jpg">
            <a:hlinkClick r:id="rId12"/>
          </p:cNvPr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86116" y="3643314"/>
            <a:ext cx="242889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Байкал-место отдыха</a:t>
            </a:r>
            <a:br>
              <a:rPr lang="ru-RU" dirty="0" smtClean="0"/>
            </a:br>
            <a:r>
              <a:rPr lang="ru-RU" dirty="0" smtClean="0"/>
              <a:t>Летом</a:t>
            </a:r>
            <a:endParaRPr lang="ru-RU" dirty="0"/>
          </a:p>
        </p:txBody>
      </p:sp>
      <p:pic>
        <p:nvPicPr>
          <p:cNvPr id="50178" name="Picture 2" descr="C:\Documents and Settings\Кабинет 5\Мои документы\Мои рисунки\Озеро Байкал\озеро4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8429684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42918"/>
            <a:ext cx="7851648" cy="22145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dirty="0" smtClean="0"/>
              <a:t>Жемчужина </a:t>
            </a:r>
            <a:r>
              <a:rPr lang="ru-RU" sz="8000" dirty="0" err="1" smtClean="0"/>
              <a:t>Сибири-Байкал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дминистратор\Рабочий стол\Озеро Байкал\б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928934"/>
            <a:ext cx="4143404" cy="3657600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Озеро Байкал\б оз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928934"/>
            <a:ext cx="4162420" cy="3586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C:\Documents and Settings\Кабинет 5\Мои документы\Мои рисунки\Озеро Байкал\отдых б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58246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857256"/>
          </a:xfrm>
        </p:spPr>
        <p:txBody>
          <a:bodyPr/>
          <a:lstStyle/>
          <a:p>
            <a:pPr algn="ctr"/>
            <a:r>
              <a:rPr lang="ru-RU" dirty="0" smtClean="0"/>
              <a:t>Зимой</a:t>
            </a:r>
            <a:endParaRPr lang="ru-RU" dirty="0"/>
          </a:p>
        </p:txBody>
      </p:sp>
      <p:pic>
        <p:nvPicPr>
          <p:cNvPr id="51202" name="Picture 2" descr="C:\Documents and Settings\Кабинет 5\Мои документы\Мои рисунки\Озеро Байкал\отдых 2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4214842" cy="2643206"/>
          </a:xfrm>
          <a:prstGeom prst="rect">
            <a:avLst/>
          </a:prstGeom>
          <a:noFill/>
        </p:spPr>
      </p:pic>
      <p:pic>
        <p:nvPicPr>
          <p:cNvPr id="51203" name="Picture 3" descr="C:\Documents and Settings\Кабинет 5\Мои документы\Мои рисунки\Озеро Байкал\отдых 4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142984"/>
            <a:ext cx="4162420" cy="2643206"/>
          </a:xfrm>
          <a:prstGeom prst="rect">
            <a:avLst/>
          </a:prstGeom>
          <a:noFill/>
        </p:spPr>
      </p:pic>
      <p:pic>
        <p:nvPicPr>
          <p:cNvPr id="51204" name="Picture 4" descr="C:\Documents and Settings\Кабинет 5\Мои документы\Мои рисунки\Озеро Байкал\каткние на скенвордах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929066"/>
            <a:ext cx="4500594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/>
              <a:t>Байкал-Сафари</a:t>
            </a:r>
            <a:endParaRPr lang="ru-RU" sz="5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928802"/>
            <a:ext cx="4400552" cy="438912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/>
              <a:t> </a:t>
            </a:r>
            <a:r>
              <a:rPr lang="ru-RU" i="1" dirty="0" smtClean="0"/>
              <a:t>« У природы есть свои любимцы, которые она </a:t>
            </a:r>
            <a:br>
              <a:rPr lang="ru-RU" i="1" dirty="0" smtClean="0"/>
            </a:br>
            <a:r>
              <a:rPr lang="ru-RU" i="1" dirty="0" smtClean="0"/>
              <a:t>при создании отделывает с особым тщанием и </a:t>
            </a:r>
            <a:br>
              <a:rPr lang="ru-RU" i="1" dirty="0" smtClean="0"/>
            </a:br>
            <a:r>
              <a:rPr lang="ru-RU" i="1" dirty="0" smtClean="0"/>
              <a:t>наделяет особенной властью. Таков, вне всякого </a:t>
            </a:r>
            <a:br>
              <a:rPr lang="ru-RU" i="1" dirty="0" smtClean="0"/>
            </a:br>
            <a:r>
              <a:rPr lang="ru-RU" i="1" dirty="0" smtClean="0"/>
              <a:t>сомнения, и Байкал… Славен и свят Байкал - </a:t>
            </a:r>
            <a:br>
              <a:rPr lang="ru-RU" i="1" dirty="0" smtClean="0"/>
            </a:br>
            <a:r>
              <a:rPr lang="ru-RU" i="1" dirty="0" smtClean="0"/>
              <a:t>своей чудесной животворной силой, духом не </a:t>
            </a:r>
            <a:br>
              <a:rPr lang="ru-RU" i="1" dirty="0" smtClean="0"/>
            </a:br>
            <a:r>
              <a:rPr lang="ru-RU" i="1" dirty="0" smtClean="0"/>
              <a:t>былого, не прошедшего, как многое ныне, а </a:t>
            </a:r>
            <a:br>
              <a:rPr lang="ru-RU" i="1" dirty="0" smtClean="0"/>
            </a:br>
            <a:r>
              <a:rPr lang="ru-RU" i="1" dirty="0" smtClean="0"/>
              <a:t>настоящего, не подвластного времени и </a:t>
            </a:r>
            <a:br>
              <a:rPr lang="ru-RU" i="1" dirty="0" smtClean="0"/>
            </a:br>
            <a:r>
              <a:rPr lang="ru-RU" i="1" dirty="0" smtClean="0"/>
              <a:t>преобразованиям, исконного величия и </a:t>
            </a:r>
            <a:br>
              <a:rPr lang="ru-RU" i="1" dirty="0" smtClean="0"/>
            </a:br>
            <a:r>
              <a:rPr lang="ru-RU" i="1" dirty="0" smtClean="0"/>
              <a:t>заповедного могущества.» </a:t>
            </a:r>
            <a:endParaRPr lang="ru-RU" dirty="0" smtClean="0"/>
          </a:p>
          <a:p>
            <a:pPr algn="r">
              <a:buNone/>
            </a:pPr>
            <a:r>
              <a:rPr lang="ru-RU" i="1" dirty="0" smtClean="0"/>
              <a:t>В.Г.Распутин 1990</a:t>
            </a:r>
            <a:endParaRPr lang="ru-RU" dirty="0"/>
          </a:p>
        </p:txBody>
      </p:sp>
      <p:pic>
        <p:nvPicPr>
          <p:cNvPr id="4" name="Рисунок 3" descr="http://baikaldiving.ru/upload/iblock/714/7146710b9e825d01d2906b0e2f140a4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435771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35745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Озеро Байкал</a:t>
            </a:r>
            <a:r>
              <a:rPr lang="ru-RU" sz="3200" dirty="0" smtClean="0"/>
              <a:t> - самое великое из всех озёр Земли, ничто не может сравниться с этой сибирской жемчужиной. Это сибирское море бьёт все рекорды. Байкал самое глубокое озеро - его глубина </a:t>
            </a:r>
            <a:r>
              <a:rPr lang="ru-RU" sz="3200" b="1" dirty="0" smtClean="0"/>
              <a:t>1636 метров</a:t>
            </a:r>
            <a:r>
              <a:rPr lang="ru-RU" sz="3200" dirty="0" smtClean="0"/>
              <a:t>. </a:t>
            </a:r>
            <a:endParaRPr lang="ru-RU" sz="3200" dirty="0"/>
          </a:p>
        </p:txBody>
      </p:sp>
      <p:pic>
        <p:nvPicPr>
          <p:cNvPr id="2050" name="Picture 2" descr="C:\Documents and Settings\Администратор\Рабочий стол\Озеро Байкал\байкал8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496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Рабочий стол\Озеро Байкал\б3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876800" cy="3657600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Озеро Байкал\о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600200"/>
            <a:ext cx="4876800" cy="3657600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Рабочий стол\Озеро Байкал\б6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857496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3900486" cy="62151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14290"/>
            <a:ext cx="4114800" cy="635798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Протяжённость Байкала -636 км, ширина колеблется от25 до 80 км.  Площадь 31,5тыс.км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объём водной массы      23 тыс. км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(это 22% мировых запасов пресной воды). По объёму воды Байкал занимает второе место в мире среди озёр, уступая лишь Каспийскому морю. Береговая линия озера протянулась на 2100 км.</a:t>
            </a:r>
          </a:p>
          <a:p>
            <a:endParaRPr lang="ru-RU" dirty="0"/>
          </a:p>
        </p:txBody>
      </p:sp>
      <p:pic>
        <p:nvPicPr>
          <p:cNvPr id="7" name="Рисунок 6" descr="http://www.siberianclub.ru/upload_pictures/baikal3spbi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28628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14290"/>
            <a:ext cx="4257676" cy="30003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700" i="1" dirty="0" smtClean="0"/>
              <a:t>Расположенный в Восточной Сибири, Байкал сохранился почти в первозданной чистоте. Если есть в нашем мире места, где часто бывают боги – Байкал, без сомнения, одно из таких мест.</a:t>
            </a:r>
            <a:endParaRPr lang="ru-RU" sz="2700" dirty="0"/>
          </a:p>
        </p:txBody>
      </p:sp>
      <p:pic>
        <p:nvPicPr>
          <p:cNvPr id="4098" name="Picture 2" descr="C:\Documents and Settings\Администратор\Рабочий стол\Озеро Байкал\б5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000528" cy="3143272"/>
          </a:xfrm>
          <a:prstGeom prst="rect">
            <a:avLst/>
          </a:prstGeom>
          <a:noFill/>
        </p:spPr>
      </p:pic>
      <p:pic>
        <p:nvPicPr>
          <p:cNvPr id="4099" name="Picture 3" descr="C:\Documents and Settings\Администратор\Рабочий стол\Озеро Байкал\б4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429000"/>
            <a:ext cx="4519610" cy="3228972"/>
          </a:xfrm>
          <a:prstGeom prst="rect">
            <a:avLst/>
          </a:prstGeom>
          <a:noFill/>
        </p:spPr>
      </p:pic>
      <p:pic>
        <p:nvPicPr>
          <p:cNvPr id="4100" name="Picture 4" descr="C:\Documents and Settings\Администратор\Рабочий стол\Озеро Байкал\оз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429000"/>
            <a:ext cx="4000528" cy="3228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582036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Водная масса Байкала оказывает влияние на </a:t>
            </a:r>
            <a:r>
              <a:rPr lang="ru-RU" sz="2800" dirty="0" smtClean="0">
                <a:hlinkClick r:id="rId2" tooltip="Климат"/>
              </a:rPr>
              <a:t>климат</a:t>
            </a:r>
            <a:r>
              <a:rPr lang="ru-RU" sz="2800" dirty="0" smtClean="0"/>
              <a:t> прибрежной территории. Зима здесь бывает мягче, а лето — прохладнее. Наступление весны на Байкале задерживается на 10−15 дней по сравнению с прилегающими районами, а осень часто бывает довольно продолжительная.</a:t>
            </a:r>
            <a:endParaRPr lang="ru-RU" sz="2800" dirty="0"/>
          </a:p>
        </p:txBody>
      </p:sp>
      <p:pic>
        <p:nvPicPr>
          <p:cNvPr id="5123" name="Picture 3" descr="C:\Documents and Settings\Администратор\Рабочий стол\Озеро Байкал\б загрораем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00438"/>
            <a:ext cx="4214842" cy="3086096"/>
          </a:xfrm>
          <a:prstGeom prst="rect">
            <a:avLst/>
          </a:prstGeom>
          <a:noFill/>
        </p:spPr>
      </p:pic>
      <p:pic>
        <p:nvPicPr>
          <p:cNvPr id="2050" name="Picture 2" descr="C:\Documents and Settings\Администратор\Рабочий стол\Озеро Байкал\весна б.bmp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00438"/>
            <a:ext cx="437673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36" y="214290"/>
            <a:ext cx="5429320" cy="61436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         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4400" dirty="0" smtClean="0"/>
              <a:t>Байкальский лёд.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100" dirty="0" smtClean="0"/>
              <a:t> Благодаря трещинам во льду рыба на озере не гибнет от недостатка </a:t>
            </a:r>
            <a:r>
              <a:rPr lang="ru-RU" sz="3100" dirty="0" smtClean="0">
                <a:hlinkClick r:id="rId2" tooltip="Кислород"/>
              </a:rPr>
              <a:t>кислорода</a:t>
            </a:r>
            <a:r>
              <a:rPr lang="ru-RU" sz="3100" dirty="0" smtClean="0"/>
              <a:t>. Байкальский лёд, кроме того, очень прозрачен, и сквозь него проникают солнечные лучи, поэтому в воде бурно развиваются планктонные водоросли, выделяющие </a:t>
            </a:r>
            <a:r>
              <a:rPr lang="ru-RU" sz="3100" dirty="0" smtClean="0">
                <a:hlinkClick r:id="rId2" tooltip="Кислород"/>
              </a:rPr>
              <a:t>кислород</a:t>
            </a:r>
            <a:r>
              <a:rPr lang="ru-RU" sz="3100" dirty="0" smtClean="0"/>
              <a:t>. По берегам Байкала можно наблюдать зимой ледяные </a:t>
            </a:r>
            <a:r>
              <a:rPr lang="ru-RU" sz="3100" dirty="0" smtClean="0">
                <a:hlinkClick r:id="rId3" tooltip="Грот"/>
              </a:rPr>
              <a:t>гроты</a:t>
            </a:r>
            <a:r>
              <a:rPr lang="ru-RU" sz="3100" dirty="0" smtClean="0"/>
              <a:t> и набрызги.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http://angara.net/image/4056_s.jpg">
            <a:hlinkClick r:id="rId4"/>
          </p:cNvPr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14282" y="1643050"/>
            <a:ext cx="307183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angara.net/image/4056_s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350046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angara.net/image/4163_s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286124"/>
            <a:ext cx="342902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angara.net/image/3847_s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214290"/>
            <a:ext cx="421484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angara.net/image/3844_s.jpg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3286124"/>
            <a:ext cx="414340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angara.net/image/2923_s.jpg">
            <a:hlinkClick r:id="rId10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43174" y="1643050"/>
            <a:ext cx="321471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278</TotalTime>
  <Words>237</Words>
  <Application>Microsoft Office PowerPoint</Application>
  <PresentationFormat>Экран (4:3)</PresentationFormat>
  <Paragraphs>23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Поток</vt:lpstr>
      <vt:lpstr>Документ</vt:lpstr>
      <vt:lpstr>УМК «Гармония» Тема «Байкал – жемчужина Сибири»</vt:lpstr>
      <vt:lpstr>Жемчужина Сибири-Байкал</vt:lpstr>
      <vt:lpstr>Озеро Байкал - самое великое из всех озёр Земли, ничто не может сравниться с этой сибирской жемчужиной. Это сибирское море бьёт все рекорды. Байкал самое глубокое озеро - его глубина 1636 метров. </vt:lpstr>
      <vt:lpstr>Слайд 4</vt:lpstr>
      <vt:lpstr>Слайд 5</vt:lpstr>
      <vt:lpstr> Расположенный в Восточной Сибири, Байкал сохранился почти в первозданной чистоте. Если есть в нашем мире места, где часто бывают боги – Байкал, без сомнения, одно из таких мест.</vt:lpstr>
      <vt:lpstr>Водная масса Байкала оказывает влияние на климат прибрежной территории. Зима здесь бывает мягче, а лето — прохладнее. Наступление весны на Байкале задерживается на 10−15 дней по сравнению с прилегающими районами, а осень часто бывает довольно продолжительная.</vt:lpstr>
      <vt:lpstr>          .       Байкальский лёд.   Благодаря трещинам во льду рыба на озере не гибнет от недостатка кислорода. Байкальский лёд, кроме того, очень прозрачен, и сквозь него проникают солнечные лучи, поэтому в воде бурно развиваются планктонные водоросли, выделяющие кислород. По берегам Байкала можно наблюдать зимой ледяные гроты и набрызги. </vt:lpstr>
      <vt:lpstr>Слайд 9</vt:lpstr>
      <vt:lpstr> Происхождение      озера. </vt:lpstr>
      <vt:lpstr>Слайд 11</vt:lpstr>
      <vt:lpstr>Байкальская вода чрезвычайно прозрачна.</vt:lpstr>
      <vt:lpstr>Свойства воды</vt:lpstr>
      <vt:lpstr>Слайд 14</vt:lpstr>
      <vt:lpstr> Байкальские ветра часто поднимают на озере шторм. </vt:lpstr>
      <vt:lpstr>  Растительный и животный мир</vt:lpstr>
      <vt:lpstr>Слайд 17</vt:lpstr>
      <vt:lpstr>Слайд 18</vt:lpstr>
      <vt:lpstr>Байкал-место отдыха Летом</vt:lpstr>
      <vt:lpstr>Слайд 20</vt:lpstr>
      <vt:lpstr>Зимой</vt:lpstr>
      <vt:lpstr> Байкал-Сафари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Жемчужина Сибири-Байкал</dc:title>
  <dc:creator>XTreme</dc:creator>
  <cp:lastModifiedBy>Кабинет 5</cp:lastModifiedBy>
  <cp:revision>35</cp:revision>
  <dcterms:created xsi:type="dcterms:W3CDTF">2009-04-16T18:34:26Z</dcterms:created>
  <dcterms:modified xsi:type="dcterms:W3CDTF">2009-11-25T03:53:50Z</dcterms:modified>
</cp:coreProperties>
</file>