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3" r:id="rId3"/>
    <p:sldId id="274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69" r:id="rId17"/>
    <p:sldId id="270" r:id="rId18"/>
    <p:sldId id="271" r:id="rId19"/>
    <p:sldId id="272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99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2" autoAdjust="0"/>
  </p:normalViewPr>
  <p:slideViewPr>
    <p:cSldViewPr>
      <p:cViewPr>
        <p:scale>
          <a:sx n="50" d="100"/>
          <a:sy n="50" d="100"/>
        </p:scale>
        <p:origin x="-126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1" name="chimes.wav"/>
          </p:stSnd>
        </p:sndAc>
      </p:transition>
    </mc:Choice>
    <mc:Fallback>
      <p:transition spd="slow" advTm="1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1" name="chimes.wav"/>
          </p:stSnd>
        </p:sndAc>
      </p:transition>
    </mc:Choice>
    <mc:Fallback>
      <p:transition spd="slow" advTm="1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1" name="chimes.wav"/>
          </p:stSnd>
        </p:sndAc>
      </p:transition>
    </mc:Choice>
    <mc:Fallback>
      <p:transition spd="slow" advTm="1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1" name="chimes.wav"/>
          </p:stSnd>
        </p:sndAc>
      </p:transition>
    </mc:Choice>
    <mc:Fallback>
      <p:transition spd="slow" advTm="1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1" name="chimes.wav"/>
          </p:stSnd>
        </p:sndAc>
      </p:transition>
    </mc:Choice>
    <mc:Fallback>
      <p:transition spd="slow" advTm="1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1" name="chimes.wav"/>
          </p:stSnd>
        </p:sndAc>
      </p:transition>
    </mc:Choice>
    <mc:Fallback>
      <p:transition spd="slow" advTm="1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1" name="chimes.wav"/>
          </p:stSnd>
        </p:sndAc>
      </p:transition>
    </mc:Choice>
    <mc:Fallback>
      <p:transition spd="slow" advTm="1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1" name="chimes.wav"/>
          </p:stSnd>
        </p:sndAc>
      </p:transition>
    </mc:Choice>
    <mc:Fallback>
      <p:transition spd="slow" advTm="1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1" name="chimes.wav"/>
          </p:stSnd>
        </p:sndAc>
      </p:transition>
    </mc:Choice>
    <mc:Fallback>
      <p:transition spd="slow" advTm="1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1" name="chimes.wav"/>
          </p:stSnd>
        </p:sndAc>
      </p:transition>
    </mc:Choice>
    <mc:Fallback>
      <p:transition spd="slow" advTm="1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1" name="chimes.wav"/>
          </p:stSnd>
        </p:sndAc>
      </p:transition>
    </mc:Choice>
    <mc:Fallback>
      <p:transition spd="slow" advTm="1000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13" name="chimes.wav"/>
          </p:stSnd>
        </p:sndAc>
      </p:transition>
    </mc:Choice>
    <mc:Fallback>
      <p:transition spd="slow" advTm="1000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/>
            </a:r>
            <a:br>
              <a:rPr lang="ru-RU" sz="3100" dirty="0"/>
            </a:b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100" b="1" dirty="0">
                <a:solidFill>
                  <a:srgbClr val="7030A0"/>
                </a:solidFill>
              </a:rPr>
              <a:t> </a:t>
            </a:r>
            <a:r>
              <a:rPr lang="ru-RU" sz="3100" dirty="0">
                <a:solidFill>
                  <a:srgbClr val="7030A0"/>
                </a:solidFill>
              </a:rPr>
              <a:t/>
            </a:r>
            <a:br>
              <a:rPr lang="ru-RU" sz="3100" dirty="0">
                <a:solidFill>
                  <a:srgbClr val="7030A0"/>
                </a:solidFill>
              </a:rPr>
            </a:br>
            <a:r>
              <a:rPr lang="ru-RU" sz="3100" b="1" dirty="0">
                <a:solidFill>
                  <a:srgbClr val="7030A0"/>
                </a:solidFill>
              </a:rPr>
              <a:t> </a:t>
            </a:r>
            <a:r>
              <a:rPr lang="ru-RU" sz="3100" dirty="0">
                <a:solidFill>
                  <a:srgbClr val="7030A0"/>
                </a:solidFill>
              </a:rPr>
              <a:t/>
            </a:r>
            <a:br>
              <a:rPr lang="ru-RU" sz="3100" dirty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профессиональных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достижений  педагогического работника Хабаровского края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dirty="0"/>
              <a:t>Ядыкиной  Людмилы Владимировны, воспитателя </a:t>
            </a:r>
          </a:p>
          <a:p>
            <a:r>
              <a:rPr lang="ru-RU" sz="2900" dirty="0"/>
              <a:t> </a:t>
            </a:r>
          </a:p>
          <a:p>
            <a:r>
              <a:rPr lang="ru-RU" dirty="0"/>
              <a:t>муниципального автономного дошкольного образовательного</a:t>
            </a:r>
          </a:p>
          <a:p>
            <a:r>
              <a:rPr lang="ru-RU" dirty="0"/>
              <a:t>учреждения детского сада №14, г. Хабаровска,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80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современных образовательных технологий, включая информационные, а также цифровых образовательных ресурсов и средств.</a:t>
            </a:r>
            <a:r>
              <a:rPr lang="ru-RU" sz="24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Здоровье сберегающие технологии.</a:t>
            </a:r>
          </a:p>
          <a:p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Внедрение здоровье сберегающих технологий необходимое условие работы с детьми.     Здоровье сберегающие образовательные технологии наиболее значимы среди всех известных технологий по степени влияния на здоровье детей. Главный их признак – использование психолого-педагогических приемов, методов, подходов к решению возникающих проблем.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82" y="2749824"/>
            <a:ext cx="3125585" cy="2344189"/>
          </a:xfrm>
        </p:spPr>
      </p:pic>
    </p:spTree>
    <p:extLst>
      <p:ext uri="{BB962C8B-B14F-4D97-AF65-F5344CB8AC3E}">
        <p14:creationId xmlns:p14="http://schemas.microsoft.com/office/powerpoint/2010/main" val="80245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образовательных технологий, включая информационные, а также цифровых образовательных ресурсов и </a:t>
            </a:r>
            <a:r>
              <a:rPr lang="ru-RU" sz="2400" b="1" i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2400" dirty="0">
              <a:solidFill>
                <a:srgbClr val="99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fontAlgn="ctr"/>
            <a:r>
              <a:rPr lang="ru-RU" sz="1600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Игровые технологии.</a:t>
            </a:r>
          </a:p>
          <a:p>
            <a:pPr fontAlgn="ctr"/>
            <a:r>
              <a:rPr lang="ru-RU" sz="1600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  Цель игровых технологий – не менять ребенка и не переделывать его, не учить его каким–то специальным поведенческим навыкам, а дать возможность «прожить» в игре волнующие его ситуации при полном понимании и сопереживании взрослого.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82" y="2884906"/>
            <a:ext cx="3125585" cy="2074025"/>
          </a:xfrm>
        </p:spPr>
      </p:pic>
    </p:spTree>
    <p:extLst>
      <p:ext uri="{BB962C8B-B14F-4D97-AF65-F5344CB8AC3E}">
        <p14:creationId xmlns:p14="http://schemas.microsoft.com/office/powerpoint/2010/main" val="357647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современных образовательных технологий, включая информационные, а также цифровых образовательных ресурсов и средств.</a:t>
            </a:r>
            <a:r>
              <a:rPr lang="ru-RU" sz="24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C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Технология развивающего обучения. </a:t>
            </a:r>
          </a:p>
          <a:p>
            <a:pPr fontAlgn="ctr"/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 Технологии развивающего обучения позволяют мне посмотреть на идею обучения, идущего впереди развития и ориентированного на развитие ребенка как на основную цель. Знания являются не конечной целью обучения, а всего лишь средой развития детей.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82" y="2749824"/>
            <a:ext cx="3125585" cy="2344189"/>
          </a:xfrm>
        </p:spPr>
      </p:pic>
    </p:spTree>
    <p:extLst>
      <p:ext uri="{BB962C8B-B14F-4D97-AF65-F5344CB8AC3E}">
        <p14:creationId xmlns:p14="http://schemas.microsoft.com/office/powerpoint/2010/main" val="305255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272808" cy="108012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современных образовательных технологий, включая информационные, а также цифровых образовательных ресурсов и средств.</a:t>
            </a:r>
            <a:r>
              <a:rPr lang="ru-RU" sz="24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C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Технология нетрадиционные техники рисования. На занятиях с использованием нетрадиционной техники изображения дошкольникам предоставляется возможность экспериментировать — смешивать краску с мыльной пеной, клейстером, на изображение, сделанное цветными мелками или свечкой наносить гуашь или акварель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2119313"/>
            <a:ext cx="2703909" cy="3605212"/>
          </a:xfrm>
        </p:spPr>
      </p:pic>
    </p:spTree>
    <p:extLst>
      <p:ext uri="{BB962C8B-B14F-4D97-AF65-F5344CB8AC3E}">
        <p14:creationId xmlns:p14="http://schemas.microsoft.com/office/powerpoint/2010/main" val="140863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Рисовать мы можем , чем угодно, хоть</a:t>
            </a:r>
            <a:endParaRPr lang="ru-RU" sz="2400" b="1" i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рожками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пластилином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3124398"/>
            <a:ext cx="3227388" cy="25368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43714"/>
            <a:ext cx="3227388" cy="2581910"/>
          </a:xfrm>
        </p:spPr>
      </p:pic>
    </p:spTree>
    <p:extLst>
      <p:ext uri="{BB962C8B-B14F-4D97-AF65-F5344CB8AC3E}">
        <p14:creationId xmlns:p14="http://schemas.microsoft.com/office/powerpoint/2010/main" val="291542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2400" b="1" i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деятельнось</a:t>
            </a:r>
            <a:r>
              <a:rPr lang="ru-RU" sz="24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C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метод проектов.</a:t>
            </a:r>
          </a:p>
          <a:p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В основу</a:t>
            </a:r>
            <a:r>
              <a:rPr lang="en-US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метода проектов</a:t>
            </a:r>
            <a:r>
              <a:rPr lang="en-US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заложена идея о направленности познавательной деятельности дошкольников на результат, который достигается в процессе совместной работы педагога, детей над определённой</a:t>
            </a:r>
            <a:r>
              <a:rPr lang="en-US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практической проблемой (темой).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82" y="2749824"/>
            <a:ext cx="3125585" cy="2344189"/>
          </a:xfrm>
        </p:spPr>
      </p:pic>
    </p:spTree>
    <p:extLst>
      <p:ext uri="{BB962C8B-B14F-4D97-AF65-F5344CB8AC3E}">
        <p14:creationId xmlns:p14="http://schemas.microsoft.com/office/powerpoint/2010/main" val="173902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696744" cy="108012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Формирование у воспитанников мотивации к здоровому образу жизни</a:t>
            </a:r>
            <a:endParaRPr lang="ru-RU" sz="24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204864"/>
            <a:ext cx="3200400" cy="3602736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64904"/>
            <a:ext cx="3125585" cy="2736304"/>
          </a:xfrm>
        </p:spPr>
      </p:pic>
      <p:sp>
        <p:nvSpPr>
          <p:cNvPr id="4" name="Прямоугольник 3"/>
          <p:cNvSpPr/>
          <p:nvPr/>
        </p:nvSpPr>
        <p:spPr>
          <a:xfrm>
            <a:off x="971600" y="1540024"/>
            <a:ext cx="38164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Моей целью в осуществлении  </a:t>
            </a:r>
            <a:r>
              <a:rPr lang="ru-RU" sz="1600" i="1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 детей является поиск наиболее эффективных  форм, средств и методов обеспечивающих сохранение и укрепление их здоровья. </a:t>
            </a:r>
          </a:p>
          <a:p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Я выстроила систему работы по  изучению и использованию </a:t>
            </a:r>
            <a:r>
              <a:rPr lang="ru-RU" sz="1600" i="1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технологий. </a:t>
            </a:r>
          </a:p>
          <a:p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В эту систему выделяю:</a:t>
            </a:r>
          </a:p>
          <a:p>
            <a:pPr lvl="0"/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создаю благоприятный эмоционально - психологический климат в процессе воспитания. </a:t>
            </a:r>
          </a:p>
          <a:p>
            <a:pPr lvl="0"/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провожу мероприятия, занятия по </a:t>
            </a:r>
            <a:r>
              <a:rPr lang="ru-RU" sz="1600" i="1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1600" i="1" dirty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использую    разнообразные      </a:t>
            </a:r>
            <a:r>
              <a:rPr lang="ru-RU" sz="1600" i="1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 технологии</a:t>
            </a:r>
          </a:p>
          <a:p>
            <a:pPr lvl="0"/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провожу консультации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228088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Система работы с одаренными детьми.</a:t>
            </a:r>
            <a:endParaRPr lang="ru-RU" sz="24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1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Среди самых интересных и загадочных явлений природы детская одаренность занимает одно из ведущих мест. Проблемы ее диагностики и развития волнуют педагогов на протяжении многих столетий. Интерес к ней, в настоящее время, очень высок. Это объясняется общественными потребностями и, прежде всего, потребностью общества в неординарной творческой личности.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82" y="2749824"/>
            <a:ext cx="3125585" cy="2344189"/>
          </a:xfrm>
        </p:spPr>
      </p:pic>
    </p:spTree>
    <p:extLst>
      <p:ext uri="{BB962C8B-B14F-4D97-AF65-F5344CB8AC3E}">
        <p14:creationId xmlns:p14="http://schemas.microsoft.com/office/powerpoint/2010/main" val="34251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Создание и эффективное использование развивающей среды</a:t>
            </a:r>
            <a:r>
              <a:rPr lang="ru-RU" sz="18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Для успешного развития воспитанников у нас в группе созданы различные предметно – развивающие зоны, которые помогают детям полноценно развиваться, приобретать жизненный опыт.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7468" y="2633837"/>
            <a:ext cx="3125585" cy="2576164"/>
          </a:xfrm>
        </p:spPr>
      </p:pic>
    </p:spTree>
    <p:extLst>
      <p:ext uri="{BB962C8B-B14F-4D97-AF65-F5344CB8AC3E}">
        <p14:creationId xmlns:p14="http://schemas.microsoft.com/office/powerpoint/2010/main" val="348896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Создание и эффективное использование развивающей среды.</a:t>
            </a:r>
            <a:endParaRPr lang="ru-RU" sz="2400" dirty="0">
              <a:solidFill>
                <a:srgbClr val="CC00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442592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Театральный уголок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370585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Полочка прекрасног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9476" y="3164652"/>
            <a:ext cx="3125585" cy="234003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26" y="3164652"/>
            <a:ext cx="3125585" cy="2340033"/>
          </a:xfrm>
        </p:spPr>
      </p:pic>
    </p:spTree>
    <p:extLst>
      <p:ext uri="{BB962C8B-B14F-4D97-AF65-F5344CB8AC3E}">
        <p14:creationId xmlns:p14="http://schemas.microsoft.com/office/powerpoint/2010/main" val="174567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Выбор 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37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своей педагогической деятельности руководствуюсь основной общеобразовательной программой дошкольного образования МА ДОУ детского сада №14, которая опирается на примерную основную общеобразовательную программу «От рождения до школы», под редакцией  Н. Е. Вераксы, Т. С. Комаровой,  М. А. Васильевой, с учетом </a:t>
            </a:r>
            <a:r>
              <a:rPr lang="ru-RU" sz="37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ФГТ</a:t>
            </a:r>
            <a:r>
              <a:rPr lang="ru-RU" sz="3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Мой выбор программы обоснован </a:t>
            </a:r>
            <a:r>
              <a:rPr lang="ru-RU" sz="37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социальным запросом </a:t>
            </a:r>
            <a:r>
              <a:rPr lang="ru-RU" sz="3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родителей, современными </a:t>
            </a:r>
            <a:r>
              <a:rPr lang="ru-RU" sz="37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педагогическими тенденциями в </a:t>
            </a:r>
            <a:r>
              <a:rPr lang="ru-RU" sz="3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развитии детей. Содержание выбранных программ соответствует  </a:t>
            </a:r>
            <a:r>
              <a:rPr lang="ru-RU" sz="37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ФГТ</a:t>
            </a:r>
            <a:r>
              <a:rPr lang="ru-RU" sz="37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(приказ Министерства образования и науки Российской Федерации от 23.11.2009 г. № 655 «Об утверждении и введении в действие федеральных государственных требований к структуре основной общеобразовательной программы дошкольного образования»)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0837" y="2480082"/>
            <a:ext cx="3528393" cy="2545909"/>
          </a:xfrm>
        </p:spPr>
      </p:pic>
    </p:spTree>
    <p:extLst>
      <p:ext uri="{BB962C8B-B14F-4D97-AF65-F5344CB8AC3E}">
        <p14:creationId xmlns:p14="http://schemas.microsoft.com/office/powerpoint/2010/main" val="350168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А это я, глазами детей</a:t>
            </a:r>
            <a:endParaRPr lang="ru-RU" sz="2400" b="1" i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7"/>
            <a:ext cx="6048672" cy="4248472"/>
          </a:xfrm>
        </p:spPr>
      </p:pic>
    </p:spTree>
    <p:extLst>
      <p:ext uri="{BB962C8B-B14F-4D97-AF65-F5344CB8AC3E}">
        <p14:creationId xmlns:p14="http://schemas.microsoft.com/office/powerpoint/2010/main" val="348455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Для достижения целей Программы первостепенное значение имеют</a:t>
            </a:r>
            <a:endParaRPr lang="ru-RU" sz="2400" b="1" i="1" dirty="0">
              <a:solidFill>
                <a:srgbClr val="CC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48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забота о здоровье, эмоциональном благополучии и своевременном всестороннем развитии каждого ребенка;</a:t>
            </a:r>
          </a:p>
          <a:p>
            <a:pPr lvl="0">
              <a:buFont typeface="Wingdings" pitchFamily="2" charset="2"/>
              <a:buChar char="v"/>
            </a:pPr>
            <a:r>
              <a:rPr lang="ru-RU" sz="48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создание в группах атмосферы гуманного и доброжелательного отношения ко всем воспитанникам, </a:t>
            </a:r>
            <a:endParaRPr lang="ru-RU" sz="4800" i="1" dirty="0" smtClean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4800" i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максимальное </a:t>
            </a:r>
            <a:r>
              <a:rPr lang="ru-RU" sz="48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использование разнообразных видов детской </a:t>
            </a:r>
            <a:r>
              <a:rPr lang="ru-RU" sz="4800" i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деятельности; </a:t>
            </a:r>
          </a:p>
          <a:p>
            <a:pPr lvl="0">
              <a:buFont typeface="Wingdings" pitchFamily="2" charset="2"/>
              <a:buChar char="v"/>
            </a:pPr>
            <a:r>
              <a:rPr lang="ru-RU" sz="4800" i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sz="48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организация ( креативность) </a:t>
            </a:r>
            <a:r>
              <a:rPr lang="ru-RU" sz="4800" i="1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48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- образовательного процесса;</a:t>
            </a:r>
          </a:p>
          <a:p>
            <a:pPr lvl="0">
              <a:buFont typeface="Wingdings" pitchFamily="2" charset="2"/>
              <a:buChar char="v"/>
            </a:pPr>
            <a:r>
              <a:rPr lang="ru-RU" sz="48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вариативность использования образовательного материала, </a:t>
            </a:r>
          </a:p>
          <a:p>
            <a:pPr lvl="0">
              <a:buFont typeface="Wingdings" pitchFamily="2" charset="2"/>
              <a:buChar char="v"/>
            </a:pPr>
            <a:r>
              <a:rPr lang="ru-RU" sz="48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уважительное отношение к результатам детского творчества;</a:t>
            </a:r>
          </a:p>
          <a:p>
            <a:pPr lvl="0">
              <a:buFont typeface="Wingdings" pitchFamily="2" charset="2"/>
              <a:buChar char="v"/>
            </a:pPr>
            <a:r>
              <a:rPr lang="ru-RU" sz="48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единство подходов к воспитанию детей в условиях дошкольного образовательного учреждения и семьи;</a:t>
            </a:r>
          </a:p>
          <a:p>
            <a:pPr lvl="0">
              <a:buFont typeface="Wingdings" pitchFamily="2" charset="2"/>
              <a:buChar char="v"/>
            </a:pPr>
            <a:r>
              <a:rPr lang="ru-RU" sz="48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соблюдение в работе детского сада и начальной школы </a:t>
            </a:r>
            <a:r>
              <a:rPr lang="ru-RU" sz="4800" i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преемственности</a:t>
            </a:r>
            <a:r>
              <a:rPr lang="ru-RU" sz="48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rgbClr val="9966FF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24231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Программы, которые мне помогают</a:t>
            </a:r>
            <a:endParaRPr lang="ru-RU" sz="2400" b="1" i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5600" i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5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Основы безопасности жизнедеятельности детей дошкольного возраста» под ред. Н .Н. Авдеевой, Р. Б. </a:t>
            </a:r>
            <a:r>
              <a:rPr lang="ru-RU" sz="5600" i="1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Стеркиной</a:t>
            </a:r>
            <a:r>
              <a:rPr lang="ru-RU" sz="5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, Князева О. Л.</a:t>
            </a:r>
          </a:p>
          <a:p>
            <a:pPr>
              <a:buFont typeface="Wingdings" pitchFamily="2" charset="2"/>
              <a:buChar char="v"/>
            </a:pPr>
            <a:r>
              <a:rPr lang="ru-RU" sz="5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Цели программы: сформировать у ребенка навыки разумного поведения; научить адекватно вести себя в опасных ситуациях дома и на улице, в городском транспорте, при общении с незнакомыми людьми, взаимодействии с пожароопасными и другими предметами, животными и ядовитыми растениями; способствовать становлению основ экологической культуры, приобщению к здоровому образу жизни</a:t>
            </a:r>
            <a:r>
              <a:rPr lang="ru-RU" sz="5600" i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5600" i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5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Программа художественного воспитания, обучения и развития детей 2-7 лет» И. А. Лыковой.</a:t>
            </a:r>
          </a:p>
          <a:p>
            <a:pPr>
              <a:buFont typeface="Wingdings" pitchFamily="2" charset="2"/>
              <a:buChar char="v"/>
            </a:pPr>
            <a:r>
              <a:rPr lang="ru-RU" sz="5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Цель: эстетическое освоение мира посредством изобразительной деятельности</a:t>
            </a:r>
            <a:r>
              <a:rPr lang="ru-RU" sz="5600" i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5600" i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     Программа </a:t>
            </a:r>
            <a:r>
              <a:rPr lang="ru-RU" sz="5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«Конструирование и художественный труд в детском саду» Л. В. </a:t>
            </a:r>
            <a:r>
              <a:rPr lang="ru-RU" sz="5600" i="1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Куцакова</a:t>
            </a:r>
            <a:r>
              <a:rPr lang="ru-RU" sz="5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5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Цель программы – развитие конструктивных умений, художественно – творческих способностей, художественного вкуса</a:t>
            </a:r>
            <a:r>
              <a:rPr lang="ru-RU" sz="5600" i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5600" i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О. С. Ушаковой по развитию речи детей дошкольного возраста.</a:t>
            </a:r>
          </a:p>
          <a:p>
            <a:pPr>
              <a:buFont typeface="Wingdings" pitchFamily="2" charset="2"/>
              <a:buChar char="v"/>
            </a:pPr>
            <a:r>
              <a:rPr lang="ru-RU" sz="56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Цель программы - развитие у дошкольников речевых умений и навыков, формирование у них представлений о структуре связного высказывания, а так же о способах связи между отдельными фразами и его частями.</a:t>
            </a:r>
          </a:p>
          <a:p>
            <a:endParaRPr lang="ru-RU" sz="1400" dirty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82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План по которому мы получаем знания</a:t>
            </a:r>
            <a:endParaRPr lang="ru-RU" sz="2400" b="1" i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На основе этой программы, с учетом применения и поставленными целями детского сада, запросами родителей и особенностями воспитанников,  мной был разработан и составлен календарно-тематический план </a:t>
            </a:r>
            <a:r>
              <a:rPr lang="ru-RU" sz="6400" i="1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64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-образовательной работы с детьми.</a:t>
            </a:r>
          </a:p>
          <a:p>
            <a:r>
              <a:rPr lang="ru-RU" sz="64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План был разработан в соответствии с федеральными государственными требованиями  и</a:t>
            </a:r>
            <a:r>
              <a:rPr lang="ru-RU" sz="6400" b="1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соответствует условиям организации образовательного процесса с детьми. Предполагает  построение образовательного процесса в адекватных возрасту формах работы с детьми, решение программных образовательных задач в совместной и самостоятельной деятельности детей не только в рамках непосредственной образовательной деятельности, но и при  проведении режимных моментов</a:t>
            </a:r>
            <a:r>
              <a:rPr lang="ru-RU" sz="6400" b="1" i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6400" b="1" i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Календарно-тематический план </a:t>
            </a:r>
            <a:r>
              <a:rPr lang="ru-RU" sz="6400" i="1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6400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-образовательного процесса – это заблаговременное определение порядка, последовательности осуществления образовательной программы с указанием необходимых условий, используемых средств, форм и методов работы.  </a:t>
            </a:r>
            <a:r>
              <a:rPr lang="ru-RU" sz="6400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</a:t>
            </a:r>
            <a:endParaRPr lang="ru-RU" sz="6400" dirty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80728"/>
            <a:ext cx="60486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Разрабатывая календарно-тематический план </a:t>
            </a:r>
            <a:r>
              <a:rPr lang="ru-RU" i="1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-образовательного процесса, я основывалась на следующие направления:</a:t>
            </a:r>
          </a:p>
          <a:p>
            <a:pPr lvl="0"/>
            <a:r>
              <a:rPr lang="ru-RU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Физическое развитие: образовательные области: «Здоровье» и «Физическая культура».</a:t>
            </a:r>
          </a:p>
          <a:p>
            <a:pPr lvl="0"/>
            <a:r>
              <a:rPr lang="ru-RU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Социально – личностное развитие: образовательные области: «Социализация», «Труд», «Безопасность».</a:t>
            </a:r>
          </a:p>
          <a:p>
            <a:pPr lvl="0"/>
            <a:r>
              <a:rPr lang="ru-RU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Познавательно – речевое развитие: «Познание», «Коммуникация», «Чтение художественной литературы».</a:t>
            </a:r>
          </a:p>
          <a:p>
            <a:pPr lvl="0"/>
            <a:r>
              <a:rPr lang="ru-RU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развитие: «Художественное творчество», «Музыка».</a:t>
            </a:r>
          </a:p>
          <a:p>
            <a:r>
              <a:rPr lang="ru-RU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Учитывая все направления развития и целенаправленную работу по плану со старшими дошкольниками, позволяет стимулировать проявление и развитие у них произвольности внимания, а также таких качеств личности, как самостоятельность, целенаправленность и настойчивость.</a:t>
            </a:r>
            <a:endParaRPr lang="ru-RU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sz="24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«ЧТЕНИЕ ХУДОЖЕСТВЕННОЙ ЛИТЕРАТУРЫ»</a:t>
            </a:r>
            <a:endParaRPr lang="ru-RU" sz="2400" i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489650"/>
              </p:ext>
            </p:extLst>
          </p:nvPr>
        </p:nvGraphicFramePr>
        <p:xfrm>
          <a:off x="899592" y="2276872"/>
          <a:ext cx="7200800" cy="3885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653"/>
                <a:gridCol w="687483"/>
                <a:gridCol w="1728192"/>
                <a:gridCol w="1656184"/>
                <a:gridCol w="1368152"/>
                <a:gridCol w="1224136"/>
              </a:tblGrid>
              <a:tr h="15454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Содержание непосредственной  образовательной деятельности; познание (чтение художественной литературы)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месяц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1-я неделя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2-я  неделя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3-я неделя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4-я неделя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343442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тема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effectLst/>
                        </a:rPr>
                        <a:t>Е.Наумов</a:t>
                      </a:r>
                      <a:r>
                        <a:rPr lang="ru-RU" sz="1000" dirty="0">
                          <a:effectLst/>
                        </a:rPr>
                        <a:t> «Солнышко в пропасть падает»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Ф. Тютчев «Зима недаром злится...»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Е. Носов «Как ворона на крыше заблудилась»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«Лягушка и лось» (нанайская сказка)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  <a:tr h="3222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цели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spc="200" dirty="0">
                          <a:effectLst/>
                        </a:rPr>
                        <a:t>Учить: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различать жанровые особен­ности сказки;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осмысливать содержание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прочитанного</a:t>
                      </a:r>
                      <a:r>
                        <a:rPr lang="ru-RU" sz="900" dirty="0">
                          <a:effectLst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связно передавать содержа­ние прочитанного средствами игры.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spc="200" dirty="0">
                          <a:effectLst/>
                        </a:rPr>
                        <a:t>Формировать</a:t>
                      </a:r>
                      <a:r>
                        <a:rPr lang="ru-RU" sz="900" dirty="0">
                          <a:effectLst/>
                        </a:rPr>
                        <a:t> оценочное отношение к героям сказки.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Продолжать знакомить с писателями Дальнего Востока. 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spc="200" dirty="0">
                          <a:effectLst/>
                        </a:rPr>
                        <a:t>Учить: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чувствовать ритм стихотво­рения;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видеть красоту природы, вы­раженную поэтом в стихотво­рении.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spc="200" dirty="0">
                          <a:effectLst/>
                        </a:rPr>
                        <a:t>Развивать</a:t>
                      </a:r>
                      <a:r>
                        <a:rPr lang="ru-RU" sz="900" dirty="0">
                          <a:effectLst/>
                        </a:rPr>
                        <a:t> интонационную выразительность речи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spc="200">
                          <a:effectLst/>
                        </a:rPr>
                        <a:t>Продолжать</a:t>
                      </a:r>
                      <a:r>
                        <a:rPr lang="ru-RU" sz="900">
                          <a:effectLst/>
                        </a:rPr>
                        <a:t> учить разли­чать жанровые особенности прозы.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spc="200">
                          <a:effectLst/>
                        </a:rPr>
                        <a:t>Формировать</a:t>
                      </a:r>
                      <a:r>
                        <a:rPr lang="ru-RU" sz="900">
                          <a:effectLst/>
                        </a:rPr>
                        <a:t> оценочное отношение к героям.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spc="200">
                          <a:effectLst/>
                        </a:rPr>
                        <a:t>Учить: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осмысливать содержание прочитанного;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связно передавать содержа­ние средствами игры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spc="200" dirty="0">
                          <a:effectLst/>
                        </a:rPr>
                        <a:t>Учить</a:t>
                      </a:r>
                      <a:r>
                        <a:rPr lang="ru-RU" sz="900" dirty="0">
                          <a:effectLst/>
                        </a:rPr>
                        <a:t> понимать образное содержание и особенности  сказок, народов </a:t>
                      </a:r>
                      <a:r>
                        <a:rPr lang="ru-RU" sz="900" dirty="0" err="1">
                          <a:effectLst/>
                        </a:rPr>
                        <a:t>приамурья</a:t>
                      </a:r>
                      <a:r>
                        <a:rPr lang="ru-RU" sz="900" dirty="0">
                          <a:effectLst/>
                        </a:rPr>
                        <a:t>. </a:t>
                      </a:r>
                      <a:r>
                        <a:rPr lang="ru-RU" sz="900" spc="200" dirty="0">
                          <a:effectLst/>
                        </a:rPr>
                        <a:t>Закреплять</a:t>
                      </a:r>
                      <a:r>
                        <a:rPr lang="ru-RU" sz="900" dirty="0">
                          <a:effectLst/>
                        </a:rPr>
                        <a:t> знание о жан­ровых особенностях литера­турных произведений.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spc="200" dirty="0">
                          <a:effectLst/>
                        </a:rPr>
                        <a:t>Обратить</a:t>
                      </a:r>
                      <a:r>
                        <a:rPr lang="ru-RU" sz="900" dirty="0">
                          <a:effectLst/>
                        </a:rPr>
                        <a:t> внимание на нрав­ственные качества героев сказки.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171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1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Постановка педагогических задач при реализации образовательной программы в непосредственной образовательной деятельности.</a:t>
            </a:r>
            <a:r>
              <a:rPr lang="ru-RU" sz="24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При реализации основной общеобразовательной программы ДОУ в непосредственно образовательной деятельности я старалась ставить реальные цели, направленные на ожидаемый и диагностируемый результат. Данные цели соответствуют психофизическим возможностям, способностям и потребностям детей подготовительной группы. Исходя из цели, были сформулированы программные задачи, которые являются системой действий, направленных на достижение цели. Данные задачи структурируют и организуют деятельность детей на каждом этапе занятия (вводном, основном, обобщающем, заключительном). С целью мотивирования детей на образовательную деятельность я планирую использование методических приёмов: рассматривание, показ воспитателя, образец воспитателя, художественное слово.</a:t>
            </a:r>
          </a:p>
          <a:p>
            <a:pPr marL="0" indent="0">
              <a:buNone/>
            </a:pP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252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Конспект </a:t>
            </a:r>
            <a:r>
              <a:rPr lang="ru-RU" sz="2700" b="1" i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sz="27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 Образовательная область "Художественное творчество". </a:t>
            </a:r>
            <a:br>
              <a:rPr lang="ru-RU" sz="27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"Подарок любимой </a:t>
            </a:r>
            <a:r>
              <a:rPr lang="ru-RU" sz="27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мамочке».</a:t>
            </a:r>
            <a:r>
              <a:rPr lang="ru-RU" sz="27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>
                <a:solidFill>
                  <a:srgbClr val="9966FF"/>
                </a:solidFill>
              </a:rPr>
              <a:t> Цель: Сделать подарок маме.</a:t>
            </a:r>
          </a:p>
          <a:p>
            <a:r>
              <a:rPr lang="ru-RU" i="1" dirty="0">
                <a:solidFill>
                  <a:srgbClr val="9966FF"/>
                </a:solidFill>
              </a:rPr>
              <a:t>Задачи: </a:t>
            </a:r>
          </a:p>
          <a:p>
            <a:pPr lvl="0"/>
            <a:r>
              <a:rPr lang="ru-RU" i="1" dirty="0">
                <a:solidFill>
                  <a:srgbClr val="9966FF"/>
                </a:solidFill>
              </a:rPr>
              <a:t>Упражнять в вырезывании простых предметов из бумаги, с использованием трафаретов: цветы, листья, корзину, подбирать цвета, дополнять характерными деталями.</a:t>
            </a:r>
          </a:p>
          <a:p>
            <a:r>
              <a:rPr lang="ru-RU" i="1" dirty="0">
                <a:solidFill>
                  <a:srgbClr val="9966FF"/>
                </a:solidFill>
              </a:rPr>
              <a:t>    2. Закреплять умение по-разному располагать в пространстве детали аппликации, пользоваться аккуратно клеем при нанесении на детали, ножницами при вырезании.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82" y="2749824"/>
            <a:ext cx="3125585" cy="2344189"/>
          </a:xfrm>
        </p:spPr>
      </p:pic>
    </p:spTree>
    <p:extLst>
      <p:ext uri="{BB962C8B-B14F-4D97-AF65-F5344CB8AC3E}">
        <p14:creationId xmlns:p14="http://schemas.microsoft.com/office/powerpoint/2010/main" val="261721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378</TotalTime>
  <Words>1329</Words>
  <Application>Microsoft Office PowerPoint</Application>
  <PresentationFormat>Экран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 ПОРТФОЛИО    профессиональных достижений  педагогического работника Хабаровского края </vt:lpstr>
      <vt:lpstr>Выбор  программы</vt:lpstr>
      <vt:lpstr>Для достижения целей Программы первостепенное значение имеют</vt:lpstr>
      <vt:lpstr>Программы, которые мне помогают</vt:lpstr>
      <vt:lpstr>План по которому мы получаем знания</vt:lpstr>
      <vt:lpstr>Презентация PowerPoint</vt:lpstr>
      <vt:lpstr> ОБРАЗОВАТЕЛЬНАЯ ОБЛАСТЬ «ЧТЕНИЕ ХУДОЖЕСТВЕННОЙ ЛИТЕРАТУРЫ»</vt:lpstr>
      <vt:lpstr>Постановка педагогических задач при реализации образовательной программы в непосредственной образовательной деятельности. </vt:lpstr>
      <vt:lpstr>    Конспект НОД. Образовательная область "Художественное творчество".  "Подарок любимой мамочке».   </vt:lpstr>
      <vt:lpstr> Использование современных образовательных технологий, включая информационные, а также цифровых образовательных ресурсов и средств. </vt:lpstr>
      <vt:lpstr>Использование современных образовательных технологий, включая информационные, а также цифровых образовательных ресурсов и средств.</vt:lpstr>
      <vt:lpstr> Использование современных образовательных технологий, включая информационные, а также цифровых образовательных ресурсов и средств. </vt:lpstr>
      <vt:lpstr> Использование современных образовательных технологий, включая информационные, а также цифровых образовательных ресурсов и средств. </vt:lpstr>
      <vt:lpstr>Рисовать мы можем , чем угодно, хоть</vt:lpstr>
      <vt:lpstr>Проектная деятельнось </vt:lpstr>
      <vt:lpstr> Формирование у воспитанников мотивации к здоровому образу жизни</vt:lpstr>
      <vt:lpstr>Система работы с одаренными детьми.</vt:lpstr>
      <vt:lpstr>Создание и эффективное использование развивающей среды.</vt:lpstr>
      <vt:lpstr>Создание и эффективное использование развивающей среды.</vt:lpstr>
      <vt:lpstr>А это я, глазами детей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    профессиональных достижений педагогического работника Хабаровского края   </dc:title>
  <dc:creator>Людмила</dc:creator>
  <cp:lastModifiedBy>Людмила</cp:lastModifiedBy>
  <cp:revision>29</cp:revision>
  <dcterms:created xsi:type="dcterms:W3CDTF">2013-03-26T22:58:04Z</dcterms:created>
  <dcterms:modified xsi:type="dcterms:W3CDTF">2013-03-27T06:48:32Z</dcterms:modified>
</cp:coreProperties>
</file>