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74" r:id="rId2"/>
    <p:sldId id="275" r:id="rId3"/>
    <p:sldId id="276" r:id="rId4"/>
    <p:sldId id="279" r:id="rId5"/>
    <p:sldId id="280" r:id="rId6"/>
    <p:sldId id="284" r:id="rId7"/>
    <p:sldId id="286" r:id="rId8"/>
    <p:sldId id="288" r:id="rId9"/>
    <p:sldId id="292" r:id="rId10"/>
    <p:sldId id="293" r:id="rId11"/>
    <p:sldId id="296" r:id="rId12"/>
    <p:sldId id="297" r:id="rId13"/>
    <p:sldId id="299" r:id="rId14"/>
    <p:sldId id="304" r:id="rId15"/>
    <p:sldId id="305" r:id="rId16"/>
    <p:sldId id="307" r:id="rId17"/>
    <p:sldId id="258" r:id="rId18"/>
    <p:sldId id="30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81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0AAE-373A-4C8C-A1E2-AD100B921E27}" type="datetimeFigureOut">
              <a:rPr lang="ru-RU" smtClean="0"/>
              <a:t>03.04.2012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BCEDB9-7A90-4D0E-9FCF-77A1C28FE64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0AAE-373A-4C8C-A1E2-AD100B921E27}" type="datetimeFigureOut">
              <a:rPr lang="ru-RU" smtClean="0"/>
              <a:t>03.04.2012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EDB9-7A90-4D0E-9FCF-77A1C28FE6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0AAE-373A-4C8C-A1E2-AD100B921E27}" type="datetimeFigureOut">
              <a:rPr lang="ru-RU" smtClean="0"/>
              <a:t>03.04.2012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EDB9-7A90-4D0E-9FCF-77A1C28FE6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5150AAE-373A-4C8C-A1E2-AD100B921E27}" type="datetimeFigureOut">
              <a:rPr lang="ru-RU" smtClean="0"/>
              <a:t>03.04.2012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8BCEDB9-7A90-4D0E-9FCF-77A1C28FE647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0AAE-373A-4C8C-A1E2-AD100B921E27}" type="datetimeFigureOut">
              <a:rPr lang="ru-RU" smtClean="0"/>
              <a:t>03.04.2012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EDB9-7A90-4D0E-9FCF-77A1C28FE64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0AAE-373A-4C8C-A1E2-AD100B921E27}" type="datetimeFigureOut">
              <a:rPr lang="ru-RU" smtClean="0"/>
              <a:t>03.04.2012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EDB9-7A90-4D0E-9FCF-77A1C28FE64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EDB9-7A90-4D0E-9FCF-77A1C28FE64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0AAE-373A-4C8C-A1E2-AD100B921E27}" type="datetimeFigureOut">
              <a:rPr lang="ru-RU" smtClean="0"/>
              <a:t>03.04.2012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0AAE-373A-4C8C-A1E2-AD100B921E27}" type="datetimeFigureOut">
              <a:rPr lang="ru-RU" smtClean="0"/>
              <a:t>03.04.2012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EDB9-7A90-4D0E-9FCF-77A1C28FE64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0AAE-373A-4C8C-A1E2-AD100B921E27}" type="datetimeFigureOut">
              <a:rPr lang="ru-RU" smtClean="0"/>
              <a:t>03.04.2012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CEDB9-7A90-4D0E-9FCF-77A1C28FE6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5150AAE-373A-4C8C-A1E2-AD100B921E27}" type="datetimeFigureOut">
              <a:rPr lang="ru-RU" smtClean="0"/>
              <a:t>03.04.2012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BCEDB9-7A90-4D0E-9FCF-77A1C28FE64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50AAE-373A-4C8C-A1E2-AD100B921E27}" type="datetimeFigureOut">
              <a:rPr lang="ru-RU" smtClean="0"/>
              <a:t>03.04.2012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BCEDB9-7A90-4D0E-9FCF-77A1C28FE64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5150AAE-373A-4C8C-A1E2-AD100B921E27}" type="datetimeFigureOut">
              <a:rPr lang="ru-RU" smtClean="0"/>
              <a:t>03.04.2012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8BCEDB9-7A90-4D0E-9FCF-77A1C28FE647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4000" dirty="0" smtClean="0"/>
              <a:t>Хронология событий</a:t>
            </a:r>
            <a:br>
              <a:rPr lang="ru-RU" sz="4000" dirty="0" smtClean="0"/>
            </a:br>
            <a:r>
              <a:rPr lang="ru-RU" sz="4000" dirty="0" smtClean="0"/>
              <a:t>Отечественной </a:t>
            </a:r>
            <a:r>
              <a:rPr lang="ru-RU" sz="4000" dirty="0"/>
              <a:t>войны 1812 года</a:t>
            </a:r>
          </a:p>
        </p:txBody>
      </p:sp>
    </p:spTree>
    <p:extLst>
      <p:ext uri="{BB962C8B-B14F-4D97-AF65-F5344CB8AC3E}">
        <p14:creationId xmlns:p14="http://schemas.microsoft.com/office/powerpoint/2010/main" val="54841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623837"/>
          </a:xfrm>
        </p:spPr>
        <p:txBody>
          <a:bodyPr/>
          <a:lstStyle/>
          <a:p>
            <a:r>
              <a:rPr lang="ru-RU" dirty="0"/>
              <a:t>20 сентября — русские войска вступили в </a:t>
            </a:r>
            <a:r>
              <a:rPr lang="ru-RU" dirty="0" err="1"/>
              <a:t>Тарутинский</a:t>
            </a:r>
            <a:r>
              <a:rPr lang="ru-RU" dirty="0"/>
              <a:t> лагерь. С этого момента началась партизанская война</a:t>
            </a:r>
            <a:r>
              <a:rPr lang="ru-RU" dirty="0" smtClean="0"/>
              <a:t>.</a:t>
            </a:r>
          </a:p>
          <a:p>
            <a:pPr lvl="0">
              <a:buClr>
                <a:srgbClr val="F3A447"/>
              </a:buClr>
            </a:pPr>
            <a:r>
              <a:rPr lang="ru-RU" dirty="0">
                <a:solidFill>
                  <a:prstClr val="white"/>
                </a:solidFill>
              </a:rPr>
              <a:t>28 сентября — партизаны генерала И. С. Дорохова штурмом взяли Верею</a:t>
            </a:r>
            <a:r>
              <a:rPr lang="ru-RU" dirty="0" smtClean="0">
                <a:solidFill>
                  <a:prstClr val="white"/>
                </a:solidFill>
              </a:rPr>
              <a:t>.</a:t>
            </a:r>
          </a:p>
          <a:p>
            <a:pPr lvl="0">
              <a:buClr>
                <a:srgbClr val="F3A447"/>
              </a:buClr>
            </a:pPr>
            <a:r>
              <a:rPr lang="ru-RU" dirty="0">
                <a:solidFill>
                  <a:prstClr val="white"/>
                </a:solidFill>
              </a:rPr>
              <a:t>3 - 5 октября — из Москвы выступили больные и раненые французы под прикрытием дивизии </a:t>
            </a:r>
            <a:r>
              <a:rPr lang="ru-RU" dirty="0" err="1">
                <a:solidFill>
                  <a:prstClr val="white"/>
                </a:solidFill>
              </a:rPr>
              <a:t>Клапареда</a:t>
            </a:r>
            <a:r>
              <a:rPr lang="ru-RU" dirty="0">
                <a:solidFill>
                  <a:prstClr val="white"/>
                </a:solidFill>
              </a:rPr>
              <a:t> и отряда </a:t>
            </a:r>
            <a:r>
              <a:rPr lang="ru-RU" dirty="0" err="1">
                <a:solidFill>
                  <a:prstClr val="white"/>
                </a:solidFill>
              </a:rPr>
              <a:t>Нансути</a:t>
            </a:r>
            <a:r>
              <a:rPr lang="ru-RU" dirty="0">
                <a:solidFill>
                  <a:prstClr val="white"/>
                </a:solidFill>
              </a:rPr>
              <a:t>.</a:t>
            </a:r>
          </a:p>
          <a:p>
            <a:pPr lvl="0">
              <a:buClr>
                <a:srgbClr val="F3A447"/>
              </a:buClr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912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51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6 октября — Л.Л. </a:t>
            </a:r>
            <a:r>
              <a:rPr lang="ru-RU" dirty="0" err="1"/>
              <a:t>Беннигсен</a:t>
            </a:r>
            <a:r>
              <a:rPr lang="ru-RU" dirty="0"/>
              <a:t> напал на изолированные части </a:t>
            </a:r>
            <a:r>
              <a:rPr lang="ru-RU" dirty="0" err="1"/>
              <a:t>Мюрата</a:t>
            </a:r>
            <a:r>
              <a:rPr lang="ru-RU" dirty="0"/>
              <a:t> и разбил их. В этот же день началась трехдневная битва за Полоцк между войсками П. X. </a:t>
            </a:r>
            <a:r>
              <a:rPr lang="ru-RU" dirty="0" err="1"/>
              <a:t>Витгенштейна</a:t>
            </a:r>
            <a:r>
              <a:rPr lang="ru-RU" dirty="0"/>
              <a:t> и французами Сен-Сира. Полоцк был взят штурмом колоннами генерал-майора Власова, генерал-майора Дибича и полковника </a:t>
            </a:r>
            <a:r>
              <a:rPr lang="ru-RU" dirty="0" err="1"/>
              <a:t>Ридигера</a:t>
            </a:r>
            <a:r>
              <a:rPr lang="ru-RU" dirty="0"/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36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67853"/>
          </a:xfrm>
        </p:spPr>
        <p:txBody>
          <a:bodyPr/>
          <a:lstStyle/>
          <a:p>
            <a:r>
              <a:rPr lang="ru-RU" dirty="0"/>
              <a:t>10 октября — последние части наполеоновской армии оставили Москву</a:t>
            </a:r>
            <a:r>
              <a:rPr lang="ru-RU" dirty="0" smtClean="0"/>
              <a:t>.</a:t>
            </a:r>
          </a:p>
          <a:p>
            <a:pPr lvl="0">
              <a:buClr>
                <a:srgbClr val="F3A447"/>
              </a:buClr>
            </a:pPr>
            <a:r>
              <a:rPr lang="ru-RU" dirty="0">
                <a:solidFill>
                  <a:prstClr val="white"/>
                </a:solidFill>
              </a:rPr>
              <a:t>12 октября — состоялся бой за Малоярославец.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2231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6021288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Отход французов из </a:t>
            </a:r>
            <a:r>
              <a:rPr lang="ru-RU" dirty="0" smtClean="0"/>
              <a:t>Москвы. Суходольский </a:t>
            </a:r>
            <a:r>
              <a:rPr lang="ru-RU" dirty="0"/>
              <a:t>(1844)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2026" y="3861048"/>
            <a:ext cx="2811633" cy="2008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2468719"/>
            <a:ext cx="3096344" cy="1905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48064" y="4653136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prstClr val="white"/>
                </a:solidFill>
              </a:rPr>
              <a:t>Петер фон Гесс. Сражение под Малоярославцем (1812)</a:t>
            </a:r>
          </a:p>
        </p:txBody>
      </p:sp>
    </p:spTree>
    <p:extLst>
      <p:ext uri="{BB962C8B-B14F-4D97-AF65-F5344CB8AC3E}">
        <p14:creationId xmlns:p14="http://schemas.microsoft.com/office/powerpoint/2010/main" val="137869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95845"/>
          </a:xfrm>
        </p:spPr>
        <p:txBody>
          <a:bodyPr/>
          <a:lstStyle/>
          <a:p>
            <a:r>
              <a:rPr lang="ru-RU" dirty="0"/>
              <a:t>17 октября — Наполеон вышел на Смоленскую дорогу</a:t>
            </a:r>
            <a:r>
              <a:rPr lang="ru-RU" dirty="0" smtClean="0"/>
              <a:t>.</a:t>
            </a:r>
            <a:endParaRPr lang="ru-RU" dirty="0"/>
          </a:p>
          <a:p>
            <a:pPr lvl="0">
              <a:buClr>
                <a:srgbClr val="F3A447"/>
              </a:buClr>
            </a:pPr>
            <a:r>
              <a:rPr lang="ru-RU" dirty="0">
                <a:solidFill>
                  <a:prstClr val="white"/>
                </a:solidFill>
              </a:rPr>
              <a:t>26 октября — войска Милорадовича взяли Дорогобуж, разбив </a:t>
            </a:r>
            <a:r>
              <a:rPr lang="ru-RU" dirty="0" err="1">
                <a:solidFill>
                  <a:prstClr val="white"/>
                </a:solidFill>
              </a:rPr>
              <a:t>Нея</a:t>
            </a:r>
            <a:r>
              <a:rPr lang="ru-RU" dirty="0" smtClean="0">
                <a:solidFill>
                  <a:prstClr val="white"/>
                </a:solidFill>
              </a:rPr>
              <a:t>.</a:t>
            </a:r>
          </a:p>
          <a:p>
            <a:pPr lvl="0">
              <a:buClr>
                <a:srgbClr val="F3A447"/>
              </a:buClr>
            </a:pPr>
            <a:r>
              <a:rPr lang="ru-RU" dirty="0">
                <a:solidFill>
                  <a:prstClr val="white"/>
                </a:solidFill>
              </a:rPr>
              <a:t>27 октября — Наполеон вступил в Смоленск</a:t>
            </a:r>
            <a:r>
              <a:rPr lang="ru-RU" dirty="0" smtClean="0">
                <a:solidFill>
                  <a:prstClr val="white"/>
                </a:solidFill>
              </a:rPr>
              <a:t>.</a:t>
            </a:r>
          </a:p>
          <a:p>
            <a:pPr lvl="0">
              <a:buClr>
                <a:srgbClr val="F3A447"/>
              </a:buClr>
            </a:pPr>
            <a:r>
              <a:rPr lang="ru-RU" dirty="0">
                <a:solidFill>
                  <a:prstClr val="white"/>
                </a:solidFill>
              </a:rPr>
              <a:t>31 октября — Наполеон покинул Смоленск и двинулся к Орше</a:t>
            </a:r>
            <a:r>
              <a:rPr lang="ru-RU" dirty="0" smtClean="0">
                <a:solidFill>
                  <a:prstClr val="white"/>
                </a:solidFill>
              </a:rPr>
              <a:t>.</a:t>
            </a:r>
          </a:p>
          <a:p>
            <a:pPr lvl="0" algn="ctr">
              <a:buClr>
                <a:srgbClr val="F3A447"/>
              </a:buClr>
              <a:buFont typeface="Arial" pitchFamily="34" charset="0"/>
              <a:buChar char="•"/>
            </a:pPr>
            <a:r>
              <a:rPr lang="ru-RU" dirty="0" smtClean="0">
                <a:solidFill>
                  <a:prstClr val="white"/>
                </a:solidFill>
              </a:rPr>
              <a:t>1 </a:t>
            </a:r>
            <a:r>
              <a:rPr lang="ru-RU" dirty="0">
                <a:solidFill>
                  <a:prstClr val="white"/>
                </a:solidFill>
              </a:rPr>
              <a:t>ноября — французские войска атаковали корпус генерала Алексеева.</a:t>
            </a:r>
          </a:p>
          <a:p>
            <a:pPr lvl="0">
              <a:buClr>
                <a:srgbClr val="F3A447"/>
              </a:buClr>
            </a:pPr>
            <a:endParaRPr lang="ru-RU" dirty="0">
              <a:solidFill>
                <a:prstClr val="white"/>
              </a:solidFill>
            </a:endParaRPr>
          </a:p>
          <a:p>
            <a:pPr lvl="0">
              <a:buClr>
                <a:srgbClr val="F3A447"/>
              </a:buClr>
            </a:pPr>
            <a:endParaRPr lang="ru-RU" dirty="0">
              <a:solidFill>
                <a:prstClr val="white"/>
              </a:solidFill>
            </a:endParaRPr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29514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116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187280"/>
          </a:xfrm>
        </p:spPr>
        <p:txBody>
          <a:bodyPr/>
          <a:lstStyle/>
          <a:p>
            <a:pPr algn="ctr"/>
            <a:r>
              <a:rPr lang="ru-RU" dirty="0"/>
              <a:t>4, 5 и 6 ноября — Кутузов разгромил корпуса </a:t>
            </a:r>
            <a:r>
              <a:rPr lang="ru-RU" dirty="0" err="1"/>
              <a:t>Даву</a:t>
            </a:r>
            <a:r>
              <a:rPr lang="ru-RU" dirty="0"/>
              <a:t> и </a:t>
            </a:r>
            <a:r>
              <a:rPr lang="ru-RU" dirty="0" err="1"/>
              <a:t>Нея</a:t>
            </a:r>
            <a:r>
              <a:rPr lang="ru-RU" dirty="0"/>
              <a:t> при городе Красном.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4029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2769558"/>
            <a:ext cx="3312368" cy="2615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2040" y="4077072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Французские солдаты маршала </a:t>
            </a:r>
            <a:r>
              <a:rPr lang="ru-RU" dirty="0" err="1"/>
              <a:t>Нея</a:t>
            </a:r>
            <a:r>
              <a:rPr lang="ru-RU" dirty="0"/>
              <a:t> загнаны в лес в сражении под Красным, худ. А. </a:t>
            </a:r>
            <a:r>
              <a:rPr lang="ru-RU" dirty="0" err="1"/>
              <a:t>Ивон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901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51829"/>
          </a:xfrm>
        </p:spPr>
        <p:txBody>
          <a:bodyPr/>
          <a:lstStyle/>
          <a:p>
            <a:r>
              <a:rPr lang="ru-RU" dirty="0"/>
              <a:t>7 ноября — Наполеон перевел свою армию у Орши по тонкому льду через Днепр</a:t>
            </a:r>
            <a:r>
              <a:rPr lang="ru-RU" dirty="0" smtClean="0"/>
              <a:t>.</a:t>
            </a:r>
          </a:p>
          <a:p>
            <a:pPr lvl="0">
              <a:buClr>
                <a:srgbClr val="F3A447"/>
              </a:buClr>
            </a:pPr>
            <a:r>
              <a:rPr lang="ru-RU" dirty="0">
                <a:solidFill>
                  <a:prstClr val="white"/>
                </a:solidFill>
              </a:rPr>
              <a:t>22 ноября — арьергард Виктора по дороге к городу Молодечно был разбит войсками Платова и </a:t>
            </a:r>
            <a:r>
              <a:rPr lang="ru-RU" dirty="0" err="1">
                <a:solidFill>
                  <a:prstClr val="white"/>
                </a:solidFill>
              </a:rPr>
              <a:t>Чаплица</a:t>
            </a:r>
            <a:r>
              <a:rPr lang="ru-RU" dirty="0">
                <a:solidFill>
                  <a:prstClr val="white"/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511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3567629"/>
            <a:ext cx="3240360" cy="2550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3068960"/>
            <a:ext cx="3089470" cy="2202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000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79821"/>
          </a:xfrm>
        </p:spPr>
        <p:txBody>
          <a:bodyPr/>
          <a:lstStyle/>
          <a:p>
            <a:r>
              <a:rPr lang="ru-RU" dirty="0"/>
              <a:t>23 ноября — Наполеон бросил остатки своей армии и бежал во Францию.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2231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2420888"/>
            <a:ext cx="3384376" cy="2487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11760" y="5301208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Отход французов из Москвы.</a:t>
            </a:r>
          </a:p>
          <a:p>
            <a:r>
              <a:rPr lang="ru-RU" dirty="0"/>
              <a:t>Суходольский (1844)</a:t>
            </a:r>
          </a:p>
        </p:txBody>
      </p:sp>
    </p:spTree>
    <p:extLst>
      <p:ext uri="{BB962C8B-B14F-4D97-AF65-F5344CB8AC3E}">
        <p14:creationId xmlns:p14="http://schemas.microsoft.com/office/powerpoint/2010/main" val="61103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1196752"/>
            <a:ext cx="4104456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3861048"/>
            <a:ext cx="7128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Наградная медаль в честь 100-летия победы в Отечественной войне 1812 года. Надпись: «Славный год сей минул, но не пройдут содеянные в нём подвиги»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196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200" y="692696"/>
            <a:ext cx="8305800" cy="5688632"/>
          </a:xfrm>
        </p:spPr>
        <p:txBody>
          <a:bodyPr/>
          <a:lstStyle/>
          <a:p>
            <a:pPr algn="l"/>
            <a:r>
              <a:rPr lang="en-US" dirty="0"/>
              <a:t>htt://www.wikipedia.org</a:t>
            </a:r>
          </a:p>
          <a:p>
            <a:pPr algn="l"/>
            <a:r>
              <a:rPr lang="en-US" dirty="0"/>
              <a:t>htt://</a:t>
            </a:r>
            <a:r>
              <a:rPr lang="en-US" dirty="0" smtClean="0"/>
              <a:t>www.vokrugsveta.ru</a:t>
            </a:r>
            <a:endParaRPr lang="en-US" dirty="0"/>
          </a:p>
          <a:p>
            <a:pPr algn="l"/>
            <a:r>
              <a:rPr lang="en-US" dirty="0"/>
              <a:t>htt://</a:t>
            </a:r>
            <a:r>
              <a:rPr lang="en-US" dirty="0" smtClean="0"/>
              <a:t>www.biblios.ru</a:t>
            </a:r>
            <a:endParaRPr lang="en-US" dirty="0"/>
          </a:p>
          <a:p>
            <a:pPr algn="l"/>
            <a:r>
              <a:rPr lang="en-US" dirty="0"/>
              <a:t>htt://</a:t>
            </a:r>
            <a:r>
              <a:rPr lang="en-US" dirty="0" smtClean="0"/>
              <a:t>www.voynablog.ru</a:t>
            </a:r>
            <a:endParaRPr lang="en-US" dirty="0"/>
          </a:p>
          <a:p>
            <a:pPr algn="l"/>
            <a:r>
              <a:rPr lang="en-US" dirty="0"/>
              <a:t>htt</a:t>
            </a:r>
            <a:r>
              <a:rPr lang="en-US" dirty="0" smtClean="0"/>
              <a:t>://www.museum.ru</a:t>
            </a:r>
            <a:endParaRPr lang="en-US" dirty="0"/>
          </a:p>
          <a:p>
            <a:pPr algn="l"/>
            <a:r>
              <a:rPr lang="en-US" dirty="0"/>
              <a:t>htt://</a:t>
            </a:r>
            <a:r>
              <a:rPr lang="en-US" dirty="0" smtClean="0"/>
              <a:t>www.admin-smolensk.ru</a:t>
            </a:r>
            <a:endParaRPr lang="en-US" dirty="0"/>
          </a:p>
          <a:p>
            <a:pPr algn="l"/>
            <a:r>
              <a:rPr lang="en-US" dirty="0"/>
              <a:t>htt://</a:t>
            </a:r>
            <a:r>
              <a:rPr lang="en-US" dirty="0" smtClean="0"/>
              <a:t>www.calend.ru</a:t>
            </a:r>
            <a:endParaRPr lang="en-US" dirty="0"/>
          </a:p>
          <a:p>
            <a:pPr algn="l"/>
            <a:r>
              <a:rPr lang="en-US" dirty="0"/>
              <a:t>htt://</a:t>
            </a:r>
            <a:r>
              <a:rPr lang="en-US" dirty="0" smtClean="0"/>
              <a:t>www.historydoc.edu.ru</a:t>
            </a:r>
            <a:endParaRPr lang="en-US" dirty="0"/>
          </a:p>
          <a:p>
            <a:pPr algn="l"/>
            <a:r>
              <a:rPr lang="en-US" dirty="0"/>
              <a:t>htt://</a:t>
            </a:r>
            <a:r>
              <a:rPr lang="en-US" dirty="0" smtClean="0"/>
              <a:t>www.allstude.ru</a:t>
            </a:r>
            <a:endParaRPr lang="en-US" dirty="0"/>
          </a:p>
          <a:p>
            <a:pPr algn="l"/>
            <a:r>
              <a:rPr lang="en-US" dirty="0"/>
              <a:t>htt://</a:t>
            </a:r>
            <a:r>
              <a:rPr lang="en-US" dirty="0" smtClean="0"/>
              <a:t>www.academkniga.ru</a:t>
            </a:r>
            <a:endParaRPr lang="en-US" dirty="0"/>
          </a:p>
          <a:p>
            <a:pPr algn="l"/>
            <a:r>
              <a:rPr lang="en-US" dirty="0" smtClean="0"/>
              <a:t> </a:t>
            </a:r>
            <a:endParaRPr lang="en-US" dirty="0"/>
          </a:p>
          <a:p>
            <a:pPr algn="l"/>
            <a:r>
              <a:rPr lang="en-US" dirty="0" smtClean="0"/>
              <a:t> </a:t>
            </a:r>
            <a:endParaRPr lang="en-US" dirty="0"/>
          </a:p>
          <a:p>
            <a:pPr algn="l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57200" y="332656"/>
            <a:ext cx="8305800" cy="43204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6221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51829"/>
          </a:xfrm>
        </p:spPr>
        <p:txBody>
          <a:bodyPr/>
          <a:lstStyle/>
          <a:p>
            <a:r>
              <a:rPr lang="ru-RU" dirty="0"/>
              <a:t>4 июня — в Кенигсберге министр иностранных дел Франции де </a:t>
            </a:r>
            <a:r>
              <a:rPr lang="ru-RU" dirty="0" err="1"/>
              <a:t>Бассано</a:t>
            </a:r>
            <a:r>
              <a:rPr lang="ru-RU" dirty="0"/>
              <a:t> </a:t>
            </a:r>
            <a:r>
              <a:rPr lang="ru-RU" dirty="0" smtClean="0"/>
              <a:t>подписал </a:t>
            </a:r>
            <a:r>
              <a:rPr lang="ru-RU" dirty="0"/>
              <a:t>ноту о разрыве </a:t>
            </a:r>
            <a:r>
              <a:rPr lang="ru-RU" dirty="0" smtClean="0"/>
              <a:t>дипломатических </a:t>
            </a:r>
            <a:r>
              <a:rPr lang="ru-RU" dirty="0"/>
              <a:t>отношений с Россией.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4029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3244334"/>
            <a:ext cx="381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Юг Маре́, герцог де </a:t>
            </a:r>
            <a:r>
              <a:rPr lang="ru-RU" dirty="0" err="1"/>
              <a:t>Бассано</a:t>
            </a:r>
            <a:r>
              <a:rPr lang="ru-RU" dirty="0"/>
              <a:t>́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2852936"/>
            <a:ext cx="2171700" cy="320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544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59288"/>
          </a:xfrm>
        </p:spPr>
        <p:txBody>
          <a:bodyPr/>
          <a:lstStyle/>
          <a:p>
            <a:pPr algn="ctr"/>
            <a:r>
              <a:rPr lang="ru-RU" dirty="0"/>
              <a:t>12 июня — главные силы французов </a:t>
            </a:r>
            <a:r>
              <a:rPr lang="ru-RU" dirty="0" smtClean="0"/>
              <a:t>начали переправу </a:t>
            </a:r>
            <a:r>
              <a:rPr lang="ru-RU" dirty="0"/>
              <a:t>через Неман</a:t>
            </a:r>
            <a:r>
              <a:rPr lang="ru-RU" dirty="0" smtClean="0"/>
              <a:t>.</a:t>
            </a:r>
          </a:p>
          <a:p>
            <a:pPr algn="ctr"/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6828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Picture 2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699792" y="4005064"/>
            <a:ext cx="3672408" cy="2171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4512" y="1628800"/>
            <a:ext cx="6357937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2582615"/>
            <a:ext cx="792088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ctr">
              <a:spcBef>
                <a:spcPts val="600"/>
              </a:spcBef>
              <a:buClr>
                <a:srgbClr val="F3A447"/>
              </a:buClr>
              <a:buSzPct val="85000"/>
              <a:buFont typeface="Wingdings 2"/>
              <a:buChar char=""/>
            </a:pPr>
            <a:r>
              <a:rPr lang="ru-RU" sz="2600" dirty="0">
                <a:solidFill>
                  <a:prstClr val="white"/>
                </a:solidFill>
              </a:rPr>
              <a:t>17 июня — отряд </a:t>
            </a:r>
            <a:r>
              <a:rPr lang="ru-RU" sz="2600" dirty="0" err="1">
                <a:solidFill>
                  <a:prstClr val="white"/>
                </a:solidFill>
              </a:rPr>
              <a:t>Кульнева</a:t>
            </a:r>
            <a:r>
              <a:rPr lang="ru-RU" sz="2600" dirty="0">
                <a:solidFill>
                  <a:prstClr val="white"/>
                </a:solidFill>
              </a:rPr>
              <a:t> отразил атаки войск маршала </a:t>
            </a:r>
            <a:r>
              <a:rPr lang="ru-RU" sz="2600" dirty="0" err="1">
                <a:solidFill>
                  <a:prstClr val="white"/>
                </a:solidFill>
              </a:rPr>
              <a:t>Удино</a:t>
            </a:r>
            <a:r>
              <a:rPr lang="ru-RU" sz="2600" dirty="0">
                <a:solidFill>
                  <a:prstClr val="white"/>
                </a:solidFill>
              </a:rPr>
              <a:t> на местечко </a:t>
            </a:r>
            <a:r>
              <a:rPr lang="ru-RU" sz="2600" dirty="0" err="1">
                <a:solidFill>
                  <a:prstClr val="white"/>
                </a:solidFill>
              </a:rPr>
              <a:t>Вилькомир</a:t>
            </a:r>
            <a:r>
              <a:rPr lang="ru-RU" sz="2600" dirty="0">
                <a:solidFill>
                  <a:prstClr val="white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952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03304"/>
          </a:xfrm>
        </p:spPr>
        <p:txBody>
          <a:bodyPr/>
          <a:lstStyle/>
          <a:p>
            <a:pPr algn="ctr"/>
            <a:r>
              <a:rPr lang="ru-RU" dirty="0"/>
              <a:t>6 июля — Александр I подписал манифест о «вооружении всего государства».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96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844824"/>
            <a:ext cx="2531690" cy="3408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2708920"/>
            <a:ext cx="2468289" cy="3363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41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07360"/>
          </a:xfrm>
          <a:ln>
            <a:solidFill>
              <a:schemeClr val="accent1"/>
            </a:solidFill>
          </a:ln>
        </p:spPr>
        <p:txBody>
          <a:bodyPr/>
          <a:lstStyle/>
          <a:p>
            <a:pPr algn="ctr"/>
            <a:r>
              <a:rPr lang="ru-RU" dirty="0"/>
              <a:t>14 июля — у деревни </a:t>
            </a:r>
            <a:r>
              <a:rPr lang="ru-RU" dirty="0" err="1"/>
              <a:t>Салтановки</a:t>
            </a:r>
            <a:r>
              <a:rPr lang="ru-RU" dirty="0"/>
              <a:t> Багратион нанес войскам </a:t>
            </a:r>
            <a:r>
              <a:rPr lang="ru-RU" dirty="0" err="1"/>
              <a:t>Даву</a:t>
            </a:r>
            <a:r>
              <a:rPr lang="ru-RU" dirty="0"/>
              <a:t> серьезный удар</a:t>
            </a:r>
            <a:r>
              <a:rPr lang="ru-RU" dirty="0" smtClean="0"/>
              <a:t>.</a:t>
            </a:r>
          </a:p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757" y="4027958"/>
            <a:ext cx="1440160" cy="1857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544" y="908720"/>
            <a:ext cx="8208912" cy="3801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2600" dirty="0">
                <a:solidFill>
                  <a:prstClr val="white"/>
                </a:solidFill>
              </a:rPr>
              <a:t>19 июля — </a:t>
            </a:r>
            <a:r>
              <a:rPr lang="ru-RU" sz="2600" dirty="0" err="1">
                <a:solidFill>
                  <a:prstClr val="white"/>
                </a:solidFill>
              </a:rPr>
              <a:t>Витгенштейн</a:t>
            </a:r>
            <a:r>
              <a:rPr lang="ru-RU" sz="2600" dirty="0">
                <a:solidFill>
                  <a:prstClr val="white"/>
                </a:solidFill>
              </a:rPr>
              <a:t> выдержал бой у деревни </a:t>
            </a:r>
            <a:r>
              <a:rPr lang="ru-RU" sz="2600" dirty="0" err="1">
                <a:solidFill>
                  <a:prstClr val="white"/>
                </a:solidFill>
              </a:rPr>
              <a:t>Клястицы</a:t>
            </a:r>
            <a:r>
              <a:rPr lang="ru-RU" sz="2600" dirty="0">
                <a:solidFill>
                  <a:prstClr val="white"/>
                </a:solidFill>
              </a:rPr>
              <a:t>, отбив атаки </a:t>
            </a:r>
            <a:r>
              <a:rPr lang="ru-RU" sz="2600" dirty="0" err="1">
                <a:solidFill>
                  <a:prstClr val="white"/>
                </a:solidFill>
              </a:rPr>
              <a:t>Удино</a:t>
            </a:r>
            <a:r>
              <a:rPr lang="ru-RU" sz="2600" dirty="0" smtClean="0">
                <a:solidFill>
                  <a:prstClr val="white"/>
                </a:solidFill>
              </a:rPr>
              <a:t>.</a:t>
            </a:r>
          </a:p>
          <a:p>
            <a:pPr marL="457200" lvl="0" indent="-457200" algn="ctr">
              <a:spcBef>
                <a:spcPts val="600"/>
              </a:spcBef>
              <a:buClr>
                <a:srgbClr val="F3A447"/>
              </a:buClr>
              <a:buSzPct val="85000"/>
              <a:buFont typeface="Arial" pitchFamily="34" charset="0"/>
              <a:buChar char="•"/>
            </a:pPr>
            <a:r>
              <a:rPr lang="ru-RU" sz="2600" dirty="0" smtClean="0">
                <a:solidFill>
                  <a:prstClr val="white"/>
                </a:solidFill>
              </a:rPr>
              <a:t>22 </a:t>
            </a:r>
            <a:r>
              <a:rPr lang="ru-RU" sz="2600" dirty="0">
                <a:solidFill>
                  <a:prstClr val="white"/>
                </a:solidFill>
              </a:rPr>
              <a:t>июля — 1-я и 2-я русские армии соединились под Смоленском.</a:t>
            </a:r>
          </a:p>
          <a:p>
            <a:pPr marL="274320" lvl="0" indent="-274320" algn="ctr">
              <a:spcBef>
                <a:spcPts val="600"/>
              </a:spcBef>
              <a:buClr>
                <a:srgbClr val="F3A447"/>
              </a:buClr>
              <a:buSzPct val="85000"/>
              <a:buFont typeface="Wingdings 2"/>
              <a:buChar char=""/>
            </a:pPr>
            <a:r>
              <a:rPr lang="ru-RU" sz="2600" dirty="0">
                <a:solidFill>
                  <a:prstClr val="white"/>
                </a:solidFill>
              </a:rPr>
              <a:t>27 июля — состоялся бой атамана М. И. Платова при Молевом болоте с французскими войсками </a:t>
            </a:r>
            <a:r>
              <a:rPr lang="ru-RU" sz="2600" dirty="0" err="1">
                <a:solidFill>
                  <a:prstClr val="white"/>
                </a:solidFill>
              </a:rPr>
              <a:t>Себастиани</a:t>
            </a:r>
            <a:r>
              <a:rPr lang="ru-RU" sz="2600" dirty="0">
                <a:solidFill>
                  <a:prstClr val="white"/>
                </a:solidFill>
              </a:rPr>
              <a:t>, которые потерпели поражение.</a:t>
            </a:r>
          </a:p>
          <a:p>
            <a:pPr marL="274320" lvl="0" indent="-274320" algn="ctr">
              <a:spcBef>
                <a:spcPts val="600"/>
              </a:spcBef>
              <a:buClr>
                <a:srgbClr val="F3A447"/>
              </a:buClr>
              <a:buSzPct val="85000"/>
              <a:buFont typeface="Wingdings 2"/>
              <a:buChar char=""/>
            </a:pPr>
            <a:endParaRPr lang="ru-RU" sz="2600" dirty="0">
              <a:solidFill>
                <a:prstClr val="white"/>
              </a:solidFill>
            </a:endParaRPr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7329" y="4466517"/>
            <a:ext cx="1409303" cy="1657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641800" y="3820186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prstClr val="white"/>
                </a:solidFill>
              </a:rPr>
              <a:t>Граф Пётр </a:t>
            </a:r>
            <a:r>
              <a:rPr lang="ru-RU" dirty="0" err="1">
                <a:solidFill>
                  <a:prstClr val="white"/>
                </a:solidFill>
              </a:rPr>
              <a:t>Христианович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Витгенштейн</a:t>
            </a:r>
            <a:r>
              <a:rPr lang="ru-RU" dirty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587727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prstClr val="white"/>
                </a:solidFill>
              </a:rPr>
              <a:t>Пет</a:t>
            </a:r>
            <a:r>
              <a:rPr lang="en-US" dirty="0">
                <a:solidFill>
                  <a:prstClr val="white"/>
                </a:solidFill>
              </a:rPr>
              <a:t>p </a:t>
            </a:r>
            <a:r>
              <a:rPr lang="ru-RU" dirty="0">
                <a:solidFill>
                  <a:prstClr val="white"/>
                </a:solidFill>
              </a:rPr>
              <a:t>Иванович Багратион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1621" y="4128762"/>
            <a:ext cx="1580381" cy="1870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635896" y="6123924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prstClr val="white"/>
                </a:solidFill>
              </a:rPr>
              <a:t>М. И. Платов</a:t>
            </a:r>
          </a:p>
        </p:txBody>
      </p:sp>
    </p:spTree>
    <p:extLst>
      <p:ext uri="{BB962C8B-B14F-4D97-AF65-F5344CB8AC3E}">
        <p14:creationId xmlns:p14="http://schemas.microsoft.com/office/powerpoint/2010/main" val="333386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19328"/>
          </a:xfrm>
        </p:spPr>
        <p:txBody>
          <a:bodyPr/>
          <a:lstStyle/>
          <a:p>
            <a:pPr algn="ctr"/>
            <a:r>
              <a:rPr lang="ru-RU" dirty="0" smtClean="0"/>
              <a:t>31 июля — австрийский корпус </a:t>
            </a:r>
            <a:r>
              <a:rPr lang="ru-RU" dirty="0" err="1" smtClean="0"/>
              <a:t>Шварценберга</a:t>
            </a:r>
            <a:r>
              <a:rPr lang="ru-RU" dirty="0" smtClean="0"/>
              <a:t> атаковал русские войска при местечке </a:t>
            </a:r>
            <a:r>
              <a:rPr lang="ru-RU" dirty="0" err="1" smtClean="0"/>
              <a:t>Городечна</a:t>
            </a:r>
            <a:r>
              <a:rPr lang="ru-RU" dirty="0" smtClean="0"/>
              <a:t>. </a:t>
            </a:r>
            <a:r>
              <a:rPr lang="ru-RU" dirty="0" err="1" smtClean="0"/>
              <a:t>Тормасов</a:t>
            </a:r>
            <a:r>
              <a:rPr lang="ru-RU" dirty="0" smtClean="0"/>
              <a:t> отступил к </a:t>
            </a:r>
            <a:r>
              <a:rPr lang="ru-RU" dirty="0" err="1" smtClean="0"/>
              <a:t>Кобрину</a:t>
            </a:r>
            <a:r>
              <a:rPr lang="ru-RU" dirty="0" smtClean="0"/>
              <a:t>.</a:t>
            </a:r>
          </a:p>
          <a:p>
            <a:pPr algn="ctr"/>
            <a:r>
              <a:rPr lang="ru-RU" dirty="0">
                <a:solidFill>
                  <a:prstClr val="white"/>
                </a:solidFill>
              </a:rPr>
              <a:t>4 - 6 августа — состоялась битва за Смоленск между войсками Барклая-де-Толли и основными силами Наполеона. Русские оставили Смоленск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802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5085184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генерал А. П. </a:t>
            </a:r>
            <a:r>
              <a:rPr lang="ru-RU" dirty="0" err="1"/>
              <a:t>Тормасов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3244334"/>
            <a:ext cx="20162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Шварценберг</a:t>
            </a:r>
            <a:endParaRPr lang="ru-RU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3372776"/>
            <a:ext cx="1430076" cy="171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4188" y="3798332"/>
            <a:ext cx="1632198" cy="1943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1459" y="3949195"/>
            <a:ext cx="1495871" cy="1969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3848" y="342900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Барклай-де-Толли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437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35352"/>
          </a:xfrm>
        </p:spPr>
        <p:txBody>
          <a:bodyPr/>
          <a:lstStyle/>
          <a:p>
            <a:r>
              <a:rPr lang="ru-RU" dirty="0"/>
              <a:t>17 августа — в армию прибыл новый главнокомандующий М. И. Голенищев-Кутузов, который занял удобный оборонительный рубеж при деревне Бородино</a:t>
            </a:r>
            <a:r>
              <a:rPr lang="ru-RU" dirty="0" smtClean="0"/>
              <a:t>.</a:t>
            </a:r>
          </a:p>
          <a:p>
            <a:pPr lvl="0">
              <a:buClr>
                <a:srgbClr val="F3A447"/>
              </a:buClr>
            </a:pPr>
            <a:r>
              <a:rPr lang="ru-RU" dirty="0">
                <a:solidFill>
                  <a:prstClr val="white"/>
                </a:solidFill>
              </a:rPr>
              <a:t>24 августа — состоялся бой войск генерал-лейтенанта М. Д. Горчакова 2-го с основными силами Наполеона за </a:t>
            </a:r>
            <a:r>
              <a:rPr lang="ru-RU" dirty="0" err="1">
                <a:solidFill>
                  <a:prstClr val="white"/>
                </a:solidFill>
              </a:rPr>
              <a:t>Шевардино</a:t>
            </a:r>
            <a:r>
              <a:rPr lang="ru-RU" dirty="0">
                <a:solidFill>
                  <a:prstClr val="white"/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82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333" y="3648546"/>
            <a:ext cx="2444750" cy="244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6093296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prstClr val="white"/>
                </a:solidFill>
              </a:rPr>
              <a:t>А. И. Горчаков, генерал-лейтенант.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580778"/>
            <a:ext cx="3156746" cy="2314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283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47531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26 августа — произошло Бородинское сражение. Потери обеих сторон были огромны. Кутузов дал приказ отступать</a:t>
            </a:r>
            <a:r>
              <a:rPr lang="ru-RU" dirty="0" smtClean="0"/>
              <a:t>.</a:t>
            </a:r>
          </a:p>
          <a:p>
            <a:pPr lvl="0" algn="ctr">
              <a:buClr>
                <a:srgbClr val="F3A447"/>
              </a:buClr>
            </a:pPr>
            <a:r>
              <a:rPr lang="ru-RU" dirty="0">
                <a:solidFill>
                  <a:prstClr val="white"/>
                </a:solidFill>
              </a:rPr>
              <a:t>27 августа — казаки атамана Платова отбили все попытки </a:t>
            </a:r>
            <a:r>
              <a:rPr lang="ru-RU" dirty="0" err="1">
                <a:solidFill>
                  <a:prstClr val="white"/>
                </a:solidFill>
              </a:rPr>
              <a:t>Мюрата</a:t>
            </a:r>
            <a:r>
              <a:rPr lang="ru-RU" dirty="0">
                <a:solidFill>
                  <a:prstClr val="white"/>
                </a:solidFill>
              </a:rPr>
              <a:t> овладеть Можайском</a:t>
            </a:r>
            <a:r>
              <a:rPr lang="ru-RU" dirty="0" smtClean="0">
                <a:solidFill>
                  <a:prstClr val="white"/>
                </a:solidFill>
              </a:rPr>
              <a:t>.</a:t>
            </a:r>
          </a:p>
          <a:p>
            <a:pPr lvl="0">
              <a:buClr>
                <a:srgbClr val="F3A447"/>
              </a:buClr>
            </a:pPr>
            <a:r>
              <a:rPr lang="ru-RU" dirty="0">
                <a:solidFill>
                  <a:prstClr val="white"/>
                </a:solidFill>
              </a:rPr>
              <a:t>1 сентября — на совете в Филях Кутузов принял решение оставить Москву без боя, дабы сохранить армию</a:t>
            </a:r>
            <a:r>
              <a:rPr lang="ru-RU" dirty="0" smtClean="0">
                <a:solidFill>
                  <a:prstClr val="white"/>
                </a:solidFill>
              </a:rPr>
              <a:t>.</a:t>
            </a:r>
          </a:p>
          <a:p>
            <a:pPr lvl="0">
              <a:buClr>
                <a:srgbClr val="F3A447"/>
              </a:buClr>
            </a:pPr>
            <a:endParaRPr lang="ru-RU" dirty="0">
              <a:solidFill>
                <a:prstClr val="white"/>
              </a:solidFill>
            </a:endParaRPr>
          </a:p>
          <a:p>
            <a:pPr lvl="0">
              <a:buClr>
                <a:srgbClr val="F3A447"/>
              </a:buClr>
            </a:pPr>
            <a:r>
              <a:rPr lang="ru-RU" dirty="0">
                <a:solidFill>
                  <a:prstClr val="white"/>
                </a:solidFill>
              </a:rPr>
              <a:t>3 сентября — авангард корпуса </a:t>
            </a:r>
            <a:r>
              <a:rPr lang="ru-RU" dirty="0" err="1">
                <a:solidFill>
                  <a:prstClr val="white"/>
                </a:solidFill>
              </a:rPr>
              <a:t>Мюрата</a:t>
            </a:r>
            <a:r>
              <a:rPr lang="ru-RU" dirty="0">
                <a:solidFill>
                  <a:prstClr val="white"/>
                </a:solidFill>
              </a:rPr>
              <a:t> был вынужден выпустить арьергард генерала М. А. Милорадовича из Москвы. В тот же день Мюрат занял Москву, а к вечеру в Кремль прибыл Наполеон.</a:t>
            </a:r>
          </a:p>
          <a:p>
            <a:pPr marL="0" lvl="0" indent="0">
              <a:buClr>
                <a:srgbClr val="F3A447"/>
              </a:buClr>
              <a:buNone/>
            </a:pPr>
            <a:endParaRPr lang="ru-RU" dirty="0">
              <a:solidFill>
                <a:prstClr val="white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96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03648" y="5733256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640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623837"/>
          </a:xfrm>
        </p:spPr>
        <p:txBody>
          <a:bodyPr/>
          <a:lstStyle/>
          <a:p>
            <a:r>
              <a:rPr lang="ru-RU" dirty="0"/>
              <a:t>16 сентября — партизанский отряд полковника Д. В. Давыдова нанес поражение неприятельскому подразделению, прикрывавшему транспорт с фуражом и артиллерийским снаряжением у Вязьмы.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43916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4581128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Полковник Денис </a:t>
            </a:r>
            <a:r>
              <a:rPr lang="ru-RU" dirty="0" smtClean="0"/>
              <a:t>Давыдов. Художник </a:t>
            </a:r>
            <a:r>
              <a:rPr lang="ru-RU" dirty="0"/>
              <a:t>Виктор </a:t>
            </a:r>
            <a:r>
              <a:rPr lang="ru-RU" dirty="0" err="1" smtClean="0"/>
              <a:t>Болтышев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2996952"/>
            <a:ext cx="2995439" cy="2857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657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277</TotalTime>
  <Words>693</Words>
  <Application>Microsoft Office PowerPoint</Application>
  <PresentationFormat>Экран (4:3)</PresentationFormat>
  <Paragraphs>63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Бумажная</vt:lpstr>
      <vt:lpstr> Хронология событий Отечественной войны 1812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Отечественной войны 1812 года</dc:title>
  <dc:creator>Админ</dc:creator>
  <cp:lastModifiedBy>Админ</cp:lastModifiedBy>
  <cp:revision>31</cp:revision>
  <dcterms:created xsi:type="dcterms:W3CDTF">2012-03-29T10:06:06Z</dcterms:created>
  <dcterms:modified xsi:type="dcterms:W3CDTF">2012-04-03T04:33:09Z</dcterms:modified>
</cp:coreProperties>
</file>