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6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97F46-CD25-421D-B694-83266F81044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166182-3A93-4394-B2A5-1F77083B8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166182-3A93-4394-B2A5-1F77083B8FD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285720" y="571480"/>
            <a:ext cx="3857652" cy="3500462"/>
          </a:xfrm>
          <a:prstGeom prst="rect">
            <a:avLst/>
          </a:prstGeom>
        </p:spPr>
        <p:txBody>
          <a:bodyPr>
            <a:normAutofit fontScale="675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РАЗВИТИЕ  У ДЕТЕЙ </a:t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КОММУНИКАТИВНЫХ</a:t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СПОСОБНОСТЕЙ</a:t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ЧЕРЕЗ</a:t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Театрализованную</a:t>
            </a:r>
            <a:r>
              <a:rPr kumimoji="0" lang="ru-RU" sz="3200" b="1" i="0" u="none" strike="noStrike" kern="1200" cap="all" normalizeH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lang="ru-RU" sz="3200" b="1" cap="all" dirty="0" err="1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деятельность</a:t>
            </a:r>
            <a:endParaRPr kumimoji="0" lang="ru-RU" sz="3200" b="1" i="0" u="none" strike="noStrike" kern="120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1643050"/>
            <a:ext cx="4500594" cy="4000528"/>
          </a:xfrm>
          <a:prstGeom prst="roundRect">
            <a:avLst/>
          </a:prstGeom>
          <a:noFill/>
          <a:ln w="76200">
            <a:solidFill>
              <a:srgbClr val="F4464A"/>
            </a:solidFill>
            <a:miter lim="800000"/>
            <a:headEnd/>
            <a:tailEnd/>
          </a:ln>
          <a:effectLst/>
        </p:spPr>
      </p:pic>
      <p:sp>
        <p:nvSpPr>
          <p:cNvPr id="6" name="4-конечная звезда 5"/>
          <p:cNvSpPr/>
          <p:nvPr/>
        </p:nvSpPr>
        <p:spPr>
          <a:xfrm rot="1616481">
            <a:off x="5369442" y="1014680"/>
            <a:ext cx="495957" cy="485459"/>
          </a:xfrm>
          <a:prstGeom prst="star4">
            <a:avLst>
              <a:gd name="adj" fmla="val 1763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 rot="1616481">
            <a:off x="7512583" y="943242"/>
            <a:ext cx="495957" cy="485459"/>
          </a:xfrm>
          <a:prstGeom prst="star4">
            <a:avLst>
              <a:gd name="adj" fmla="val 1763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 rot="20096114">
            <a:off x="8366255" y="1082305"/>
            <a:ext cx="495957" cy="485459"/>
          </a:xfrm>
          <a:prstGeom prst="star4">
            <a:avLst>
              <a:gd name="adj" fmla="val 176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 rot="19537783">
            <a:off x="6951751" y="454780"/>
            <a:ext cx="495957" cy="485459"/>
          </a:xfrm>
          <a:prstGeom prst="star4">
            <a:avLst>
              <a:gd name="adj" fmla="val 17637"/>
            </a:avLst>
          </a:prstGeom>
          <a:solidFill>
            <a:srgbClr val="F446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 rot="1616481">
            <a:off x="3440617" y="2157688"/>
            <a:ext cx="495957" cy="485459"/>
          </a:xfrm>
          <a:prstGeom prst="star4">
            <a:avLst>
              <a:gd name="adj" fmla="val 1763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 rot="1616481">
            <a:off x="5869508" y="586052"/>
            <a:ext cx="495957" cy="485459"/>
          </a:xfrm>
          <a:prstGeom prst="star4">
            <a:avLst>
              <a:gd name="adj" fmla="val 176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 rot="1616481">
            <a:off x="4226435" y="1086118"/>
            <a:ext cx="495957" cy="485459"/>
          </a:xfrm>
          <a:prstGeom prst="star4">
            <a:avLst>
              <a:gd name="adj" fmla="val 17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 rot="1616481">
            <a:off x="3512055" y="1586184"/>
            <a:ext cx="495957" cy="485459"/>
          </a:xfrm>
          <a:prstGeom prst="star4">
            <a:avLst>
              <a:gd name="adj" fmla="val 176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 rot="1616481">
            <a:off x="3869245" y="657491"/>
            <a:ext cx="495957" cy="485459"/>
          </a:xfrm>
          <a:prstGeom prst="star4">
            <a:avLst>
              <a:gd name="adj" fmla="val 176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4-конечная звезда 15"/>
          <p:cNvSpPr/>
          <p:nvPr/>
        </p:nvSpPr>
        <p:spPr>
          <a:xfrm rot="1616481">
            <a:off x="3512054" y="3086383"/>
            <a:ext cx="495957" cy="485459"/>
          </a:xfrm>
          <a:prstGeom prst="star4">
            <a:avLst>
              <a:gd name="adj" fmla="val 1763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4-конечная звезда 16"/>
          <p:cNvSpPr/>
          <p:nvPr/>
        </p:nvSpPr>
        <p:spPr>
          <a:xfrm rot="1616481">
            <a:off x="6298137" y="1014681"/>
            <a:ext cx="495957" cy="485459"/>
          </a:xfrm>
          <a:prstGeom prst="star4">
            <a:avLst>
              <a:gd name="adj" fmla="val 17637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4-конечная звезда 17"/>
          <p:cNvSpPr/>
          <p:nvPr/>
        </p:nvSpPr>
        <p:spPr>
          <a:xfrm rot="1616481">
            <a:off x="8084087" y="514614"/>
            <a:ext cx="495957" cy="485459"/>
          </a:xfrm>
          <a:prstGeom prst="star4">
            <a:avLst>
              <a:gd name="adj" fmla="val 1763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/>
          <p:cNvSpPr/>
          <p:nvPr/>
        </p:nvSpPr>
        <p:spPr>
          <a:xfrm rot="1616481">
            <a:off x="3440616" y="3800762"/>
            <a:ext cx="495957" cy="485459"/>
          </a:xfrm>
          <a:prstGeom prst="star4">
            <a:avLst>
              <a:gd name="adj" fmla="val 17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 rot="1616481">
            <a:off x="4726501" y="586053"/>
            <a:ext cx="495957" cy="485459"/>
          </a:xfrm>
          <a:prstGeom prst="star4">
            <a:avLst>
              <a:gd name="adj" fmla="val 176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5715016"/>
            <a:ext cx="628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Учитель –логопед 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МБДОУ комбинированного типа детский сад №4 Шептунова О.В.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1475656" y="188640"/>
            <a:ext cx="5904656" cy="1296144"/>
          </a:xfrm>
          <a:prstGeom prst="cloudCallou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ДРАМАТИЗАЦИИ</a:t>
            </a:r>
            <a:endParaRPr lang="ru-RU" sz="2800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571612"/>
            <a:ext cx="3962810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 descr="F:\праздник осени\DSCN261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3857628"/>
            <a:ext cx="4095965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1\Desktop\ФОТО для диплома\DSCF175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1643050"/>
            <a:ext cx="400052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4"/>
          <p:cNvSpPr txBox="1">
            <a:spLocks/>
          </p:cNvSpPr>
          <p:nvPr/>
        </p:nvSpPr>
        <p:spPr>
          <a:xfrm>
            <a:off x="357158" y="357166"/>
            <a:ext cx="7400948" cy="2011354"/>
          </a:xfrm>
          <a:prstGeom prst="rect">
            <a:avLst/>
          </a:prstGeom>
        </p:spPr>
        <p:txBody>
          <a:bodyPr anchor="t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Работая над сказкой   используют метод проекта-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определяют цели и задачи 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выделяют этапы работы  и методы решения задач.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презентация – драматизация 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сопоставление 3"/>
          <p:cNvSpPr/>
          <p:nvPr/>
        </p:nvSpPr>
        <p:spPr>
          <a:xfrm rot="16200000">
            <a:off x="2037376" y="677212"/>
            <a:ext cx="216024" cy="576064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Блок-схема: сопоставление 4"/>
          <p:cNvSpPr/>
          <p:nvPr/>
        </p:nvSpPr>
        <p:spPr>
          <a:xfrm rot="16200000">
            <a:off x="1465872" y="962964"/>
            <a:ext cx="216024" cy="576064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Блок-схема: сопоставление 5"/>
          <p:cNvSpPr/>
          <p:nvPr/>
        </p:nvSpPr>
        <p:spPr>
          <a:xfrm rot="16200000">
            <a:off x="1751624" y="1534468"/>
            <a:ext cx="216024" cy="576064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571736" y="2143116"/>
            <a:ext cx="3541643" cy="857256"/>
            <a:chOff x="2760033" y="488789"/>
            <a:chExt cx="3541643" cy="133726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760033" y="488789"/>
              <a:ext cx="3541643" cy="133726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2760033" y="488789"/>
              <a:ext cx="3541643" cy="13372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Тема проекта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0034" y="3286124"/>
            <a:ext cx="3501287" cy="1428760"/>
            <a:chOff x="329005" y="2690997"/>
            <a:chExt cx="3501287" cy="1422553"/>
          </a:xfrm>
          <a:scene3d>
            <a:camera prst="isometricOffAxis1Right"/>
            <a:lightRig rig="threePt" dir="t"/>
          </a:scene3d>
        </p:grpSpPr>
        <p:sp>
          <p:nvSpPr>
            <p:cNvPr id="11" name="Прямоугольник 10"/>
            <p:cNvSpPr/>
            <p:nvPr/>
          </p:nvSpPr>
          <p:spPr>
            <a:xfrm>
              <a:off x="329005" y="2690997"/>
              <a:ext cx="3501287" cy="142255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329005" y="2690997"/>
              <a:ext cx="3501287" cy="14225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Цели, задачи</a:t>
              </a:r>
              <a:r>
                <a:rPr lang="ru-RU" sz="2400" kern="1200" dirty="0" smtClean="0"/>
                <a:t>.</a:t>
              </a:r>
              <a:endParaRPr lang="ru-RU" sz="28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857752" y="3286124"/>
            <a:ext cx="3817174" cy="1499889"/>
            <a:chOff x="5220494" y="2544378"/>
            <a:chExt cx="3817174" cy="1499889"/>
          </a:xfrm>
          <a:scene3d>
            <a:camera prst="isometricOffAxis2Left"/>
            <a:lightRig rig="threePt" dir="t"/>
          </a:scene3d>
        </p:grpSpPr>
        <p:sp>
          <p:nvSpPr>
            <p:cNvPr id="14" name="Прямоугольник 13"/>
            <p:cNvSpPr/>
            <p:nvPr/>
          </p:nvSpPr>
          <p:spPr>
            <a:xfrm>
              <a:off x="5220494" y="2544378"/>
              <a:ext cx="3817174" cy="149988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5220494" y="2544378"/>
              <a:ext cx="3817174" cy="14998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Этапы работы. Выбор методов и приемов.</a:t>
              </a:r>
              <a:endParaRPr lang="ru-RU" sz="2400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643174" y="4857760"/>
            <a:ext cx="3618540" cy="1447282"/>
            <a:chOff x="2827915" y="4719652"/>
            <a:chExt cx="3618540" cy="144728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827915" y="4719652"/>
              <a:ext cx="3618540" cy="1447282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827915" y="4719652"/>
              <a:ext cx="3618540" cy="14472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Презентация</a:t>
              </a:r>
              <a:r>
                <a:rPr lang="ru-RU" sz="2400" kern="1200" dirty="0" smtClean="0"/>
                <a:t>- открытое занятие, драматизация.</a:t>
              </a:r>
              <a:endParaRPr lang="ru-RU" sz="24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1115616" y="116632"/>
            <a:ext cx="2808312" cy="792088"/>
          </a:xfrm>
          <a:prstGeom prst="wedgeRoundRectCallout">
            <a:avLst>
              <a:gd name="adj1" fmla="val -39827"/>
              <a:gd name="adj2" fmla="val 73884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Задачи:</a:t>
            </a:r>
            <a:endParaRPr lang="ru-RU" sz="3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57200" y="1142984"/>
            <a:ext cx="4972056" cy="5000660"/>
          </a:xfrm>
          <a:prstGeom prst="rect">
            <a:avLst/>
          </a:prstGeom>
        </p:spPr>
        <p:txBody>
          <a:bodyPr>
            <a:normAutofit fontScale="8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7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ru-RU" sz="31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Познавательные </a:t>
            </a: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  развивать память, ориентировку в пространстве, умение действовать согласовано, включаясь одновременно или последовательно.</a:t>
            </a:r>
            <a: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Развитие речи </a:t>
            </a: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пересказ сказки, диалог, рассказывание по иллюстрациям.</a:t>
            </a:r>
            <a:b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ru-RU" sz="31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Эмоциональное развитие </a:t>
            </a: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учить передавать различные эмоции с помощью интонации, мимики, жестов- радость, страх, обида , холод…  </a:t>
            </a:r>
            <a:b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ru-RU" sz="31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Развитие мелкой моторики- </a:t>
            </a: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рисование, обводка, штриховка, оригами, ручной труд.</a:t>
            </a:r>
            <a: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ru-RU" sz="31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Воспитательные </a:t>
            </a:r>
            <a:r>
              <a:rPr kumimoji="0" lang="ru-RU" sz="2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–воспитывать желание помогать, учить сопереживать своим близким.</a:t>
            </a:r>
            <a:endParaRPr kumimoji="0" lang="ru-RU" sz="22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214290"/>
            <a:ext cx="3143304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2143116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500694" y="4286256"/>
            <a:ext cx="3214710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428596" y="1214422"/>
            <a:ext cx="4318200" cy="5021180"/>
          </a:xfrm>
          <a:prstGeom prst="rect">
            <a:avLst/>
          </a:prstGeom>
        </p:spPr>
        <p:txBody>
          <a:bodyPr anchor="t">
            <a:normAutofit fontScale="9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Разучивание диалогов с помощью игрушек.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Создание настольного театра.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Проигрывание сцен из 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сказки</a:t>
            </a:r>
            <a:r>
              <a:rPr kumimoji="0" lang="ru-RU" sz="2400" b="0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–учимся взаимодействовать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друг с другом, вовремя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вступать в диалог,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находить свое место 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относительно друг друга.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Соединение отдельных сцен в единое целое.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Содержимое 5" descr="0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9190" y="285728"/>
            <a:ext cx="3471866" cy="1688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Содержимое 4" descr="17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9190" y="2000240"/>
            <a:ext cx="3500462" cy="19288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115616" y="116632"/>
            <a:ext cx="2808312" cy="792088"/>
          </a:xfrm>
          <a:prstGeom prst="wedgeRoundRectCallout">
            <a:avLst>
              <a:gd name="adj1" fmla="val -39827"/>
              <a:gd name="adj2" fmla="val 73884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Этапы:</a:t>
            </a:r>
            <a:endParaRPr lang="ru-RU" sz="36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4071942"/>
            <a:ext cx="3431304" cy="214314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714348" y="285728"/>
            <a:ext cx="7758138" cy="3643338"/>
          </a:xfrm>
          <a:prstGeom prst="rect">
            <a:avLst/>
          </a:prstGeom>
        </p:spPr>
        <p:txBody>
          <a:bodyPr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Театрализованная</a:t>
            </a:r>
            <a:r>
              <a:rPr kumimoji="0" lang="ru-RU" sz="2400" b="0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деятельность</a:t>
            </a: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помогает не только развивать коммуникативные способности  ребенка, но и способствует всестороннему развитию.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 так как я  провожу и работу  с родителями  -- индивидуальные консультации, папки-передвижки,   участие в открытых мероприятиях   --   то и развивает общение ребенка в семье.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Рисунок 5" descr="C:\Documents and Settings\Admin\Рабочий стол\3лист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04727">
            <a:off x="257127" y="3830253"/>
            <a:ext cx="2143140" cy="2777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3" name="Picture 19" descr="C:\Users\1\AppData\Local\Temp\Rar$DI77.472\j153934_12532728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132411">
            <a:off x="6527674" y="3875678"/>
            <a:ext cx="2076577" cy="2719565"/>
          </a:xfrm>
          <a:prstGeom prst="rect">
            <a:avLst/>
          </a:prstGeom>
          <a:noFill/>
        </p:spPr>
      </p:pic>
      <p:pic>
        <p:nvPicPr>
          <p:cNvPr id="1044" name="Picture 20" descr="C:\Users\1\AppData\Local\Temp\Rar$DI03.880\10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86050" y="4357670"/>
            <a:ext cx="335758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179512" y="188640"/>
            <a:ext cx="5472608" cy="1368152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accent3">
                    <a:lumMod val="75000"/>
                  </a:schemeClr>
                </a:solidFill>
              </a:rPr>
              <a:t>Научись любить и понимать людей</a:t>
            </a:r>
            <a:endParaRPr lang="ru-RU" sz="2800" b="1" dirty="0">
              <a:ln w="50800"/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3643306" y="1357298"/>
            <a:ext cx="4968552" cy="1368152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2800" b="1" cap="all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рядом</a:t>
            </a:r>
            <a:r>
              <a:rPr lang="ru-RU" sz="2800" b="1" cap="all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2800" b="1" cap="all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тобой</a:t>
            </a:r>
            <a:r>
              <a:rPr lang="ru-RU" sz="2800" b="1" cap="all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всегда</a:t>
            </a:r>
            <a:r>
              <a:rPr lang="ru-RU" sz="2800" b="1" cap="all" dirty="0" smtClean="0">
                <a:ln w="0"/>
                <a:solidFill>
                  <a:schemeClr val="accent3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8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будут</a:t>
            </a:r>
            <a:endParaRPr lang="ru-RU" sz="2800" b="1" cap="all" dirty="0">
              <a:ln w="0"/>
              <a:solidFill>
                <a:schemeClr val="accent3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5671526" y="2587894"/>
            <a:ext cx="2981219" cy="1475822"/>
          </a:xfrm>
          <a:prstGeom prst="hear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друзья</a:t>
            </a:r>
            <a:endParaRPr lang="ru-RU" sz="3600" b="1" spc="50" dirty="0">
              <a:ln w="11430"/>
              <a:solidFill>
                <a:schemeClr val="accent3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1714489"/>
            <a:ext cx="2714612" cy="1928826"/>
          </a:xfrm>
          <a:prstGeom prst="rect">
            <a:avLst/>
          </a:prstGeom>
        </p:spPr>
      </p:pic>
      <p:pic>
        <p:nvPicPr>
          <p:cNvPr id="8" name="Picture 6" descr="F:\садик\DSCN237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2857496"/>
            <a:ext cx="3048022" cy="2286016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C:\Users\Лена\Desktop\проект в гости к деревьям\Фото015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4786322"/>
            <a:ext cx="2928926" cy="1855654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2050" name="Picture 2" descr="C:\Users\1\Desktop\Сорокина\картинки2\1007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28" y="3276600"/>
            <a:ext cx="3781425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428596" y="357166"/>
            <a:ext cx="8229600" cy="22305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Что же такое коммуникативные способности? Психологи определяют это как индивидуально-психологические особенности личности, обеспечивающие эффективность ее общения и совместимость с другими людьми.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2500306"/>
            <a:ext cx="5939188" cy="3420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садик\DSCN235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290"/>
            <a:ext cx="2857520" cy="2357454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4464A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7"/>
          <p:cNvSpPr txBox="1">
            <a:spLocks/>
          </p:cNvSpPr>
          <p:nvPr/>
        </p:nvSpPr>
        <p:spPr>
          <a:xfrm>
            <a:off x="2928926" y="357166"/>
            <a:ext cx="6046962" cy="6046962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Способность к общению включает в себя   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желание вступать в контакт с окружающими 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 умение организовывать общение: слушать, эмоционально сопереживать, решать конфликтные ситуации.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small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знание норм и правил , которым необходимо следовать при общение с окружающими 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ятно 1 4"/>
          <p:cNvSpPr/>
          <p:nvPr/>
        </p:nvSpPr>
        <p:spPr>
          <a:xfrm>
            <a:off x="5643570" y="5572140"/>
            <a:ext cx="2232248" cy="1080120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знаю!</a:t>
            </a:r>
            <a:endParaRPr lang="ru-RU" dirty="0"/>
          </a:p>
        </p:txBody>
      </p:sp>
      <p:sp>
        <p:nvSpPr>
          <p:cNvPr id="6" name="Пятно 1 5"/>
          <p:cNvSpPr/>
          <p:nvPr/>
        </p:nvSpPr>
        <p:spPr>
          <a:xfrm>
            <a:off x="4786314" y="3714752"/>
            <a:ext cx="2304256" cy="986408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000" dirty="0" smtClean="0"/>
              <a:t>Я умею!</a:t>
            </a:r>
            <a:endParaRPr lang="ru-RU" dirty="0"/>
          </a:p>
        </p:txBody>
      </p:sp>
      <p:sp>
        <p:nvSpPr>
          <p:cNvPr id="7" name="Пятно 2 6"/>
          <p:cNvSpPr/>
          <p:nvPr/>
        </p:nvSpPr>
        <p:spPr>
          <a:xfrm>
            <a:off x="5429256" y="1571612"/>
            <a:ext cx="2664296" cy="1008518"/>
          </a:xfrm>
          <a:prstGeom prst="irregularSeal2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Я хочу!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4-конечная звезда 7"/>
          <p:cNvSpPr/>
          <p:nvPr/>
        </p:nvSpPr>
        <p:spPr>
          <a:xfrm rot="1616481">
            <a:off x="2869112" y="1157557"/>
            <a:ext cx="495957" cy="485459"/>
          </a:xfrm>
          <a:prstGeom prst="star4">
            <a:avLst>
              <a:gd name="adj" fmla="val 17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 rot="1616481">
            <a:off x="2797674" y="2586316"/>
            <a:ext cx="495957" cy="485459"/>
          </a:xfrm>
          <a:prstGeom prst="star4">
            <a:avLst>
              <a:gd name="adj" fmla="val 17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 rot="1616481">
            <a:off x="2797674" y="4800895"/>
            <a:ext cx="495957" cy="485459"/>
          </a:xfrm>
          <a:prstGeom prst="star4">
            <a:avLst>
              <a:gd name="adj" fmla="val 17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build="p" animBg="1"/>
      <p:bldP spid="7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428596" y="500042"/>
            <a:ext cx="8358246" cy="5976664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Для развития коммуникативных способностей у детей я поставила перед собой следующие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обучение детей пониманию себя - Я и 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воспитание интереса к окружающим людям –     Я и Другие.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развитие навыков общения со сверстниками, взрослыми.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формирование умений и навыков практического владения выразительными средствами: интонацией, мимикой, жестами.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развитие  самоконтроля в отношении проявления своего эмоционального состояния.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обучение детей речевым средствам общения.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  коррекция  отрицательных черт характера.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857488" y="1214422"/>
            <a:ext cx="2952328" cy="64807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Задачи:</a:t>
            </a:r>
            <a:endParaRPr lang="ru-RU" sz="2800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Блок-схема: сопоставление 3"/>
          <p:cNvSpPr/>
          <p:nvPr/>
        </p:nvSpPr>
        <p:spPr>
          <a:xfrm rot="16200000">
            <a:off x="1071538" y="1785926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Блок-схема: сопоставление 4"/>
          <p:cNvSpPr/>
          <p:nvPr/>
        </p:nvSpPr>
        <p:spPr>
          <a:xfrm rot="16200000">
            <a:off x="714348" y="2500306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Блок-схема: сопоставление 5"/>
          <p:cNvSpPr/>
          <p:nvPr/>
        </p:nvSpPr>
        <p:spPr>
          <a:xfrm rot="16200000">
            <a:off x="714348" y="3143248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Блок-схема: сопоставление 6"/>
          <p:cNvSpPr/>
          <p:nvPr/>
        </p:nvSpPr>
        <p:spPr>
          <a:xfrm rot="16200000">
            <a:off x="428596" y="3786190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Блок-схема: сопоставление 7"/>
          <p:cNvSpPr/>
          <p:nvPr/>
        </p:nvSpPr>
        <p:spPr>
          <a:xfrm rot="16200000">
            <a:off x="1214414" y="4786322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Блок-схема: сопоставление 8"/>
          <p:cNvSpPr/>
          <p:nvPr/>
        </p:nvSpPr>
        <p:spPr>
          <a:xfrm rot="16200000">
            <a:off x="714348" y="5429264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Блок-схема: сопоставление 9"/>
          <p:cNvSpPr/>
          <p:nvPr/>
        </p:nvSpPr>
        <p:spPr>
          <a:xfrm rot="16200000">
            <a:off x="928662" y="5786454"/>
            <a:ext cx="285752" cy="428628"/>
          </a:xfrm>
          <a:prstGeom prst="flowChartCol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357158" y="0"/>
            <a:ext cx="5072098" cy="7786718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cap="small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</a:t>
            </a: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Решать поставленные задачи я решила через    </a:t>
            </a:r>
            <a:r>
              <a:rPr kumimoji="0" lang="ru-RU" sz="2700" b="0" i="0" u="sng" strike="noStrike" kern="1200" cap="sm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театрализованную</a:t>
            </a:r>
            <a:r>
              <a:rPr kumimoji="0" lang="ru-RU" sz="2700" b="0" i="0" u="sng" strike="noStrike" kern="1200" cap="small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деятельность</a:t>
            </a: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Воспитательные возможности театрализованной деятельности очень широки. Дети знакомятся с окружающем миром через образы, звуки, эмоции, а умело поставленные вопросы заставляют их думать, анализировать, делать выводы и обобщения. С умственным развитием тесно связано и развитие речи – активизируется  словарь, совершенствуется звуковая культура речи.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Важно, что театрализованная деятельность развивает эмоциональную сферу ребенка, заставляет сочувствовать персонажам, сопереживать им, формирует опыт социальных навыков -  дружба, доброта, честность, смелость и т.д. 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Театрализованная деятельность позволяет ребенку решать свои проблемные ситуации от лица персонажа, помогает преодолеть застенчивость,  робость, неуверенность в себе.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                         </a:t>
            </a:r>
            <a:b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4-конечная звезда 2"/>
          <p:cNvSpPr/>
          <p:nvPr/>
        </p:nvSpPr>
        <p:spPr>
          <a:xfrm>
            <a:off x="785786" y="714356"/>
            <a:ext cx="410344" cy="285752"/>
          </a:xfrm>
          <a:prstGeom prst="star4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642910" y="3143248"/>
            <a:ext cx="410344" cy="285752"/>
          </a:xfrm>
          <a:prstGeom prst="star4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785786" y="4643446"/>
            <a:ext cx="410344" cy="285752"/>
          </a:xfrm>
          <a:prstGeom prst="star4">
            <a:avLst>
              <a:gd name="adj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714356"/>
            <a:ext cx="307180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3071810"/>
            <a:ext cx="33199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57200" y="274638"/>
            <a:ext cx="8229600" cy="1498178"/>
          </a:xfrm>
          <a:prstGeom prst="rect">
            <a:avLst/>
          </a:prstGeom>
        </p:spPr>
        <p:txBody>
          <a:bodyPr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 работе я использую театрализованные игры, создание игровых ситуаций, стимулирующих активность детей, побуждающих к сближению друг с другом.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5" descr="F:\садик\DSCN23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1714488"/>
            <a:ext cx="3357586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F:\садик\DSCN236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714488"/>
            <a:ext cx="3857620" cy="2643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143356"/>
            <a:ext cx="378621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3571876"/>
            <a:ext cx="392909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Круглая лента лицом вверх 3"/>
          <p:cNvSpPr/>
          <p:nvPr/>
        </p:nvSpPr>
        <p:spPr>
          <a:xfrm>
            <a:off x="971600" y="332656"/>
            <a:ext cx="7488832" cy="1584176"/>
          </a:xfrm>
          <a:prstGeom prst="ellipseRibbon2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НАСТОЛЬНЫЙ ТЕАТР</a:t>
            </a:r>
            <a:endParaRPr lang="ru-RU" dirty="0"/>
          </a:p>
        </p:txBody>
      </p:sp>
      <p:pic>
        <p:nvPicPr>
          <p:cNvPr id="2050" name="Picture 2" descr="C:\Users\1\Desktop\ФОТО для диплома\DSCF17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285992"/>
            <a:ext cx="3643338" cy="2999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475656" y="260648"/>
            <a:ext cx="6120680" cy="1296144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ТЕАТР СВОИМИ РУКАМИ</a:t>
            </a:r>
            <a:endParaRPr lang="ru-RU" sz="2400" dirty="0"/>
          </a:p>
        </p:txBody>
      </p:sp>
      <p:pic>
        <p:nvPicPr>
          <p:cNvPr id="3" name="Содержимое 4" descr="17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0901183">
            <a:off x="285814" y="1867232"/>
            <a:ext cx="3966435" cy="3236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1\AppData\Local\Microsoft\Windows\Temporary Internet Files\Content.Word\DSCF2653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03927">
            <a:off x="4393766" y="2375857"/>
            <a:ext cx="4294335" cy="297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857224" y="214290"/>
            <a:ext cx="7344816" cy="1584176"/>
          </a:xfrm>
          <a:prstGeom prst="flowChartPunchedTap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/>
              <a:t>Иллюстрирование </a:t>
            </a:r>
            <a:r>
              <a:rPr lang="ru-RU" dirty="0" smtClean="0"/>
              <a:t> </a:t>
            </a:r>
            <a:r>
              <a:rPr lang="ru-RU" sz="2000" dirty="0" smtClean="0"/>
              <a:t>СКАЗОК,                           </a:t>
            </a:r>
          </a:p>
          <a:p>
            <a:r>
              <a:rPr lang="ru-RU" sz="2000" dirty="0" smtClean="0"/>
              <a:t>                                                       ПИКТОГРАММЫ.  </a:t>
            </a:r>
            <a:endParaRPr lang="ru-RU" sz="2000" dirty="0"/>
          </a:p>
        </p:txBody>
      </p:sp>
      <p:pic>
        <p:nvPicPr>
          <p:cNvPr id="5" name="Содержимое 4" descr="00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264864">
            <a:off x="4917168" y="1519515"/>
            <a:ext cx="4261097" cy="3109351"/>
          </a:xfrm>
          <a:prstGeom prst="hept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лександр\Desktop\мнемотаблицы. сказки\ss3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1529">
            <a:off x="78479" y="1709271"/>
            <a:ext cx="4217670" cy="3143272"/>
          </a:xfrm>
          <a:prstGeom prst="hexagon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Рисунок 6" descr="http://do.gendocs.ru/pars_docs/tw_refs/78/77315/77315_html_13a784ec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28992" y="3929066"/>
            <a:ext cx="3214710" cy="2676516"/>
          </a:xfrm>
          <a:prstGeom prst="hexagon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334</TotalTime>
  <Words>211</Words>
  <PresentationFormat>Экран (4:3)</PresentationFormat>
  <Paragraphs>38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39</cp:revision>
  <dcterms:created xsi:type="dcterms:W3CDTF">2013-01-25T06:00:57Z</dcterms:created>
  <dcterms:modified xsi:type="dcterms:W3CDTF">2014-01-11T18:05:11Z</dcterms:modified>
</cp:coreProperties>
</file>