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8" r:id="rId3"/>
    <p:sldId id="279" r:id="rId4"/>
    <p:sldId id="284" r:id="rId5"/>
    <p:sldId id="28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CC9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-16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5CCD0A-4ED0-4485-A362-FECB647EC812}" type="datetimeFigureOut">
              <a:rPr lang="ru-RU" smtClean="0"/>
              <a:pPr/>
              <a:t>29.03.2012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DE141-1C52-45A4-B189-0C005F4F15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90101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cap="all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Почвозащитное значение лесов</a:t>
            </a:r>
            <a:endParaRPr lang="ru-RU" b="1" cap="all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0" y="1643050"/>
            <a:ext cx="4257676" cy="4525963"/>
          </a:xfrm>
        </p:spPr>
        <p:txBody>
          <a:bodyPr>
            <a:normAutofit fontScale="85000" lnSpcReduction="20000"/>
          </a:bodyPr>
          <a:lstStyle/>
          <a:p>
            <a:pPr marL="0">
              <a:spcBef>
                <a:spcPts val="0"/>
              </a:spcBef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Леса 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резко уменьшают поверхностный сток. Этим они препятствуют смыву и размыву 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почвогрунтов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талыми и дождевыми водами, выступают в качестве важного почвозащитного фактора. Лес – надежный защитник почв от выдувания (дефляция); он закрепляет подвижные пески.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700808"/>
            <a:ext cx="4095759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85786" y="500042"/>
            <a:ext cx="7772400" cy="1362075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u="sng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Влияние лесов на сопредельные пространства</a:t>
            </a:r>
            <a:endParaRPr lang="ru-RU" u="sng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5214942" y="2285992"/>
            <a:ext cx="3526208" cy="3643338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sz="29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Леса </a:t>
            </a:r>
            <a:r>
              <a:rPr lang="ru-RU" sz="29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tx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защищают сельскохозяйственные угодья, урожай от неблагоприятных природных процессов. Пашни, окруженные лесами, имеют более благоприятные для земледелия микроклиматические условия.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2214554"/>
            <a:ext cx="4429156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14290"/>
            <a:ext cx="7772400" cy="136207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ru-RU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+mn-lt"/>
                <a:ea typeface="+mn-ea"/>
                <a:cs typeface="+mn-cs"/>
              </a:rPr>
              <a:t>Воздухоочистительные функции лесов</a:t>
            </a:r>
            <a:endParaRPr lang="ru-RU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1571612"/>
            <a:ext cx="4857784" cy="4929222"/>
          </a:xfrm>
        </p:spPr>
        <p:txBody>
          <a:bodyPr>
            <a:normAutofit fontScale="92500"/>
          </a:bodyPr>
          <a:lstStyle/>
          <a:p>
            <a:endParaRPr lang="ru-RU" sz="2100" b="1" i="1" cap="all" dirty="0" smtClean="0">
              <a:solidFill>
                <a:schemeClr val="tx1"/>
              </a:solidFill>
            </a:endParaRPr>
          </a:p>
          <a:p>
            <a:r>
              <a:rPr lang="ru-RU" sz="2100" b="1" i="1" cap="all" dirty="0" smtClean="0">
                <a:solidFill>
                  <a:schemeClr val="tx1"/>
                </a:solidFill>
              </a:rPr>
              <a:t>Лес</a:t>
            </a:r>
            <a:r>
              <a:rPr lang="ru-RU" sz="2100" b="1" i="1" cap="all" dirty="0">
                <a:solidFill>
                  <a:schemeClr val="tx1"/>
                </a:solidFill>
              </a:rPr>
              <a:t>, образно говоря, - это легкие планеты. Деревья являются той зеленой фабрикой, которая восстанавливает живительную силу отработанного воздуха. Чем лучше растут леса, тем больше они выделяют кислорода и тем быстрее поглощают углекислый </a:t>
            </a:r>
            <a:r>
              <a:rPr lang="ru-RU" sz="2100" b="1" i="1" cap="all" dirty="0" smtClean="0">
                <a:solidFill>
                  <a:schemeClr val="tx1"/>
                </a:solidFill>
              </a:rPr>
              <a:t>газ. </a:t>
            </a:r>
            <a:r>
              <a:rPr lang="ru-RU" sz="2100" b="1" i="1" cap="all" dirty="0">
                <a:solidFill>
                  <a:schemeClr val="tx1"/>
                </a:solidFill>
              </a:rPr>
              <a:t>Увеличение концентрации углекислого газа в атмосфере, вероятно, есть результат не только сжигания топлива, но и смены лесов менее продуктивными типами фитоценозов – лугами, пастбищами, посевами, садами и т. п. 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3595684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ru-RU" sz="3100" u="sng" dirty="0" smtClean="0">
                <a:solidFill>
                  <a:srgbClr val="FF0000"/>
                </a:solidFill>
              </a:rPr>
              <a:t>Принципы рационального использования лесных экосистем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0034" y="2214554"/>
            <a:ext cx="4214842" cy="4143404"/>
          </a:xfrm>
        </p:spPr>
        <p:txBody>
          <a:bodyPr>
            <a:normAutofit fontScale="92500" lnSpcReduction="20000"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При </a:t>
            </a:r>
            <a:r>
              <a:rPr lang="ru-RU" sz="2200" dirty="0">
                <a:solidFill>
                  <a:schemeClr val="tx1"/>
                </a:solidFill>
              </a:rPr>
              <a:t>рациональном </a:t>
            </a:r>
            <a:r>
              <a:rPr lang="ru-RU" sz="2200" dirty="0" smtClean="0">
                <a:solidFill>
                  <a:schemeClr val="tx1"/>
                </a:solidFill>
              </a:rPr>
              <a:t>использовании </a:t>
            </a:r>
            <a:r>
              <a:rPr lang="ru-RU" sz="2200" dirty="0">
                <a:solidFill>
                  <a:schemeClr val="tx1"/>
                </a:solidFill>
              </a:rPr>
              <a:t>лесных экосистем в них поддерживается экологическое равновесие </a:t>
            </a:r>
            <a:r>
              <a:rPr lang="ru-RU" sz="2200" dirty="0" smtClean="0">
                <a:solidFill>
                  <a:schemeClr val="tx1"/>
                </a:solidFill>
              </a:rPr>
              <a:t>.Однако </a:t>
            </a:r>
            <a:r>
              <a:rPr lang="ru-RU" sz="2200" dirty="0">
                <a:solidFill>
                  <a:schemeClr val="tx1"/>
                </a:solidFill>
              </a:rPr>
              <a:t>принципы рационального использования лесов соблюдаются не всегда</a:t>
            </a:r>
            <a:r>
              <a:rPr lang="ru-RU" sz="2200" dirty="0" smtClean="0">
                <a:solidFill>
                  <a:schemeClr val="tx1"/>
                </a:solidFill>
              </a:rPr>
              <a:t>. </a:t>
            </a:r>
          </a:p>
          <a:p>
            <a:r>
              <a:rPr lang="ru-RU" sz="2400" u="sng" dirty="0" smtClean="0">
                <a:solidFill>
                  <a:schemeClr val="tx1"/>
                </a:solidFill>
              </a:rPr>
              <a:t>Познакомимся </a:t>
            </a:r>
            <a:r>
              <a:rPr lang="ru-RU" sz="2400" u="sng" dirty="0">
                <a:solidFill>
                  <a:schemeClr val="tx1"/>
                </a:solidFill>
              </a:rPr>
              <a:t>с основными нарушениями:</a:t>
            </a:r>
          </a:p>
          <a:p>
            <a:r>
              <a:rPr lang="ru-RU" sz="2400" b="1" u="sng" dirty="0" smtClean="0">
                <a:solidFill>
                  <a:schemeClr val="tx1"/>
                </a:solidFill>
              </a:rPr>
              <a:t>Превышение расчетной лесосеки.</a:t>
            </a:r>
            <a:r>
              <a:rPr lang="ru-RU" sz="2400" dirty="0" smtClean="0">
                <a:solidFill>
                  <a:schemeClr val="tx1"/>
                </a:solidFill>
              </a:rPr>
              <a:t> Расчетная </a:t>
            </a:r>
            <a:r>
              <a:rPr lang="ru-RU" sz="2400" dirty="0">
                <a:solidFill>
                  <a:schemeClr val="tx1"/>
                </a:solidFill>
              </a:rPr>
              <a:t>лесосека – это план заготовки </a:t>
            </a:r>
            <a:r>
              <a:rPr lang="ru-RU" sz="2400" dirty="0" smtClean="0">
                <a:solidFill>
                  <a:schemeClr val="tx1"/>
                </a:solidFill>
              </a:rPr>
              <a:t>древесины </a:t>
            </a:r>
            <a:r>
              <a:rPr lang="ru-RU" sz="2400" dirty="0">
                <a:solidFill>
                  <a:schemeClr val="tx1"/>
                </a:solidFill>
              </a:rPr>
              <a:t>в пределах годичного прироста, при котором лесу не будет нанесен существенный урон и он сможет восстановится. </a:t>
            </a:r>
          </a:p>
          <a:p>
            <a:endParaRPr lang="ru-RU" sz="22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8420" y="2000240"/>
            <a:ext cx="4196953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143372" y="3714752"/>
            <a:ext cx="4572032" cy="2928958"/>
          </a:xfrm>
        </p:spPr>
        <p:txBody>
          <a:bodyPr>
            <a:normAutofit fontScale="92500" lnSpcReduction="10000"/>
          </a:bodyPr>
          <a:lstStyle/>
          <a:p>
            <a:endParaRPr lang="ru-RU" sz="2400" b="1" u="sng" dirty="0" smtClean="0">
              <a:solidFill>
                <a:schemeClr val="tx1"/>
              </a:solidFill>
            </a:endParaRPr>
          </a:p>
          <a:p>
            <a:r>
              <a:rPr lang="ru-RU" sz="2400" b="1" u="sng" dirty="0" smtClean="0">
                <a:solidFill>
                  <a:schemeClr val="tx1"/>
                </a:solidFill>
              </a:rPr>
              <a:t>Влияние </a:t>
            </a:r>
            <a:r>
              <a:rPr lang="ru-RU" sz="2400" b="1" u="sng" dirty="0">
                <a:solidFill>
                  <a:schemeClr val="tx1"/>
                </a:solidFill>
              </a:rPr>
              <a:t>на леса пыли и ядовитых газов. </a:t>
            </a:r>
            <a:r>
              <a:rPr lang="ru-RU" sz="1600" dirty="0" smtClean="0">
                <a:solidFill>
                  <a:schemeClr val="tx1"/>
                </a:solidFill>
              </a:rPr>
              <a:t>Эти </a:t>
            </a:r>
            <a:r>
              <a:rPr lang="ru-RU" sz="1600" dirty="0">
                <a:solidFill>
                  <a:schemeClr val="tx1"/>
                </a:solidFill>
              </a:rPr>
              <a:t>загрязняющие</a:t>
            </a:r>
            <a:r>
              <a:rPr lang="ru-RU" sz="2600" dirty="0">
                <a:solidFill>
                  <a:schemeClr val="tx1"/>
                </a:solidFill>
              </a:rPr>
              <a:t> </a:t>
            </a:r>
            <a:r>
              <a:rPr lang="ru-RU" sz="1600" dirty="0">
                <a:solidFill>
                  <a:schemeClr val="tx1"/>
                </a:solidFill>
              </a:rPr>
              <a:t>вещества попадают из атмосферы в леса чаще всего с кислотными дождями. В непосредственной близости от промышленных предприятий, загрязняющих атмосферу, возможны ожоги листьев деревьев ядовитыми газами и </a:t>
            </a:r>
            <a:r>
              <a:rPr lang="ru-RU" sz="1600" dirty="0" smtClean="0">
                <a:solidFill>
                  <a:schemeClr val="tx1"/>
                </a:solidFill>
              </a:rPr>
              <a:t>пылью). </a:t>
            </a:r>
            <a:r>
              <a:rPr lang="ru-RU" sz="1600" dirty="0">
                <a:solidFill>
                  <a:schemeClr val="tx1"/>
                </a:solidFill>
              </a:rPr>
              <a:t>Для уменьшения количества промышленных выбросов в атмосферу строят очистные сооружения и внедряют новые малоотходные технологии. </a:t>
            </a:r>
          </a:p>
          <a:p>
            <a:endParaRPr lang="ru-RU" sz="2600" dirty="0"/>
          </a:p>
        </p:txBody>
      </p:sp>
      <p:pic>
        <p:nvPicPr>
          <p:cNvPr id="4" name="Рисунок 3" descr="11326068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214290"/>
            <a:ext cx="3524275" cy="2643206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357686" y="428604"/>
            <a:ext cx="18460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Лесные пожары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857488" y="2857496"/>
            <a:ext cx="1423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 smtClean="0"/>
              <a:t>Выпас скота</a:t>
            </a:r>
            <a:endParaRPr lang="ru-RU" u="sng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1000108"/>
            <a:ext cx="3908462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3214686"/>
            <a:ext cx="2928958" cy="32360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272</Words>
  <Application>Microsoft Office PowerPoint</Application>
  <PresentationFormat>Экран (4:3)</PresentationFormat>
  <Paragraphs>15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Почвозащитное значение лесов</vt:lpstr>
      <vt:lpstr>Влияние лесов на сопредельные пространства</vt:lpstr>
      <vt:lpstr>Воздухоочистительные функции лесов</vt:lpstr>
      <vt:lpstr>Принципы рационального использования лесных экосистем  </vt:lpstr>
      <vt:lpstr>Слайд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ИЗМЕНЕНИЕ И СОХРАНЕНИЕ КЛИМАТА</dc:title>
  <dc:creator>администратор бу</dc:creator>
  <cp:lastModifiedBy>Alex</cp:lastModifiedBy>
  <cp:revision>83</cp:revision>
  <dcterms:created xsi:type="dcterms:W3CDTF">2012-03-18T09:52:53Z</dcterms:created>
  <dcterms:modified xsi:type="dcterms:W3CDTF">2012-03-29T16:04:55Z</dcterms:modified>
</cp:coreProperties>
</file>