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4" r:id="rId8"/>
    <p:sldId id="265" r:id="rId9"/>
    <p:sldId id="273"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5CCD0A-4ED0-4485-A362-FECB647EC812}" type="datetimeFigureOut">
              <a:rPr lang="ru-RU" smtClean="0"/>
              <a:pPr/>
              <a:t>29.03.2012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0DE141-1C52-45A4-B189-0C005F4F151C}"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7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CCD0A-4ED0-4485-A362-FECB647EC812}" type="datetimeFigureOut">
              <a:rPr lang="ru-RU" smtClean="0"/>
              <a:pPr/>
              <a:t>29.03.2012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DE141-1C52-45A4-B189-0C005F4F15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F:\&#1079;&#1074;&#1091;&#1082;&#1080;%20&#1087;&#1088;&#1080;&#1088;&#1086;&#1076;&#1099;.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C:\Users\&#1072;&#1076;&#1084;&#1080;&#1085;&#1080;&#1089;&#1090;&#1088;&#1072;&#1090;&#1086;&#1088;%20&#1073;&#1091;\Desktop\3523a6565354-1.mp3"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60648"/>
            <a:ext cx="8501122" cy="3312368"/>
          </a:xfrm>
        </p:spPr>
        <p:txBody>
          <a:bodyPr>
            <a:noAutofit/>
          </a:bodyPr>
          <a:lstStyle/>
          <a:p>
            <a:pPr algn="r"/>
            <a:r>
              <a:rPr lang="ru-RU" sz="5000" b="1"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latin typeface="Arial Black" pitchFamily="34" charset="0"/>
              </a:rPr>
              <a:t>ИЗМЕНЕНИЕ И СОХРАНЕНИЕ КЛИМАТА</a:t>
            </a:r>
            <a:br>
              <a:rPr lang="ru-RU" sz="5000" b="1"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latin typeface="Arial Black" pitchFamily="34" charset="0"/>
              </a:rPr>
            </a:br>
            <a:r>
              <a:rPr lang="ru-RU" sz="3200" b="1" dirty="0"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latin typeface="Arial Black" pitchFamily="34" charset="0"/>
              </a:rPr>
              <a:t>Тайна растений. Растения- </a:t>
            </a:r>
            <a:r>
              <a:rPr lang="ru-RU" sz="3200" b="1" smtClean="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latin typeface="Arial Black" pitchFamily="34" charset="0"/>
              </a:rPr>
              <a:t>легкие планеты.</a:t>
            </a:r>
            <a:endParaRPr lang="ru-RU" sz="5000" b="1"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latin typeface="Arial Black" pitchFamily="34" charset="0"/>
            </a:endParaRPr>
          </a:p>
        </p:txBody>
      </p:sp>
      <p:sp>
        <p:nvSpPr>
          <p:cNvPr id="4" name="Заголовок 1"/>
          <p:cNvSpPr txBox="1">
            <a:spLocks/>
          </p:cNvSpPr>
          <p:nvPr/>
        </p:nvSpPr>
        <p:spPr>
          <a:xfrm>
            <a:off x="285720" y="4357694"/>
            <a:ext cx="8858280" cy="1885963"/>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ru-RU" sz="5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glow rad="228600">
                  <a:schemeClr val="accent3">
                    <a:satMod val="175000"/>
                    <a:alpha val="40000"/>
                  </a:schemeClr>
                </a:glow>
                <a:outerShdw blurRad="41275" dist="20320" dir="1800000" algn="tl" rotWithShape="0">
                  <a:srgbClr val="000000">
                    <a:alpha val="40000"/>
                  </a:srgbClr>
                </a:outerShdw>
              </a:effectLst>
              <a:uLnTx/>
              <a:uFillTx/>
              <a:latin typeface="Arial Black" pitchFamily="34" charset="0"/>
              <a:ea typeface="+mj-ea"/>
              <a:cs typeface="+mj-cs"/>
            </a:endParaRPr>
          </a:p>
        </p:txBody>
      </p:sp>
      <p:sp>
        <p:nvSpPr>
          <p:cNvPr id="5" name="Заголовок 1"/>
          <p:cNvSpPr txBox="1">
            <a:spLocks/>
          </p:cNvSpPr>
          <p:nvPr/>
        </p:nvSpPr>
        <p:spPr>
          <a:xfrm>
            <a:off x="0" y="2420888"/>
            <a:ext cx="8858280" cy="5328592"/>
          </a:xfrm>
          <a:prstGeom prst="rect">
            <a:avLst/>
          </a:prstGeom>
        </p:spPr>
        <p:txBody>
          <a:bodyPr vert="horz" lIns="91440" tIns="45720" rIns="91440" bIns="45720" rtlCol="0" anchor="ctr">
            <a:noAutofit/>
          </a:bodyPr>
          <a:lstStyle/>
          <a:p>
            <a:pPr lvl="0" algn="r">
              <a:spcBef>
                <a:spcPct val="0"/>
              </a:spcBef>
            </a:pPr>
            <a:r>
              <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rPr>
              <a:t>Работу выполнил ученик </a:t>
            </a:r>
          </a:p>
          <a:p>
            <a:pPr lvl="0" algn="r">
              <a:spcBef>
                <a:spcPct val="0"/>
              </a:spcBef>
            </a:pPr>
            <a:r>
              <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rPr>
              <a:t>1А класса ГБOУ COШ №484 </a:t>
            </a:r>
          </a:p>
          <a:p>
            <a:pPr lvl="0" algn="r">
              <a:spcBef>
                <a:spcPct val="0"/>
              </a:spcBef>
            </a:pPr>
            <a:r>
              <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rPr>
              <a:t>Соколов Иван </a:t>
            </a:r>
          </a:p>
          <a:p>
            <a:pPr lvl="0" algn="ctr">
              <a:spcBef>
                <a:spcPct val="0"/>
              </a:spcBef>
            </a:pPr>
            <a:endPar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endParaRPr>
          </a:p>
          <a:p>
            <a:pPr lvl="0" algn="ctr">
              <a:spcBef>
                <a:spcPct val="0"/>
              </a:spcBef>
            </a:pPr>
            <a:endPar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endParaRPr>
          </a:p>
          <a:p>
            <a:pPr lvl="0" algn="ctr">
              <a:spcBef>
                <a:spcPct val="0"/>
              </a:spcBef>
            </a:pPr>
            <a:endPar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endParaRPr>
          </a:p>
          <a:p>
            <a:pPr lvl="0" algn="ctr">
              <a:spcBef>
                <a:spcPct val="0"/>
              </a:spcBef>
            </a:pPr>
            <a:r>
              <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rPr>
              <a:t>г. Санкт-Петербург </a:t>
            </a:r>
          </a:p>
          <a:p>
            <a:pPr lvl="0" algn="ctr">
              <a:spcBef>
                <a:spcPct val="0"/>
              </a:spcBef>
            </a:pPr>
            <a:r>
              <a:rPr lang="ru-RU" sz="2400" b="1" dirty="0" smtClean="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latin typeface="Arial Black" pitchFamily="34" charset="0"/>
                <a:ea typeface="+mj-ea"/>
                <a:cs typeface="+mj-cs"/>
              </a:rPr>
              <a:t>2012 г.</a:t>
            </a:r>
            <a:endParaRPr kumimoji="0" lang="ru-RU" sz="2400" b="1" i="0" u="none" strike="noStrike" kern="1200" normalizeH="0" baseline="0" noProof="0" dirty="0">
              <a:ln w="19050">
                <a:solidFill>
                  <a:schemeClr val="tx1"/>
                </a:solidFill>
                <a:prstDash val="solid"/>
              </a:ln>
              <a:solidFill>
                <a:schemeClr val="accent3">
                  <a:lumMod val="40000"/>
                  <a:lumOff val="60000"/>
                </a:schemeClr>
              </a:solidFill>
              <a:effectLst>
                <a:outerShdw blurRad="50000" dist="50800" dir="7500000" algn="tl">
                  <a:srgbClr val="000000">
                    <a:shade val="5000"/>
                    <a:alpha val="35000"/>
                  </a:srgbClr>
                </a:outerShdw>
              </a:effectLst>
              <a:uLnTx/>
              <a:uFillTx/>
              <a:latin typeface="Arial Black" pitchFamily="34" charset="0"/>
              <a:ea typeface="+mj-ea"/>
              <a:cs typeface="+mj-cs"/>
            </a:endParaRPr>
          </a:p>
        </p:txBody>
      </p:sp>
      <p:pic>
        <p:nvPicPr>
          <p:cNvPr id="7" name="звуки природы.mp3">
            <a:hlinkClick r:id="" action="ppaction://media"/>
          </p:cNvPr>
          <p:cNvPicPr>
            <a:picLocks noRot="1" noChangeAspect="1"/>
          </p:cNvPicPr>
          <p:nvPr>
            <a:audioFile r:link="rId1"/>
          </p:nvPr>
        </p:nvPicPr>
        <p:blipFill>
          <a:blip r:embed="rId4" cstate="print"/>
          <a:stretch>
            <a:fillRect/>
          </a:stretch>
        </p:blipFill>
        <p:spPr>
          <a:xfrm>
            <a:off x="714348" y="428604"/>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27"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357166"/>
            <a:ext cx="8401080" cy="5768997"/>
          </a:xfrm>
        </p:spPr>
        <p:txBody>
          <a:bodyPr>
            <a:noAutofit/>
          </a:bodyPr>
          <a:lstStyle/>
          <a:p>
            <a:pPr algn="just"/>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Леса оказывают заметное влияние на погоду, климат и процессы, происходящие на земной поверхности и на некоторой глубине под нею.</a:t>
            </a:r>
          </a:p>
          <a:p>
            <a:pPr algn="just"/>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 взаимодействует со следующими компонентами окружающей среды</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
            <a:endPar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buFont typeface="Wingdings" pitchFamily="2" charset="2"/>
              <a:buChar char="Ø"/>
            </a:pP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 участвует в круговороте </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кислорода в </a:t>
            </a: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природе наиболее активным образом. Благодаря огромной массе леса значение процессов фотосинтеза и дыхания лесов имеет огромное влияние на газовый состав атмосферы Земли. Солнечная энергия служит одним из главных источников существования леса. Благодаря солнечной энергии лес может осуществлять процесс </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фотосинтеза, </a:t>
            </a: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способствующего выделению кислорода, необходимого для жизнедеятельности субъектов животного и растительного мира</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
              <a:buFont typeface="Wingdings" pitchFamily="2" charset="2"/>
              <a:buChar char="Ø"/>
            </a:pPr>
            <a:endPar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buFont typeface="Wingdings" pitchFamily="2" charset="2"/>
              <a:buChar char="Ø"/>
            </a:pP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Гидросфера. </a:t>
            </a: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 непосредственно участвует в </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круговороте воды в природе</a:t>
            </a: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и таким образом взаимодействует с гидросферой. Лес задерживает почвенные воды от их ухода с реками в крупные водоёмы. Хищническое сведение леса по берегам рек приводит к их катастрофическому обмелению, что ведёт к ухудшению водоснабжения населённых пунктов и снижению плодородия сельскохозяйственных угодий</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428604"/>
            <a:ext cx="8115328" cy="5697559"/>
          </a:xfrm>
        </p:spPr>
        <p:txBody>
          <a:bodyPr>
            <a:normAutofit fontScale="92500"/>
          </a:bodyPr>
          <a:lstStyle/>
          <a:p>
            <a:pPr algn="just">
              <a:buFont typeface="Wingdings" pitchFamily="2" charset="2"/>
              <a:buChar char="Ø"/>
            </a:pPr>
            <a:endParaRPr lang="ru-RU" dirty="0" smtClean="0"/>
          </a:p>
          <a:p>
            <a:pPr algn="just">
              <a:buFont typeface="Wingdings" pitchFamily="2" charset="2"/>
              <a:buChar char="Ø"/>
            </a:pP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зимнее время долго не тающие под покровом леса массы снега задерживают воду и тем самым ослабляют интенсивность нередко разрушительных весенних паводков</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
              <a:buFont typeface="Wingdings" pitchFamily="2" charset="2"/>
              <a:buChar char="Ø"/>
            </a:pPr>
            <a:endPar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buFont typeface="Wingdings" pitchFamily="2" charset="2"/>
              <a:buChar char="Ø"/>
            </a:pP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Атмосфера. Велико влияние леса и на атмосферные процессы. Известна практика создания ветрозащитных лесных полос, также способствующих снегозадержанию, а также ослабляющих силу ветра, ведущего к уносу плодородного слоя почвы, лишённой вследствие её обработки под посевы, растительного покрова</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
              <a:buFont typeface="Wingdings" pitchFamily="2" charset="2"/>
              <a:buChar char="Ø"/>
            </a:pPr>
            <a:endPar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buFont typeface="Wingdings" pitchFamily="2" charset="2"/>
              <a:buChar char="Ø"/>
            </a:pP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Животный мир. Лес служит средой обитания для многих животных. Животные в свою очередь часто играют в лесу санитарную роль</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
              <a:buFont typeface="Wingdings" pitchFamily="2" charset="2"/>
              <a:buChar char="Ø"/>
            </a:pPr>
            <a:endPar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buFont typeface="Wingdings" pitchFamily="2" charset="2"/>
              <a:buChar char="Ø"/>
            </a:pP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Человек. Лес имеет огромное значение для здоровья и жизнедеятельности человека. Жизнедеятельность человека в свою очередь влияет на лес</a:t>
            </a:r>
            <a:r>
              <a:rPr lang="ru-RU" sz="18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just">
              <a:buFont typeface="Wingdings" pitchFamily="2" charset="2"/>
              <a:buChar char="Ø"/>
            </a:pPr>
            <a:endPar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
              <a:buFont typeface="Wingdings" pitchFamily="2" charset="2"/>
              <a:buChar char="Ø"/>
            </a:pPr>
            <a:r>
              <a:rPr lang="ru-RU" sz="18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Литосфера. Состав верхних слоёв литосферы связан с произрастанием леса в соответствующих областях.</a:t>
            </a:r>
          </a:p>
          <a:p>
            <a:pPr algn="just"/>
            <a:endParaRPr lang="ru-RU"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chemeClr val="tx2">
                <a:lumMod val="60000"/>
                <a:lumOff val="40000"/>
              </a:schemeClr>
            </a:solidFill>
          </a:ln>
          <a:effectLst>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24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a:r>
            <a:br>
              <a:rPr lang="ru-RU" sz="24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r>
              <a:rPr lang="ru-RU" sz="31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Значение леса для жизнедеятельности человека</a:t>
            </a:r>
            <a:br>
              <a:rPr lang="ru-RU" sz="31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br>
            <a:endParaRPr lang="ru-RU" sz="3100" cap="all" dirty="0">
              <a:ln/>
              <a:solidFill>
                <a:schemeClr val="tx2"/>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Текст 3"/>
          <p:cNvSpPr>
            <a:spLocks noGrp="1"/>
          </p:cNvSpPr>
          <p:nvPr>
            <p:ph type="body" idx="1"/>
          </p:nvPr>
        </p:nvSpPr>
        <p:spPr>
          <a:xfrm>
            <a:off x="571472" y="2500306"/>
            <a:ext cx="4857784" cy="2000264"/>
          </a:xfrm>
        </p:spPr>
        <p:txBody>
          <a:bodyPr>
            <a:noAutofit/>
          </a:bodyPr>
          <a:lstStyle/>
          <a:p>
            <a:endParaRPr lang="ru-RU" sz="16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sz="16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sz="16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16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Можно выделить следующие основные направления использования леса в хозяйственных целях:</a:t>
            </a:r>
          </a:p>
          <a:p>
            <a:pPr>
              <a:buFont typeface="Wingdings" pitchFamily="2" charset="2"/>
              <a:buChar char="Ø"/>
            </a:pPr>
            <a:r>
              <a:rPr lang="ru-RU" sz="16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Источник пищи (грибы, ягоды, звери, птицы, мёд)</a:t>
            </a:r>
          </a:p>
          <a:p>
            <a:pPr>
              <a:buFont typeface="Wingdings" pitchFamily="2" charset="2"/>
              <a:buChar char="Ø"/>
            </a:pPr>
            <a:r>
              <a:rPr lang="ru-RU" sz="16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Источник энергии (дрова)</a:t>
            </a:r>
          </a:p>
          <a:p>
            <a:pPr>
              <a:buFont typeface="Wingdings" pitchFamily="2" charset="2"/>
              <a:buChar char="Ø"/>
            </a:pPr>
            <a:r>
              <a:rPr lang="ru-RU" sz="16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Строительный материал</a:t>
            </a:r>
            <a:endParaRPr lang="ru-RU" sz="16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 name="Содержимое 9" descr="1374292_20110513152148.gif.jpg"/>
          <p:cNvPicPr>
            <a:picLocks noGrp="1" noChangeAspect="1"/>
          </p:cNvPicPr>
          <p:nvPr>
            <p:ph sz="half" idx="2"/>
          </p:nvPr>
        </p:nvPicPr>
        <p:blipFill>
          <a:blip r:embed="rId2" cstate="print"/>
          <a:stretch>
            <a:fillRect/>
          </a:stretch>
        </p:blipFill>
        <p:spPr>
          <a:xfrm>
            <a:off x="642910" y="4500570"/>
            <a:ext cx="2966504" cy="2054218"/>
          </a:xfrm>
        </p:spPr>
      </p:pic>
      <p:sp>
        <p:nvSpPr>
          <p:cNvPr id="6" name="Текст 5"/>
          <p:cNvSpPr>
            <a:spLocks noGrp="1"/>
          </p:cNvSpPr>
          <p:nvPr>
            <p:ph type="body" sz="quarter" idx="3"/>
          </p:nvPr>
        </p:nvSpPr>
        <p:spPr>
          <a:xfrm>
            <a:off x="4000496" y="4429132"/>
            <a:ext cx="4899031" cy="2251077"/>
          </a:xfrm>
        </p:spPr>
        <p:txBody>
          <a:bodyPr>
            <a:normAutofit fontScale="70000" lnSpcReduction="20000"/>
          </a:bodyPr>
          <a:lstStyle/>
          <a:p>
            <a:pPr>
              <a:buFont typeface="Wingdings" pitchFamily="2" charset="2"/>
              <a:buChar char="Ø"/>
            </a:pPr>
            <a:r>
              <a:rPr lang="ru-RU"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Сырьё для производства (производство бумаги)</a:t>
            </a:r>
          </a:p>
          <a:p>
            <a:pPr>
              <a:buFont typeface="Wingdings" pitchFamily="2" charset="2"/>
              <a:buChar char="Ø"/>
            </a:pPr>
            <a:r>
              <a:rPr lang="ru-RU"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Регулятор природных процессов (лесопосадки для защиты почвы от выветривания)</a:t>
            </a:r>
          </a:p>
          <a:p>
            <a:r>
              <a:rPr lang="ru-RU"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 сожалению, сегодня объём вырубки леса нередко в несколько раз превышает объём его естественного восстановления.</a:t>
            </a:r>
          </a:p>
          <a:p>
            <a:endParaRPr lang="ru-RU" dirty="0"/>
          </a:p>
        </p:txBody>
      </p:sp>
      <p:pic>
        <p:nvPicPr>
          <p:cNvPr id="9" name="Содержимое 8" descr="1374292_20110513152148.gif.jpg"/>
          <p:cNvPicPr>
            <a:picLocks noGrp="1" noChangeAspect="1"/>
          </p:cNvPicPr>
          <p:nvPr>
            <p:ph sz="quarter" idx="4"/>
          </p:nvPr>
        </p:nvPicPr>
        <p:blipFill>
          <a:blip r:embed="rId3" cstate="print"/>
          <a:stretch>
            <a:fillRect/>
          </a:stretch>
        </p:blipFill>
        <p:spPr>
          <a:xfrm>
            <a:off x="5643570" y="2428868"/>
            <a:ext cx="2786082" cy="2010038"/>
          </a:xfrm>
        </p:spPr>
      </p:pic>
      <p:sp>
        <p:nvSpPr>
          <p:cNvPr id="8" name="Текст 3"/>
          <p:cNvSpPr txBox="1">
            <a:spLocks/>
          </p:cNvSpPr>
          <p:nvPr/>
        </p:nvSpPr>
        <p:spPr>
          <a:xfrm>
            <a:off x="500034" y="1571612"/>
            <a:ext cx="8215370" cy="71438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600" b="1" i="1"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n-lt"/>
              <a:ea typeface="+mn-ea"/>
              <a:cs typeface="+mn-cs"/>
            </a:endParaRPr>
          </a:p>
          <a:p>
            <a:r>
              <a:rPr lang="ru-RU" sz="16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старину на РУСИ говорили: «Рядом с лесом жить — голодному не быть. Лес — богаче царя. Лес не только волка, но и мужика досыта кормит».</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style.rotation</p:attrName>
                                        </p:attrNameLst>
                                      </p:cBhvr>
                                      <p:tavLst>
                                        <p:tav tm="0">
                                          <p:val>
                                            <p:fltVal val="720"/>
                                          </p:val>
                                        </p:tav>
                                        <p:tav tm="100000">
                                          <p:val>
                                            <p:fltVal val="0"/>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 calcmode="lin" valueType="num">
                                      <p:cBhvr>
                                        <p:cTn id="17"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071810"/>
            <a:ext cx="8229600" cy="1143000"/>
          </a:xfrm>
        </p:spPr>
        <p:txBody>
          <a:bodyPr>
            <a:normAutofit fontScale="90000"/>
          </a:bodyPr>
          <a:lstStyle/>
          <a:p>
            <a:r>
              <a:rPr lang="ru-RU" sz="3300" dirty="0" err="1" smtClean="0">
                <a:effectLst>
                  <a:outerShdw blurRad="38100" dist="38100" dir="2700000" algn="tl">
                    <a:srgbClr val="000000">
                      <a:alpha val="43137"/>
                    </a:srgbClr>
                  </a:outerShdw>
                </a:effectLst>
                <a:latin typeface="Arial Narrow" pitchFamily="34" charset="0"/>
              </a:rPr>
              <a:t>Джеральд</a:t>
            </a:r>
            <a:r>
              <a:rPr lang="ru-RU" sz="3300" dirty="0" smtClean="0">
                <a:effectLst>
                  <a:outerShdw blurRad="38100" dist="38100" dir="2700000" algn="tl">
                    <a:srgbClr val="000000">
                      <a:alpha val="43137"/>
                    </a:srgbClr>
                  </a:outerShdw>
                </a:effectLst>
                <a:latin typeface="Arial Narrow" pitchFamily="34" charset="0"/>
              </a:rPr>
              <a:t> Даррелл – известный зоолог и писатель убеждал нас: рай существует здесь, на Земле, но люди его потеряют, если не оставят места для жизни животных, растений, для всего, что делает Землю "прекрасным кораблем для прекрасного плавания".</a:t>
            </a:r>
            <a:br>
              <a:rPr lang="ru-RU" sz="3300" dirty="0" smtClean="0">
                <a:effectLst>
                  <a:outerShdw blurRad="38100" dist="38100" dir="2700000" algn="tl">
                    <a:srgbClr val="000000">
                      <a:alpha val="43137"/>
                    </a:srgbClr>
                  </a:outerShdw>
                </a:effectLst>
                <a:latin typeface="Arial Narrow" pitchFamily="34" charset="0"/>
              </a:rPr>
            </a:br>
            <a:r>
              <a:rPr lang="ru-RU" sz="3300" dirty="0" smtClean="0">
                <a:effectLst>
                  <a:outerShdw blurRad="38100" dist="38100" dir="2700000" algn="tl">
                    <a:srgbClr val="000000">
                      <a:alpha val="43137"/>
                    </a:srgbClr>
                  </a:outerShdw>
                </a:effectLst>
                <a:latin typeface="Arial Narrow" pitchFamily="34" charset="0"/>
              </a:rPr>
              <a:t>Переселиться человеку некуда. Выход один: надо беречь, что имеем, – тонкую, хрупкую, уязвимую "корочку" жизни на нашем земном шаре. </a:t>
            </a:r>
            <a:r>
              <a:rPr lang="ru-RU" dirty="0"/>
              <a:t/>
            </a:r>
            <a:br>
              <a:rPr lang="ru-RU" dirty="0"/>
            </a:br>
            <a:endParaRPr lang="ru-RU" dirty="0"/>
          </a:p>
        </p:txBody>
      </p:sp>
      <p:pic>
        <p:nvPicPr>
          <p:cNvPr id="6" name="3523a6565354-1.mp3">
            <a:hlinkClick r:id="" action="ppaction://media"/>
          </p:cNvPr>
          <p:cNvPicPr>
            <a:picLocks noGrp="1" noRot="1" noChangeAspect="1"/>
          </p:cNvPicPr>
          <p:nvPr>
            <p:ph idx="1"/>
            <a:audioFile r:link="rId1"/>
          </p:nvPr>
        </p:nvPicPr>
        <p:blipFill>
          <a:blip r:embed="rId4" cstate="print"/>
          <a:stretch>
            <a:fillRect/>
          </a:stretch>
        </p:blipFill>
        <p:spPr>
          <a:xfrm>
            <a:off x="1835150" y="5840413"/>
            <a:ext cx="304800" cy="304800"/>
          </a:xfrm>
          <a:prstGeom prst="rect">
            <a:avLst/>
          </a:prstGeom>
        </p:spPr>
      </p:pic>
      <p:sp>
        <p:nvSpPr>
          <p:cNvPr id="4" name="Заголовок 1"/>
          <p:cNvSpPr txBox="1">
            <a:spLocks/>
          </p:cNvSpPr>
          <p:nvPr/>
        </p:nvSpPr>
        <p:spPr>
          <a:xfrm>
            <a:off x="214282" y="285728"/>
            <a:ext cx="8929718" cy="1428760"/>
          </a:xfrm>
          <a:prstGeom prst="rect">
            <a:avLst/>
          </a:prstGeom>
        </p:spPr>
        <p:txBody>
          <a:bodyPr vert="horz" lIns="91440" tIns="45720" rIns="91440" bIns="45720" rtlCol="0" anchor="ctr">
            <a:normAutofit fontScale="90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0"/>
              </a:spcBef>
            </a:pPr>
            <a:endPar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ea typeface="+mj-ea"/>
              <a:cs typeface="+mj-cs"/>
            </a:endParaRPr>
          </a:p>
          <a:p>
            <a:pPr algn="ctr">
              <a:spcBef>
                <a:spcPct val="0"/>
              </a:spcBef>
            </a:pP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ea typeface="+mj-ea"/>
                <a:cs typeface="+mj-cs"/>
              </a:rPr>
              <a:t>Тайны цветов. Растения -легкие планеты</a:t>
            </a:r>
            <a:r>
              <a:rPr kumimoji="0" lang="ru-RU" sz="4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
            </a:r>
            <a:br>
              <a:rPr kumimoji="0" lang="ru-RU" sz="4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br>
            <a:endParaRPr kumimoji="0" lang="ru-RU" sz="44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xit" presetSubtype="6" fill="hold" grpId="1" nodeType="afterEffect">
                                  <p:stCondLst>
                                    <p:cond delay="15000"/>
                                  </p:stCondLst>
                                  <p:childTnLst>
                                    <p:anim calcmode="lin" valueType="num">
                                      <p:cBhvr additive="base">
                                        <p:cTn id="12" dur="2000"/>
                                        <p:tgtEl>
                                          <p:spTgt spid="2"/>
                                        </p:tgtEl>
                                        <p:attrNameLst>
                                          <p:attrName>ppt_x</p:attrName>
                                        </p:attrNameLst>
                                      </p:cBhvr>
                                      <p:tavLst>
                                        <p:tav tm="0">
                                          <p:val>
                                            <p:strVal val="ppt_x"/>
                                          </p:val>
                                        </p:tav>
                                        <p:tav tm="100000">
                                          <p:val>
                                            <p:strVal val="1+ppt_w/2"/>
                                          </p:val>
                                        </p:tav>
                                      </p:tavLst>
                                    </p:anim>
                                    <p:anim calcmode="lin" valueType="num">
                                      <p:cBhvr additive="base">
                                        <p:cTn id="13" dur="2000"/>
                                        <p:tgtEl>
                                          <p:spTgt spid="2"/>
                                        </p:tgtEl>
                                        <p:attrNameLst>
                                          <p:attrName>ppt_y</p:attrName>
                                        </p:attrNameLst>
                                      </p:cBhvr>
                                      <p:tavLst>
                                        <p:tav tm="0">
                                          <p:val>
                                            <p:strVal val="ppt_y"/>
                                          </p:val>
                                        </p:tav>
                                        <p:tav tm="100000">
                                          <p:val>
                                            <p:strVal val="1+ppt_h/2"/>
                                          </p:val>
                                        </p:tav>
                                      </p:tavLst>
                                    </p:anim>
                                    <p:set>
                                      <p:cBhvr>
                                        <p:cTn id="14" dur="1" fill="hold">
                                          <p:stCondLst>
                                            <p:cond delay="1999"/>
                                          </p:stCondLst>
                                        </p:cTn>
                                        <p:tgtEl>
                                          <p:spTgt spid="2"/>
                                        </p:tgtEl>
                                        <p:attrNameLst>
                                          <p:attrName>style.visibility</p:attrName>
                                        </p:attrNameLst>
                                      </p:cBhvr>
                                      <p:to>
                                        <p:strVal val="hidden"/>
                                      </p:to>
                                    </p:set>
                                  </p:childTnLst>
                                </p:cTn>
                              </p:par>
                            </p:childTnLst>
                          </p:cTn>
                        </p:par>
                        <p:par>
                          <p:cTn id="15" fill="hold">
                            <p:stCondLst>
                              <p:cond delay="19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ppt_x</p:attrName>
                                        </p:attrNameLst>
                                      </p:cBhvr>
                                      <p:tavLst>
                                        <p:tav tm="0">
                                          <p:val>
                                            <p:strVal val="#ppt_x"/>
                                          </p:val>
                                        </p:tav>
                                        <p:tav tm="100000">
                                          <p:val>
                                            <p:strVal val="#ppt_x"/>
                                          </p:val>
                                        </p:tav>
                                      </p:tavLst>
                                    </p:anim>
                                    <p:anim calcmode="lin" valueType="num">
                                      <p:cBhvr>
                                        <p:cTn id="20" dur="2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1000"/>
                            </p:stCondLst>
                            <p:childTnLst>
                              <p:par>
                                <p:cTn id="22" presetID="2" presetClass="exit" presetSubtype="6" fill="hold" grpId="1" nodeType="afterEffect">
                                  <p:stCondLst>
                                    <p:cond delay="15000"/>
                                  </p:stCondLst>
                                  <p:childTnLst>
                                    <p:anim calcmode="lin" valueType="num">
                                      <p:cBhvr additive="base">
                                        <p:cTn id="23" dur="2000"/>
                                        <p:tgtEl>
                                          <p:spTgt spid="4"/>
                                        </p:tgtEl>
                                        <p:attrNameLst>
                                          <p:attrName>ppt_x</p:attrName>
                                        </p:attrNameLst>
                                      </p:cBhvr>
                                      <p:tavLst>
                                        <p:tav tm="0">
                                          <p:val>
                                            <p:strVal val="ppt_x"/>
                                          </p:val>
                                        </p:tav>
                                        <p:tav tm="100000">
                                          <p:val>
                                            <p:strVal val="1+ppt_w/2"/>
                                          </p:val>
                                        </p:tav>
                                      </p:tavLst>
                                    </p:anim>
                                    <p:anim calcmode="lin" valueType="num">
                                      <p:cBhvr additive="base">
                                        <p:cTn id="24" dur="2000"/>
                                        <p:tgtEl>
                                          <p:spTgt spid="4"/>
                                        </p:tgtEl>
                                        <p:attrNameLst>
                                          <p:attrName>ppt_y</p:attrName>
                                        </p:attrNameLst>
                                      </p:cBhvr>
                                      <p:tavLst>
                                        <p:tav tm="0">
                                          <p:val>
                                            <p:strVal val="ppt_y"/>
                                          </p:val>
                                        </p:tav>
                                        <p:tav tm="100000">
                                          <p:val>
                                            <p:strVal val="1+ppt_h/2"/>
                                          </p:val>
                                        </p:tav>
                                      </p:tavLst>
                                    </p:anim>
                                    <p:set>
                                      <p:cBhvr>
                                        <p:cTn id="2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2"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143932" cy="2214578"/>
          </a:xfrm>
        </p:spPr>
        <p:txBody>
          <a:bodyPr>
            <a:normAutofit fontScale="90000"/>
          </a:bodyPr>
          <a:lstStyle/>
          <a:p>
            <a:pPr algn="just"/>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Окружающий </a:t>
            </a: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нас мир растений невероятно богат и разнообразен. В нем остается много тайн, загадок, открытий. </a:t>
            </a: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Исследователи </a:t>
            </a: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считают, что </a:t>
            </a: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растения наделены </a:t>
            </a: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чувствами, </a:t>
            </a: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интеллектом</a:t>
            </a: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обладают памятью, чувством времени, могут различать цвета и общаться между собой или предостерегать друг друга</a:t>
            </a:r>
            <a: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Все растения - живые существа и они чувствуют отношение к себе и как всякое живое существо, способны возвращать нам наши же чувства, помноженные в несколько раз.</a:t>
            </a:r>
            <a:br>
              <a:rPr lang="ru-RU"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200" dirty="0"/>
              <a:t/>
            </a:r>
            <a:br>
              <a:rPr lang="ru-RU" sz="2200" dirty="0"/>
            </a:br>
            <a:r>
              <a:rPr lang="ru-RU" dirty="0"/>
              <a:t/>
            </a:r>
            <a:br>
              <a:rPr lang="ru-RU" dirty="0"/>
            </a:br>
            <a:endParaRPr lang="ru-RU" dirty="0"/>
          </a:p>
        </p:txBody>
      </p:sp>
      <p:sp>
        <p:nvSpPr>
          <p:cNvPr id="3" name="Прямоугольник 2"/>
          <p:cNvSpPr/>
          <p:nvPr/>
        </p:nvSpPr>
        <p:spPr>
          <a:xfrm>
            <a:off x="428596" y="2795349"/>
            <a:ext cx="4572000" cy="4062651"/>
          </a:xfrm>
          <a:prstGeom prst="rect">
            <a:avLst/>
          </a:prstGeom>
        </p:spPr>
        <p:txBody>
          <a:bodyPr wrap="square">
            <a:spAutoFit/>
          </a:bodyPr>
          <a:lstStyle/>
          <a:p>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Все человеческое общество зависит от растений. Этот простой факт - повседневная реальность для аборигенов, собирающих растения непосредственно для приготовления пищи и постройки жилищ, а также на топливо, одежду и в качестве лекарств.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dirty="0"/>
          </a:p>
        </p:txBody>
      </p:sp>
      <p:pic>
        <p:nvPicPr>
          <p:cNvPr id="4" name="Содержимое 6" descr="Тайны растений"/>
          <p:cNvPicPr>
            <a:picLocks noGrp="1"/>
          </p:cNvPicPr>
          <p:nvPr>
            <p:ph idx="1"/>
          </p:nvPr>
        </p:nvPicPr>
        <p:blipFill>
          <a:blip r:embed="rId2" cstate="print"/>
          <a:srcRect/>
          <a:stretch>
            <a:fillRect/>
          </a:stretch>
        </p:blipFill>
        <p:spPr bwMode="auto">
          <a:xfrm>
            <a:off x="4643438" y="2786058"/>
            <a:ext cx="3714776" cy="3697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rmAutofit fontScale="90000"/>
          </a:bodyPr>
          <a:lstStyle/>
          <a:p>
            <a:pPr algn="l"/>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Цветы всегда покоряли человеческое сердце. Цветы с нами в дни радости и в дни печали, помогают выразить наши чувства и настроение, вдохновляли и вдохновляют на создание восхитительных стихов и картин. </a:t>
            </a:r>
            <a:b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2200" dirty="0"/>
              <a:t/>
            </a:r>
            <a:br>
              <a:rPr lang="ru-RU" sz="2200" dirty="0"/>
            </a:br>
            <a:r>
              <a:rPr lang="ru-RU" dirty="0"/>
              <a:t/>
            </a:r>
            <a:br>
              <a:rPr lang="ru-RU" dirty="0"/>
            </a:br>
            <a:endParaRPr lang="ru-RU" dirty="0"/>
          </a:p>
        </p:txBody>
      </p:sp>
      <p:sp>
        <p:nvSpPr>
          <p:cNvPr id="4" name="Заголовок 1"/>
          <p:cNvSpPr txBox="1">
            <a:spLocks/>
          </p:cNvSpPr>
          <p:nvPr/>
        </p:nvSpPr>
        <p:spPr>
          <a:xfrm>
            <a:off x="1357290" y="2500306"/>
            <a:ext cx="3857652" cy="3357586"/>
          </a:xfrm>
          <a:prstGeom prst="rect">
            <a:avLst/>
          </a:prstGeom>
        </p:spPr>
        <p:txBody>
          <a:bodyPr vert="horz" lIns="91440" tIns="45720" rIns="91440" bIns="45720" rtlCol="0" anchor="ctr">
            <a:normAutofit fontScale="25000" lnSpcReduction="20000"/>
          </a:bodyPr>
          <a:lstStyle/>
          <a:p>
            <a:pPr algn="ctr">
              <a:spcBef>
                <a:spcPct val="0"/>
              </a:spcBef>
            </a:pP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5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5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Чернеет лес, теплом разбуженный,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Весенней сыростью объят.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А уж на ниточках жемчужины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От ветра каждого дрожат.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Бутонов круглые бубенчики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Еще закрыты и плотны,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Но солнце раскрывает венчики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У колокольчиков весны.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Природой бережно спеленатый,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Завернутый в широкий лист,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Растет цветок в глуши нетронутой,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Прохладен, хрупок и душист.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Томится лес весною раннею,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И всю счастливую тоску,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И все свое благоухание </a:t>
            </a:r>
            <a:b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br>
            <a:r>
              <a:rPr lang="ru-RU" sz="72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itchFamily="66" charset="0"/>
                <a:ea typeface="+mj-ea"/>
                <a:cs typeface="+mj-cs"/>
              </a:rPr>
              <a:t>Он отдал горькому цветку.</a:t>
            </a:r>
            <a:r>
              <a:rPr kumimoji="0" lang="ru-RU" sz="7200" i="1"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onotype Corsiva" pitchFamily="66" charset="0"/>
                <a:ea typeface="+mj-ea"/>
                <a:cs typeface="+mj-cs"/>
              </a:rPr>
              <a:t/>
            </a:r>
            <a:br>
              <a:rPr kumimoji="0" lang="ru-RU" sz="7200" i="1"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onotype Corsiva" pitchFamily="66" charset="0"/>
                <a:ea typeface="+mj-ea"/>
                <a:cs typeface="+mj-cs"/>
              </a:rPr>
            </a:br>
            <a:r>
              <a:rPr kumimoji="0" lang="ru-RU" sz="5600" b="0" i="0" u="none" strike="noStrike" kern="1200" cap="none" spc="0" normalizeH="0" baseline="0" noProof="0" dirty="0" smtClean="0">
                <a:ln>
                  <a:noFill/>
                </a:ln>
                <a:solidFill>
                  <a:schemeClr val="tx1"/>
                </a:solidFill>
                <a:effectLst/>
                <a:uLnTx/>
                <a:uFillTx/>
                <a:latin typeface="+mj-lt"/>
                <a:ea typeface="+mj-ea"/>
                <a:cs typeface="+mj-cs"/>
              </a:rPr>
              <a:t/>
            </a:r>
            <a:br>
              <a:rPr kumimoji="0" lang="ru-RU" sz="5600" b="0" i="0" u="none" strike="noStrike" kern="1200" cap="none" spc="0" normalizeH="0" baseline="0" noProof="0" dirty="0" smtClean="0">
                <a:ln>
                  <a:noFill/>
                </a:ln>
                <a:solidFill>
                  <a:schemeClr val="tx1"/>
                </a:solidFill>
                <a:effectLst/>
                <a:uLnTx/>
                <a:uFillTx/>
                <a:latin typeface="+mj-lt"/>
                <a:ea typeface="+mj-ea"/>
                <a:cs typeface="+mj-cs"/>
              </a:rPr>
            </a:br>
            <a:r>
              <a:rPr kumimoji="0" lang="ru-RU" sz="5600" b="0" i="0" u="none" strike="noStrike" kern="1200" cap="none" spc="0" normalizeH="0" baseline="0" noProof="0" dirty="0" smtClean="0">
                <a:ln>
                  <a:noFill/>
                </a:ln>
                <a:solidFill>
                  <a:schemeClr val="tx1"/>
                </a:solidFill>
                <a:effectLst/>
                <a:uLnTx/>
                <a:uFillTx/>
                <a:latin typeface="+mj-lt"/>
                <a:ea typeface="+mj-ea"/>
                <a:cs typeface="+mj-cs"/>
              </a:rPr>
              <a:t/>
            </a:r>
            <a:br>
              <a:rPr kumimoji="0" lang="ru-RU" sz="5600" b="0" i="0" u="none" strike="noStrike" kern="1200" cap="none" spc="0" normalizeH="0" baseline="0" noProof="0" dirty="0" smtClean="0">
                <a:ln>
                  <a:noFill/>
                </a:ln>
                <a:solidFill>
                  <a:schemeClr val="tx1"/>
                </a:solidFill>
                <a:effectLst/>
                <a:uLnTx/>
                <a:uFillTx/>
                <a:latin typeface="+mj-lt"/>
                <a:ea typeface="+mj-ea"/>
                <a:cs typeface="+mj-cs"/>
              </a:rPr>
            </a:br>
            <a:endParaRPr kumimoji="0" lang="ru-RU" sz="5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5143504" y="2196660"/>
            <a:ext cx="3274781" cy="416129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6766" cy="1162050"/>
          </a:xfrm>
        </p:spPr>
        <p:txBody>
          <a:bodyPr>
            <a:normAutofit fontScale="90000"/>
          </a:bodyPr>
          <a:lstStyle/>
          <a:p>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a:ln w="10541" cmpd="sng">
                  <a:solidFill>
                    <a:schemeClr val="accent1">
                      <a:shade val="88000"/>
                      <a:satMod val="110000"/>
                    </a:schemeClr>
                  </a:solidFill>
                  <a:prstDash val="solid"/>
                </a:ln>
                <a:latin typeface="+mn-lt"/>
                <a:ea typeface="+mn-ea"/>
                <a:cs typeface="+mn-cs"/>
              </a:rPr>
              <a:t>С давних пор цветы являются непременным атрибутом практически любого </a:t>
            </a:r>
            <a:r>
              <a:rPr lang="ru-RU" dirty="0" smtClean="0">
                <a:ln w="10541" cmpd="sng">
                  <a:solidFill>
                    <a:schemeClr val="accent1">
                      <a:shade val="88000"/>
                      <a:satMod val="110000"/>
                    </a:schemeClr>
                  </a:solidFill>
                  <a:prstDash val="solid"/>
                </a:ln>
                <a:latin typeface="+mn-lt"/>
                <a:ea typeface="+mn-ea"/>
                <a:cs typeface="+mn-cs"/>
              </a:rPr>
              <a:t>праздника.</a:t>
            </a: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ru-RU" dirty="0"/>
          </a:p>
        </p:txBody>
      </p:sp>
      <p:sp>
        <p:nvSpPr>
          <p:cNvPr id="7" name="Текст 6"/>
          <p:cNvSpPr>
            <a:spLocks noGrp="1"/>
          </p:cNvSpPr>
          <p:nvPr>
            <p:ph type="body" sz="half" idx="2"/>
          </p:nvPr>
        </p:nvSpPr>
        <p:spPr>
          <a:xfrm>
            <a:off x="500034" y="1142984"/>
            <a:ext cx="4643470" cy="1785950"/>
          </a:xfrm>
        </p:spPr>
        <p:txBody>
          <a:bodyPr>
            <a:noAutofit/>
          </a:bodyPr>
          <a:lstStyle/>
          <a:p>
            <a:r>
              <a:rPr lang="ru-RU" sz="1800" b="1" u="sng" dirty="0" smtClean="0">
                <a:ln w="10541" cmpd="sng">
                  <a:solidFill>
                    <a:schemeClr val="accent1">
                      <a:shade val="88000"/>
                      <a:satMod val="110000"/>
                    </a:schemeClr>
                  </a:solidFill>
                  <a:prstDash val="solid"/>
                </a:ln>
              </a:rPr>
              <a:t>Мимоза. </a:t>
            </a:r>
            <a:r>
              <a:rPr lang="ru-RU" sz="1800" b="1" dirty="0" smtClean="0">
                <a:ln w="10541" cmpd="sng">
                  <a:solidFill>
                    <a:schemeClr val="accent1">
                      <a:shade val="88000"/>
                      <a:satMod val="110000"/>
                    </a:schemeClr>
                  </a:solidFill>
                  <a:prstDash val="solid"/>
                </a:ln>
              </a:rPr>
              <a:t>Этот цветок является героем праздника во Франции и Югославии.  Югославия чествует мимозу красочным оригинальным шествием стрелков.</a:t>
            </a:r>
            <a:r>
              <a:rPr lang="ru-RU"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1800" dirty="0"/>
          </a:p>
        </p:txBody>
      </p:sp>
      <p:sp>
        <p:nvSpPr>
          <p:cNvPr id="4" name="Заголовок 1"/>
          <p:cNvSpPr txBox="1">
            <a:spLocks/>
          </p:cNvSpPr>
          <p:nvPr/>
        </p:nvSpPr>
        <p:spPr>
          <a:xfrm>
            <a:off x="2571736" y="2428868"/>
            <a:ext cx="3857652" cy="3357586"/>
          </a:xfrm>
          <a:prstGeom prst="rect">
            <a:avLst/>
          </a:prstGeom>
        </p:spPr>
        <p:txBody>
          <a:bodyPr vert="horz" lIns="91440" tIns="45720" rIns="91440" bIns="45720" rtlCol="0" anchor="ctr">
            <a:normAutofit fontScale="55000" lnSpcReduction="20000"/>
          </a:bodyPr>
          <a:lstStyle/>
          <a:p>
            <a:pPr algn="ctr">
              <a:spcBef>
                <a:spcPct val="0"/>
              </a:spcBef>
            </a:pP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5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5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5600" b="0" i="0" u="none" strike="noStrike" kern="1200" cap="none" spc="0" normalizeH="0" baseline="0" noProof="0" dirty="0" smtClean="0">
                <a:ln>
                  <a:noFill/>
                </a:ln>
                <a:solidFill>
                  <a:schemeClr val="tx1"/>
                </a:solidFill>
                <a:effectLst/>
                <a:uLnTx/>
                <a:uFillTx/>
                <a:latin typeface="+mj-lt"/>
                <a:ea typeface="+mj-ea"/>
                <a:cs typeface="+mj-cs"/>
              </a:rPr>
              <a:t/>
            </a:r>
            <a:br>
              <a:rPr kumimoji="0" lang="ru-RU" sz="5600" b="0" i="0" u="none" strike="noStrike" kern="1200" cap="none" spc="0" normalizeH="0" baseline="0" noProof="0" dirty="0" smtClean="0">
                <a:ln>
                  <a:noFill/>
                </a:ln>
                <a:solidFill>
                  <a:schemeClr val="tx1"/>
                </a:solidFill>
                <a:effectLst/>
                <a:uLnTx/>
                <a:uFillTx/>
                <a:latin typeface="+mj-lt"/>
                <a:ea typeface="+mj-ea"/>
                <a:cs typeface="+mj-cs"/>
              </a:rPr>
            </a:br>
            <a:r>
              <a:rPr kumimoji="0" lang="ru-RU" sz="5600" b="0" i="0" u="none" strike="noStrike" kern="1200" cap="none" spc="0" normalizeH="0" baseline="0" noProof="0" dirty="0" smtClean="0">
                <a:ln>
                  <a:noFill/>
                </a:ln>
                <a:solidFill>
                  <a:schemeClr val="tx1"/>
                </a:solidFill>
                <a:effectLst/>
                <a:uLnTx/>
                <a:uFillTx/>
                <a:latin typeface="+mj-lt"/>
                <a:ea typeface="+mj-ea"/>
                <a:cs typeface="+mj-cs"/>
              </a:rPr>
              <a:t/>
            </a:r>
            <a:br>
              <a:rPr kumimoji="0" lang="ru-RU" sz="5600" b="0" i="0" u="none" strike="noStrike" kern="1200" cap="none" spc="0" normalizeH="0" baseline="0" noProof="0" dirty="0" smtClean="0">
                <a:ln>
                  <a:noFill/>
                </a:ln>
                <a:solidFill>
                  <a:schemeClr val="tx1"/>
                </a:solidFill>
                <a:effectLst/>
                <a:uLnTx/>
                <a:uFillTx/>
                <a:latin typeface="+mj-lt"/>
                <a:ea typeface="+mj-ea"/>
                <a:cs typeface="+mj-cs"/>
              </a:rPr>
            </a:br>
            <a:endParaRPr kumimoji="0" lang="ru-RU" sz="5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Содержимое 8" descr=" "/>
          <p:cNvPicPr>
            <a:picLocks noGrp="1"/>
          </p:cNvPicPr>
          <p:nvPr>
            <p:ph idx="1"/>
          </p:nvPr>
        </p:nvPicPr>
        <p:blipFill>
          <a:blip r:embed="rId2" cstate="print"/>
          <a:srcRect/>
          <a:stretch>
            <a:fillRect/>
          </a:stretch>
        </p:blipFill>
        <p:spPr bwMode="auto">
          <a:xfrm>
            <a:off x="4857752" y="857232"/>
            <a:ext cx="3357586" cy="2857520"/>
          </a:xfrm>
          <a:prstGeom prst="rect">
            <a:avLst/>
          </a:prstGeom>
          <a:noFill/>
          <a:ln w="9525">
            <a:noFill/>
            <a:miter lim="800000"/>
            <a:headEnd/>
            <a:tailEnd/>
          </a:ln>
        </p:spPr>
      </p:pic>
      <p:sp>
        <p:nvSpPr>
          <p:cNvPr id="6" name="Текст 6"/>
          <p:cNvSpPr txBox="1">
            <a:spLocks/>
          </p:cNvSpPr>
          <p:nvPr/>
        </p:nvSpPr>
        <p:spPr>
          <a:xfrm>
            <a:off x="4286248" y="3357562"/>
            <a:ext cx="4214842" cy="307183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1" i="0" u="none" strike="noStrike" kern="1200" cap="none" spc="0" normalizeH="0" baseline="0" noProof="0" dirty="0" smtClean="0">
              <a:ln w="10541" cmpd="sng">
                <a:solidFill>
                  <a:schemeClr val="accent1">
                    <a:shade val="88000"/>
                    <a:satMod val="110000"/>
                  </a:schemeClr>
                </a:solidFill>
                <a:prstDash val="solid"/>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ru-RU" b="1" dirty="0" smtClean="0">
              <a:ln w="10541" cmpd="sng">
                <a:solidFill>
                  <a:schemeClr val="accent1">
                    <a:shade val="88000"/>
                    <a:satMod val="110000"/>
                  </a:schemeClr>
                </a:solidFill>
                <a:prstDash val="solid"/>
              </a:ln>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sng" strike="noStrike" kern="1200" cap="none" spc="0" normalizeH="0" baseline="0" noProof="0" dirty="0" smtClean="0">
                <a:ln w="10541" cmpd="sng">
                  <a:solidFill>
                    <a:schemeClr val="accent1">
                      <a:shade val="88000"/>
                      <a:satMod val="110000"/>
                    </a:schemeClr>
                  </a:solidFill>
                  <a:prstDash val="solid"/>
                </a:ln>
                <a:solidFill>
                  <a:schemeClr val="tx1"/>
                </a:solidFill>
                <a:effectLst/>
                <a:uLnTx/>
                <a:uFillTx/>
                <a:latin typeface="+mn-lt"/>
                <a:ea typeface="+mn-ea"/>
                <a:cs typeface="+mn-cs"/>
              </a:rPr>
              <a:t>Гибискус.</a:t>
            </a:r>
            <a:r>
              <a:rPr kumimoji="0" lang="ru-RU" sz="1800" b="1" i="0" u="sng" strike="noStrike" kern="1200" cap="none" spc="0" normalizeH="0" noProof="0" dirty="0" smtClean="0">
                <a:ln w="10541" cmpd="sng">
                  <a:solidFill>
                    <a:schemeClr val="accent1">
                      <a:shade val="88000"/>
                      <a:satMod val="110000"/>
                    </a:schemeClr>
                  </a:solidFill>
                  <a:prstDash val="solid"/>
                </a:ln>
                <a:solidFill>
                  <a:schemeClr val="tx1"/>
                </a:solidFill>
                <a:effectLst/>
                <a:uLnTx/>
                <a:uFillTx/>
                <a:latin typeface="+mn-lt"/>
                <a:ea typeface="+mn-ea"/>
                <a:cs typeface="+mn-cs"/>
              </a:rPr>
              <a:t> </a:t>
            </a:r>
            <a:r>
              <a:rPr kumimoji="0" lang="ru-RU" sz="1800" b="1" i="0" u="none" strike="noStrike" kern="1200" cap="none" spc="0" normalizeH="0" baseline="0" noProof="0" dirty="0" smtClean="0">
                <a:ln w="10541" cmpd="sng">
                  <a:solidFill>
                    <a:schemeClr val="accent1">
                      <a:shade val="88000"/>
                      <a:satMod val="110000"/>
                    </a:schemeClr>
                  </a:solidFill>
                  <a:prstDash val="solid"/>
                </a:ln>
                <a:solidFill>
                  <a:schemeClr val="tx1"/>
                </a:solidFill>
                <a:effectLst/>
                <a:uLnTx/>
                <a:uFillTx/>
                <a:latin typeface="+mn-lt"/>
                <a:ea typeface="+mn-ea"/>
                <a:cs typeface="+mn-cs"/>
              </a:rPr>
              <a:t>В день Огненного Гибискуса жители этих островов украшают себя и свои дома цветочными гирляндами и яркими лентами,   организуют красочную процессию из самых красивых девушек и выбирают королеву цветов.</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a:r>
            <a:br>
              <a:rPr kumimoji="0" lang="ru-RU" sz="18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b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Рисунок 7" descr=" "/>
          <p:cNvPicPr/>
          <p:nvPr/>
        </p:nvPicPr>
        <p:blipFill>
          <a:blip r:embed="rId3" cstate="print"/>
          <a:srcRect/>
          <a:stretch>
            <a:fillRect/>
          </a:stretch>
        </p:blipFill>
        <p:spPr bwMode="auto">
          <a:xfrm>
            <a:off x="571472" y="3143248"/>
            <a:ext cx="3714776" cy="285752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4)">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71736" y="2428868"/>
            <a:ext cx="3857652" cy="3357586"/>
          </a:xfrm>
          <a:prstGeom prst="rect">
            <a:avLst/>
          </a:prstGeom>
        </p:spPr>
        <p:txBody>
          <a:bodyPr vert="horz" lIns="91440" tIns="45720" rIns="91440" bIns="45720" rtlCol="0" anchor="ctr">
            <a:normAutofit fontScale="55000" lnSpcReduction="20000"/>
          </a:bodyPr>
          <a:lstStyle/>
          <a:p>
            <a:pPr algn="ctr">
              <a:spcBef>
                <a:spcPct val="0"/>
              </a:spcBef>
            </a:pP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t>
            </a:r>
            <a:br>
              <a:rPr kumimoji="0" lang="ru-RU" sz="4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5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r>
            <a:br>
              <a:rPr kumimoji="0" lang="ru-RU" sz="5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br>
            <a:r>
              <a:rPr kumimoji="0" lang="ru-RU" sz="5600" b="0" i="0" u="none" strike="noStrike" kern="1200" cap="none" spc="0" normalizeH="0" baseline="0" noProof="0" dirty="0" smtClean="0">
                <a:ln>
                  <a:noFill/>
                </a:ln>
                <a:solidFill>
                  <a:schemeClr val="tx1"/>
                </a:solidFill>
                <a:effectLst/>
                <a:uLnTx/>
                <a:uFillTx/>
                <a:latin typeface="+mj-lt"/>
                <a:ea typeface="+mj-ea"/>
                <a:cs typeface="+mj-cs"/>
              </a:rPr>
              <a:t/>
            </a:r>
            <a:br>
              <a:rPr kumimoji="0" lang="ru-RU" sz="5600" b="0" i="0" u="none" strike="noStrike" kern="1200" cap="none" spc="0" normalizeH="0" baseline="0" noProof="0" dirty="0" smtClean="0">
                <a:ln>
                  <a:noFill/>
                </a:ln>
                <a:solidFill>
                  <a:schemeClr val="tx1"/>
                </a:solidFill>
                <a:effectLst/>
                <a:uLnTx/>
                <a:uFillTx/>
                <a:latin typeface="+mj-lt"/>
                <a:ea typeface="+mj-ea"/>
                <a:cs typeface="+mj-cs"/>
              </a:rPr>
            </a:br>
            <a:r>
              <a:rPr kumimoji="0" lang="ru-RU" sz="5600" b="0" i="0" u="none" strike="noStrike" kern="1200" cap="none" spc="0" normalizeH="0" baseline="0" noProof="0" dirty="0" smtClean="0">
                <a:ln>
                  <a:noFill/>
                </a:ln>
                <a:solidFill>
                  <a:schemeClr val="tx1"/>
                </a:solidFill>
                <a:effectLst/>
                <a:uLnTx/>
                <a:uFillTx/>
                <a:latin typeface="+mj-lt"/>
                <a:ea typeface="+mj-ea"/>
                <a:cs typeface="+mj-cs"/>
              </a:rPr>
              <a:t/>
            </a:r>
            <a:br>
              <a:rPr kumimoji="0" lang="ru-RU" sz="5600" b="0" i="0" u="none" strike="noStrike" kern="1200" cap="none" spc="0" normalizeH="0" baseline="0" noProof="0" dirty="0" smtClean="0">
                <a:ln>
                  <a:noFill/>
                </a:ln>
                <a:solidFill>
                  <a:schemeClr val="tx1"/>
                </a:solidFill>
                <a:effectLst/>
                <a:uLnTx/>
                <a:uFillTx/>
                <a:latin typeface="+mj-lt"/>
                <a:ea typeface="+mj-ea"/>
                <a:cs typeface="+mj-cs"/>
              </a:rPr>
            </a:br>
            <a:endParaRPr kumimoji="0" lang="ru-RU" sz="5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Текст 6"/>
          <p:cNvSpPr txBox="1">
            <a:spLocks/>
          </p:cNvSpPr>
          <p:nvPr/>
        </p:nvSpPr>
        <p:spPr>
          <a:xfrm>
            <a:off x="4429124" y="3643314"/>
            <a:ext cx="4500594" cy="3071834"/>
          </a:xfrm>
          <a:prstGeom prst="rect">
            <a:avLst/>
          </a:prstGeom>
        </p:spPr>
        <p:txBody>
          <a:bodyPr vert="horz" lIns="91440" tIns="45720" rIns="91440" bIns="45720" rtlCol="0">
            <a:noAutofit/>
          </a:bodyPr>
          <a:lstStyle/>
          <a:p>
            <a:r>
              <a:rPr lang="ru-RU" b="1" dirty="0">
                <a:ln w="10541" cmpd="sng">
                  <a:solidFill>
                    <a:schemeClr val="accent1">
                      <a:shade val="88000"/>
                      <a:satMod val="110000"/>
                    </a:schemeClr>
                  </a:solidFill>
                  <a:prstDash val="solid"/>
                </a:ln>
              </a:rPr>
              <a:t>Орхидея. </a:t>
            </a:r>
            <a:r>
              <a:rPr lang="ru-RU" b="1" dirty="0" smtClean="0">
                <a:ln w="10541" cmpd="sng">
                  <a:solidFill>
                    <a:schemeClr val="accent1">
                      <a:shade val="88000"/>
                      <a:satMod val="110000"/>
                    </a:schemeClr>
                  </a:solidFill>
                  <a:prstDash val="solid"/>
                </a:ln>
              </a:rPr>
              <a:t>Во </a:t>
            </a:r>
            <a:r>
              <a:rPr lang="ru-RU" b="1" dirty="0">
                <a:ln w="10541" cmpd="sng">
                  <a:solidFill>
                    <a:schemeClr val="accent1">
                      <a:shade val="88000"/>
                      <a:satMod val="110000"/>
                    </a:schemeClr>
                  </a:solidFill>
                  <a:prstDash val="solid"/>
                </a:ln>
              </a:rPr>
              <a:t>Франции в городе Тараскон в конце зимы проходит ежегодный Фестиваль орхидей. Орхидеи самых различных форм и оттенков царствуют на этом фестивале в оригинальном окружении фонтанов, водопадов, световых эффектов и различных других представителей растительного мира.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a:r>
            <a:br>
              <a:rPr kumimoji="0" lang="ru-RU" sz="18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b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Содержимое 8" descr=" "/>
          <p:cNvPicPr>
            <a:picLocks/>
          </p:cNvPicPr>
          <p:nvPr/>
        </p:nvPicPr>
        <p:blipFill>
          <a:blip r:embed="rId2" cstate="print"/>
          <a:stretch>
            <a:fillRect/>
          </a:stretch>
        </p:blipFill>
        <p:spPr bwMode="auto">
          <a:xfrm>
            <a:off x="642910" y="3571876"/>
            <a:ext cx="3643338" cy="2772352"/>
          </a:xfrm>
          <a:prstGeom prst="rect">
            <a:avLst/>
          </a:prstGeom>
          <a:noFill/>
          <a:ln w="9525">
            <a:noFill/>
            <a:miter lim="800000"/>
            <a:headEnd/>
            <a:tailEnd/>
          </a:ln>
        </p:spPr>
      </p:pic>
      <p:pic>
        <p:nvPicPr>
          <p:cNvPr id="12" name="Содержимое 4" descr=" "/>
          <p:cNvPicPr>
            <a:picLocks noGrp="1"/>
          </p:cNvPicPr>
          <p:nvPr>
            <p:ph idx="1"/>
          </p:nvPr>
        </p:nvPicPr>
        <p:blipFill>
          <a:blip r:embed="rId3" cstate="print"/>
          <a:srcRect/>
          <a:stretch>
            <a:fillRect/>
          </a:stretch>
        </p:blipFill>
        <p:spPr bwMode="auto">
          <a:xfrm>
            <a:off x="5000628" y="428604"/>
            <a:ext cx="3857652" cy="2928958"/>
          </a:xfrm>
          <a:prstGeom prst="rect">
            <a:avLst/>
          </a:prstGeom>
          <a:noFill/>
          <a:ln w="9525">
            <a:noFill/>
            <a:miter lim="800000"/>
            <a:headEnd/>
            <a:tailEnd/>
          </a:ln>
        </p:spPr>
      </p:pic>
      <p:sp>
        <p:nvSpPr>
          <p:cNvPr id="13" name="Текст 3"/>
          <p:cNvSpPr>
            <a:spLocks noGrp="1"/>
          </p:cNvSpPr>
          <p:nvPr>
            <p:ph type="body" sz="half" idx="2"/>
          </p:nvPr>
        </p:nvSpPr>
        <p:spPr>
          <a:xfrm>
            <a:off x="428596" y="285728"/>
            <a:ext cx="4357718" cy="3214710"/>
          </a:xfrm>
        </p:spPr>
        <p:txBody>
          <a:bodyPr>
            <a:normAutofit fontScale="92500" lnSpcReduction="20000"/>
          </a:bodyPr>
          <a:lstStyle/>
          <a:p>
            <a:pPr algn="just"/>
            <a:endParaRPr lang="ru-RU" sz="2000" b="1" dirty="0" smtClean="0">
              <a:ln w="10541" cmpd="sng">
                <a:solidFill>
                  <a:schemeClr val="accent1">
                    <a:shade val="88000"/>
                    <a:satMod val="110000"/>
                  </a:schemeClr>
                </a:solidFill>
                <a:prstDash val="solid"/>
              </a:ln>
            </a:endParaRPr>
          </a:p>
          <a:p>
            <a:pPr algn="just"/>
            <a:r>
              <a:rPr lang="ru-RU" sz="2000" b="1" dirty="0" smtClean="0">
                <a:ln w="10541" cmpd="sng">
                  <a:solidFill>
                    <a:schemeClr val="accent1">
                      <a:shade val="88000"/>
                      <a:satMod val="110000"/>
                    </a:schemeClr>
                  </a:solidFill>
                  <a:prstDash val="solid"/>
                </a:ln>
              </a:rPr>
              <a:t>В Японии и Китае проходит в </a:t>
            </a:r>
            <a:r>
              <a:rPr lang="ru-RU" sz="2000" b="1" dirty="0">
                <a:ln w="10541" cmpd="sng">
                  <a:solidFill>
                    <a:schemeClr val="accent1">
                      <a:shade val="88000"/>
                      <a:satMod val="110000"/>
                    </a:schemeClr>
                  </a:solidFill>
                  <a:prstDash val="solid"/>
                </a:ln>
              </a:rPr>
              <a:t>феврале - праздник цветения слив, в марте – цветения персиков, а в апреле – цветения вишен, в июне - пионов, в октябре - краснеющих листьев клена. В дни этих праздников сами люди, здания, автомобили и лодки украшаются цветами. Особенно торжественно в Японии справляется праздник цветения сакуры (вишни). Некоторые деревья вишни в Японии даже считаются священными</a:t>
            </a:r>
            <a:r>
              <a:rPr lang="ru-RU" sz="2000" b="1" dirty="0" smtClean="0">
                <a:ln w="10541" cmpd="sng">
                  <a:solidFill>
                    <a:schemeClr val="accent1">
                      <a:shade val="88000"/>
                      <a:satMod val="110000"/>
                    </a:schemeClr>
                  </a:solidFill>
                  <a:prstDash val="solid"/>
                </a:ln>
              </a:rPr>
              <a:t>.</a:t>
            </a:r>
            <a:r>
              <a:rPr lang="ru-RU" sz="2000" b="1" dirty="0">
                <a:ln w="10541" cmpd="sng">
                  <a:solidFill>
                    <a:schemeClr val="accent1">
                      <a:shade val="88000"/>
                      <a:satMod val="110000"/>
                    </a:schemeClr>
                  </a:solidFill>
                  <a:prstDash val="solid"/>
                </a:ln>
              </a:rPr>
              <a:t> </a:t>
            </a:r>
          </a:p>
          <a:p>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285728"/>
            <a:ext cx="8572560" cy="4143404"/>
          </a:xfrm>
        </p:spPr>
        <p:txBody>
          <a:bodyPr>
            <a:normAutofit fontScale="40000" lnSpcReduction="20000"/>
          </a:bodyPr>
          <a:lstStyle/>
          <a:p>
            <a:pPr algn="just">
              <a:lnSpc>
                <a:spcPct val="170000"/>
              </a:lnSpc>
            </a:pPr>
            <a:r>
              <a:rPr lang="ru-RU" sz="4000" b="1" dirty="0">
                <a:ln w="10541" cmpd="sng">
                  <a:solidFill>
                    <a:schemeClr val="accent1">
                      <a:shade val="88000"/>
                      <a:satMod val="110000"/>
                    </a:schemeClr>
                  </a:solidFill>
                  <a:prstDash val="solid"/>
                </a:ln>
              </a:rPr>
              <a:t>Фестивали цветов проводятся по всему миру.  Венецианский фестиваль цветов – незабываемое зрелище, на которое съезжаются посмотреть туристы из разных стран. Никого не может оставить равнодушным нескончаемая вереница украшенных цветочными гирляндами и разноцветными фонарями гондол, плавно скользящих по глади каналов, величественно отражаемая водой.  А на Мадейре Фестиваль цветов открывают самые маленькие жители </a:t>
            </a:r>
            <a:r>
              <a:rPr lang="ru-RU" sz="4000" b="1" dirty="0" err="1">
                <a:ln w="10541" cmpd="sng">
                  <a:solidFill>
                    <a:schemeClr val="accent1">
                      <a:shade val="88000"/>
                      <a:satMod val="110000"/>
                    </a:schemeClr>
                  </a:solidFill>
                  <a:prstDash val="solid"/>
                </a:ln>
              </a:rPr>
              <a:t>Фуншала</a:t>
            </a:r>
            <a:r>
              <a:rPr lang="ru-RU" sz="4000" b="1" dirty="0">
                <a:ln w="10541" cmpd="sng">
                  <a:solidFill>
                    <a:schemeClr val="accent1">
                      <a:shade val="88000"/>
                      <a:satMod val="110000"/>
                    </a:schemeClr>
                  </a:solidFill>
                  <a:prstDash val="solid"/>
                </a:ln>
              </a:rPr>
              <a:t>. На главную площади столицы они строят настоящую большую стену из тысяч живых цветов - "стену надежды" - символ мира и веры в победу добра над злом. </a:t>
            </a:r>
            <a:r>
              <a:rPr lang="ru-RU" sz="4000" b="1" dirty="0" smtClean="0">
                <a:ln w="10541" cmpd="sng">
                  <a:solidFill>
                    <a:schemeClr val="accent1">
                      <a:shade val="88000"/>
                      <a:satMod val="110000"/>
                    </a:schemeClr>
                  </a:solidFill>
                  <a:prstDash val="solid"/>
                </a:ln>
              </a:rPr>
              <a:t>Одно </a:t>
            </a:r>
            <a:r>
              <a:rPr lang="ru-RU" sz="4000" b="1" dirty="0">
                <a:ln w="10541" cmpd="sng">
                  <a:solidFill>
                    <a:schemeClr val="accent1">
                      <a:shade val="88000"/>
                      <a:satMod val="110000"/>
                    </a:schemeClr>
                  </a:solidFill>
                  <a:prstDash val="solid"/>
                </a:ln>
              </a:rPr>
              <a:t>из главных событий фестиваля, конечно же, грандиозный цветочный парад. </a:t>
            </a:r>
            <a:r>
              <a:rPr lang="ru-RU" sz="4000" b="1" dirty="0" smtClean="0">
                <a:ln w="10541" cmpd="sng">
                  <a:solidFill>
                    <a:schemeClr val="accent1">
                      <a:shade val="88000"/>
                      <a:satMod val="110000"/>
                    </a:schemeClr>
                  </a:solidFill>
                  <a:prstDash val="solid"/>
                </a:ln>
              </a:rPr>
              <a:t>Несколько </a:t>
            </a:r>
            <a:r>
              <a:rPr lang="ru-RU" sz="4000" b="1" dirty="0">
                <a:ln w="10541" cmpd="sng">
                  <a:solidFill>
                    <a:schemeClr val="accent1">
                      <a:shade val="88000"/>
                      <a:satMod val="110000"/>
                    </a:schemeClr>
                  </a:solidFill>
                  <a:prstDash val="solid"/>
                </a:ln>
              </a:rPr>
              <a:t>дней весь город находится под властью цветов.</a:t>
            </a:r>
          </a:p>
          <a:p>
            <a:endParaRPr lang="ru-RU" b="1" dirty="0"/>
          </a:p>
        </p:txBody>
      </p:sp>
      <p:pic>
        <p:nvPicPr>
          <p:cNvPr id="5" name="Рисунок 4" descr=" "/>
          <p:cNvPicPr/>
          <p:nvPr/>
        </p:nvPicPr>
        <p:blipFill>
          <a:blip r:embed="rId3" cstate="print"/>
          <a:srcRect/>
          <a:stretch>
            <a:fillRect/>
          </a:stretch>
        </p:blipFill>
        <p:spPr bwMode="auto">
          <a:xfrm>
            <a:off x="4286248" y="3714752"/>
            <a:ext cx="4286280" cy="271464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stretch>
            <a:fillRect l="-9000" r="-9000"/>
          </a:stretch>
        </a:blipFill>
        <a:effectLst/>
      </p:bgPr>
    </p:bg>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457200" y="1435100"/>
            <a:ext cx="8115328" cy="46910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all"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Отгадайте загадку:</a:t>
            </a:r>
          </a:p>
          <a:p>
            <a:pPr algn="ctr"/>
            <a:r>
              <a:rPr lang="ru-RU" sz="3200" b="1" cap="all"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Через нос проходит в грудь</a:t>
            </a:r>
          </a:p>
          <a:p>
            <a:pPr algn="ctr"/>
            <a:r>
              <a:rPr lang="ru-RU" sz="3200" b="1" cap="all"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И обратный держит путь.</a:t>
            </a:r>
          </a:p>
          <a:p>
            <a:pPr algn="ctr"/>
            <a:r>
              <a:rPr lang="ru-RU" sz="3200" b="1" cap="all"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Он невидимый, и все же</a:t>
            </a:r>
          </a:p>
          <a:p>
            <a:pPr algn="ctr"/>
            <a:r>
              <a:rPr lang="ru-RU" sz="3200" b="1" cap="all"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rPr>
              <a:t>Без него мы жить не можем.</a:t>
            </a:r>
          </a:p>
          <a:p>
            <a:endParaRPr lang="ru-RU" sz="3200" b="1" spc="50" dirty="0">
              <a:ln w="11430"/>
              <a:gradFill>
                <a:gsLst>
                  <a:gs pos="25000">
                    <a:schemeClr val="accent2">
                      <a:satMod val="155000"/>
                    </a:schemeClr>
                  </a:gs>
                  <a:gs pos="100000">
                    <a:schemeClr val="accent2">
                      <a:shade val="45000"/>
                      <a:satMod val="165000"/>
                    </a:schemeClr>
                  </a:gs>
                </a:gsLst>
                <a:lin ang="5400000"/>
              </a:gradFill>
              <a:effectLst>
                <a:glow rad="63500">
                  <a:schemeClr val="accent3">
                    <a:satMod val="175000"/>
                    <a:alpha val="40000"/>
                  </a:schemeClr>
                </a:glow>
                <a:outerShdw blurRad="76200" dist="50800" dir="5400000" algn="tl" rotWithShape="0">
                  <a:srgbClr val="000000">
                    <a:alpha val="65000"/>
                  </a:srgbClr>
                </a:outerShdw>
              </a:effectLst>
            </a:endParaRPr>
          </a:p>
        </p:txBody>
      </p:sp>
      <p:sp>
        <p:nvSpPr>
          <p:cNvPr id="3" name="Текст 4"/>
          <p:cNvSpPr txBox="1">
            <a:spLocks/>
          </p:cNvSpPr>
          <p:nvPr/>
        </p:nvSpPr>
        <p:spPr>
          <a:xfrm>
            <a:off x="609600" y="5072074"/>
            <a:ext cx="7748614" cy="1206489"/>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8000" b="0" i="0" u="none" strike="noStrike" kern="1200" cap="none" spc="0" normalizeH="0" baseline="0" noProof="0" dirty="0" smtClean="0">
                <a:ln w="18415" cmpd="sng">
                  <a:solidFill>
                    <a:schemeClr val="bg1"/>
                  </a:solidFill>
                  <a:prstDash val="solid"/>
                </a:ln>
                <a:solidFill>
                  <a:srgbClr val="FF0000"/>
                </a:solidFill>
                <a:effectLst>
                  <a:glow rad="101600">
                    <a:schemeClr val="accent6">
                      <a:lumMod val="40000"/>
                      <a:lumOff val="60000"/>
                      <a:alpha val="60000"/>
                    </a:schemeClr>
                  </a:glow>
                  <a:outerShdw blurRad="63500" dir="3600000" algn="tl" rotWithShape="0">
                    <a:srgbClr val="000000">
                      <a:alpha val="70000"/>
                    </a:srgbClr>
                  </a:outerShdw>
                </a:effectLst>
                <a:uLnTx/>
                <a:uFillTx/>
                <a:latin typeface="+mn-lt"/>
                <a:ea typeface="+mn-ea"/>
                <a:cs typeface="+mn-cs"/>
              </a:rPr>
              <a:t>ВОЗДУХ</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solidFill>
                  <a:schemeClr val="bg1"/>
                </a:solidFill>
              </a:ln>
              <a:solidFill>
                <a:schemeClr val="bg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p:cTn id="3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short.jpg"/>
          <p:cNvPicPr>
            <a:picLocks noGrp="1" noChangeAspect="1"/>
          </p:cNvPicPr>
          <p:nvPr>
            <p:ph idx="1"/>
          </p:nvPr>
        </p:nvPicPr>
        <p:blipFill>
          <a:blip r:embed="rId2" cstate="print"/>
          <a:stretch>
            <a:fillRect/>
          </a:stretch>
        </p:blipFill>
        <p:spPr>
          <a:xfrm>
            <a:off x="4929189" y="428604"/>
            <a:ext cx="3714777" cy="2958789"/>
          </a:xfrm>
        </p:spPr>
      </p:pic>
      <p:sp>
        <p:nvSpPr>
          <p:cNvPr id="4" name="Текст 3"/>
          <p:cNvSpPr>
            <a:spLocks noGrp="1"/>
          </p:cNvSpPr>
          <p:nvPr>
            <p:ph type="body" sz="half" idx="2"/>
          </p:nvPr>
        </p:nvSpPr>
        <p:spPr>
          <a:xfrm>
            <a:off x="4357686" y="3571876"/>
            <a:ext cx="4429156" cy="3000396"/>
          </a:xfrm>
        </p:spPr>
        <p:txBody>
          <a:bodyPr/>
          <a:lstStyle/>
          <a:p>
            <a:pPr lvl="0"/>
            <a:r>
              <a:rPr lang="ru-RU" dirty="0"/>
              <a:t> </a:t>
            </a:r>
          </a:p>
          <a:p>
            <a:pPr algn="ctr">
              <a:lnSpc>
                <a:spcPct val="150000"/>
              </a:lnSpc>
            </a:pPr>
            <a: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 – это наше богатство.</a:t>
            </a:r>
            <a:b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 – это зеленый наряд нашей земли.</a:t>
            </a:r>
            <a:b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Там, где лес, всегда свежий воздух.</a:t>
            </a:r>
            <a:b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 – это дом для птиц и зверей.</a:t>
            </a:r>
            <a:b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5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Лес – это кладовая, щедро отдающая свои дары: орехи, ягоды, грибы – людям.</a:t>
            </a:r>
          </a:p>
          <a:p>
            <a:endParaRPr lang="ru-RU" dirty="0"/>
          </a:p>
        </p:txBody>
      </p:sp>
      <p:sp>
        <p:nvSpPr>
          <p:cNvPr id="7" name="Текст 3"/>
          <p:cNvSpPr txBox="1">
            <a:spLocks/>
          </p:cNvSpPr>
          <p:nvPr/>
        </p:nvSpPr>
        <p:spPr>
          <a:xfrm>
            <a:off x="285720" y="428604"/>
            <a:ext cx="4572032" cy="292895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Мы любим лес в любое время года,</a:t>
            </a:r>
            <a:b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Мы слышим речек медленную речь... </a:t>
            </a:r>
            <a:b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Все это – называется природа.</a:t>
            </a:r>
            <a:b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Давайте же её всегда беречь!</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ru-RU" sz="19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9" name="Содержимое 7" descr="short.jpg"/>
          <p:cNvPicPr>
            <a:picLocks noChangeAspect="1"/>
          </p:cNvPicPr>
          <p:nvPr/>
        </p:nvPicPr>
        <p:blipFill>
          <a:blip r:embed="rId3" cstate="print"/>
          <a:stretch>
            <a:fillRect/>
          </a:stretch>
        </p:blipFill>
        <p:spPr>
          <a:xfrm>
            <a:off x="539552" y="2996952"/>
            <a:ext cx="3698486" cy="2958789"/>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420</Words>
  <Application>Microsoft Office PowerPoint</Application>
  <PresentationFormat>Экран (4:3)</PresentationFormat>
  <Paragraphs>69</Paragraphs>
  <Slides>12</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ИЗМЕНЕНИЕ И СОХРАНЕНИЕ КЛИМАТА Тайна растений. Растения- легкие планеты.</vt:lpstr>
      <vt:lpstr>Джеральд Даррелл – известный зоолог и писатель убеждал нас: рай существует здесь, на Земле, но люди его потеряют, если не оставят места для жизни животных, растений, для всего, что делает Землю "прекрасным кораблем для прекрасного плавания". Переселиться человеку некуда. Выход один: надо беречь, что имеем, – тонкую, хрупкую, уязвимую "корочку" жизни на нашем земном шаре.  </vt:lpstr>
      <vt:lpstr>   Окружающий нас мир растений невероятно богат и разнообразен. В нем остается много тайн, загадок, открытий. Исследователи считают, что растения наделены чувствами, интеллектом, обладают памятью, чувством времени, могут различать цвета и общаться между собой или предостерегать друг друга. Все растения - живые существа и они чувствуют отношение к себе и как всякое живое существо, способны возвращать нам наши же чувства, помноженные в несколько раз.   </vt:lpstr>
      <vt:lpstr>    Цветы всегда покоряли человеческое сердце. Цветы с нами в дни радости и в дни печали, помогают выразить наши чувства и настроение, вдохновляли и вдохновляют на создание восхитительных стихов и картин.     </vt:lpstr>
      <vt:lpstr>           С давних пор цветы являются непременным атрибутом практически любого праздника.  </vt:lpstr>
      <vt:lpstr>Слайд 6</vt:lpstr>
      <vt:lpstr>Слайд 7</vt:lpstr>
      <vt:lpstr>Слайд 8</vt:lpstr>
      <vt:lpstr>Слайд 9</vt:lpstr>
      <vt:lpstr>Слайд 10</vt:lpstr>
      <vt:lpstr>Слайд 11</vt:lpstr>
      <vt:lpstr> Значение леса для жизнедеятельности человека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ИЗМЕНЕНИЕ И СОХРАНЕНИЕ КЛИМАТА</dc:title>
  <dc:creator>администратор бу</dc:creator>
  <cp:lastModifiedBy>Alex</cp:lastModifiedBy>
  <cp:revision>81</cp:revision>
  <dcterms:created xsi:type="dcterms:W3CDTF">2012-03-18T09:52:53Z</dcterms:created>
  <dcterms:modified xsi:type="dcterms:W3CDTF">2012-03-29T15:53:26Z</dcterms:modified>
</cp:coreProperties>
</file>