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5" r:id="rId2"/>
    <p:sldId id="268" r:id="rId3"/>
    <p:sldId id="266" r:id="rId4"/>
    <p:sldId id="267" r:id="rId5"/>
    <p:sldId id="269" r:id="rId6"/>
    <p:sldId id="270" r:id="rId7"/>
    <p:sldId id="290" r:id="rId8"/>
    <p:sldId id="273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1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E604DB"/>
    <a:srgbClr val="0000FF"/>
    <a:srgbClr val="FFFF00"/>
    <a:srgbClr val="FF0066"/>
    <a:srgbClr val="993300"/>
    <a:srgbClr val="66FFFF"/>
    <a:srgbClr val="00FFFF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1554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image" Target="../media/image30.emf"/><Relationship Id="rId4" Type="http://schemas.openxmlformats.org/officeDocument/2006/relationships/image" Target="../media/image33.emf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 userDrawn="1"/>
        </p:nvSpPr>
        <p:spPr bwMode="ltGray">
          <a:xfrm>
            <a:off x="0" y="0"/>
            <a:ext cx="9144000" cy="6858000"/>
          </a:xfrm>
          <a:custGeom>
            <a:avLst/>
            <a:gdLst>
              <a:gd name="T0" fmla="*/ 1488 w 5760"/>
              <a:gd name="T1" fmla="*/ 0 h 4320"/>
              <a:gd name="T2" fmla="*/ 564 w 5760"/>
              <a:gd name="T3" fmla="*/ 617 h 4320"/>
              <a:gd name="T4" fmla="*/ 0 w 5760"/>
              <a:gd name="T5" fmla="*/ 1734 h 4320"/>
              <a:gd name="T6" fmla="*/ 0 w 5760"/>
              <a:gd name="T7" fmla="*/ 4320 h 4320"/>
              <a:gd name="T8" fmla="*/ 5760 w 5760"/>
              <a:gd name="T9" fmla="*/ 4320 h 4320"/>
              <a:gd name="T10" fmla="*/ 5760 w 5760"/>
              <a:gd name="T11" fmla="*/ 0 h 4320"/>
              <a:gd name="T12" fmla="*/ 1488 w 5760"/>
              <a:gd name="T13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+mn-lt"/>
              <a:cs typeface="+mn-cs"/>
            </a:endParaRPr>
          </a:p>
        </p:txBody>
      </p:sp>
      <p:grpSp>
        <p:nvGrpSpPr>
          <p:cNvPr id="5" name="Group 46"/>
          <p:cNvGrpSpPr>
            <a:grpSpLocks/>
          </p:cNvGrpSpPr>
          <p:nvPr userDrawn="1"/>
        </p:nvGrpSpPr>
        <p:grpSpPr bwMode="auto">
          <a:xfrm rot="10800000">
            <a:off x="0" y="3657600"/>
            <a:ext cx="9144000" cy="3200400"/>
            <a:chOff x="0" y="0"/>
            <a:chExt cx="5760" cy="2016"/>
          </a:xfrm>
        </p:grpSpPr>
        <p:pic>
          <p:nvPicPr>
            <p:cNvPr id="6" name="Picture 47" descr="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5760" cy="2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8" descr="0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60" y="0"/>
              <a:ext cx="858" cy="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Picture 10" descr="123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52400" y="228600"/>
            <a:ext cx="1676400" cy="1163638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/>
        </p:spPr>
      </p:pic>
      <p:pic>
        <p:nvPicPr>
          <p:cNvPr id="9" name="Picture 34" descr="water_2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914400"/>
            <a:ext cx="3810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0" descr="fire14"/>
          <p:cNvPicPr>
            <a:picLocks noChangeAspect="1" noChangeArrowheads="1" noCrop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7620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1" descr="B_Fly26"/>
          <p:cNvPicPr>
            <a:picLocks noChangeAspect="1" noChangeArrowheads="1" noCrop="1"/>
          </p:cNvPicPr>
          <p:nvPr userDrawn="1"/>
        </p:nvPicPr>
        <p:blipFill>
          <a:blip r:embed="rId7">
            <a:lum bright="-12000" contrast="-100000"/>
            <a:grayscl/>
          </a:blip>
          <a:srcRect/>
          <a:stretch>
            <a:fillRect/>
          </a:stretch>
        </p:blipFill>
        <p:spPr bwMode="auto">
          <a:xfrm>
            <a:off x="609600" y="449263"/>
            <a:ext cx="9906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2" descr="B_Fly26"/>
          <p:cNvPicPr>
            <a:picLocks noChangeAspect="1" noChangeArrowheads="1" noCrop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609600" y="381000"/>
            <a:ext cx="9906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3" descr="bupestrid beetle 5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7467600" y="6259513"/>
            <a:ext cx="838200" cy="322262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/>
        </p:spPr>
      </p:pic>
      <p:pic>
        <p:nvPicPr>
          <p:cNvPr id="14" name="Picture 55" descr="WB01292_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228600" y="5105400"/>
            <a:ext cx="400050" cy="40005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/>
        </p:spPr>
      </p:pic>
      <p:sp>
        <p:nvSpPr>
          <p:cNvPr id="5161" name="Rectangle 4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162" name="Rectangle 4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5" name="Rectangle 4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4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Rectangle 4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042DD1E-EF7C-4C89-8443-F8712F2B3E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330BC34-29CF-42DE-9F1E-0279BD4742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340DDC9-8C89-4B8E-A755-80DBEAB668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D88BF45-FB9C-4467-9ED7-DE9EC5BFED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F41C82A-382D-4F61-9182-FC30BDD079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D5181A4-0610-4A5D-BB86-A117624304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1166C8B-5941-49AA-AA33-14389302F7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A9E3172-98B2-4D6E-984E-2EE89932A1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540E9F8-E832-4642-8F1B-FDA22316EA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13FAADD-FE85-42C0-B1F7-A032CA0F7C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EA2F564-58B4-4057-83F9-A74FCE240C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8A00"/>
            </a:gs>
            <a:gs pos="100000">
              <a:srgbClr val="99FF66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 userDrawn="1"/>
        </p:nvSpPr>
        <p:spPr bwMode="ltGray">
          <a:xfrm>
            <a:off x="0" y="0"/>
            <a:ext cx="9144000" cy="6858000"/>
          </a:xfrm>
          <a:custGeom>
            <a:avLst/>
            <a:gdLst>
              <a:gd name="T0" fmla="*/ 1488 w 5760"/>
              <a:gd name="T1" fmla="*/ 0 h 4320"/>
              <a:gd name="T2" fmla="*/ 564 w 5760"/>
              <a:gd name="T3" fmla="*/ 617 h 4320"/>
              <a:gd name="T4" fmla="*/ 0 w 5760"/>
              <a:gd name="T5" fmla="*/ 1734 h 4320"/>
              <a:gd name="T6" fmla="*/ 0 w 5760"/>
              <a:gd name="T7" fmla="*/ 4320 h 4320"/>
              <a:gd name="T8" fmla="*/ 5760 w 5760"/>
              <a:gd name="T9" fmla="*/ 4320 h 4320"/>
              <a:gd name="T10" fmla="*/ 5760 w 5760"/>
              <a:gd name="T11" fmla="*/ 0 h 4320"/>
              <a:gd name="T12" fmla="*/ 1488 w 5760"/>
              <a:gd name="T13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+mn-lt"/>
              <a:cs typeface="+mn-cs"/>
            </a:endParaRPr>
          </a:p>
        </p:txBody>
      </p:sp>
      <p:pic>
        <p:nvPicPr>
          <p:cNvPr id="1034" name="Picture 10" descr="123"/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52400" y="228600"/>
            <a:ext cx="1676400" cy="1163638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/>
        </p:spPr>
      </p:pic>
      <p:pic>
        <p:nvPicPr>
          <p:cNvPr id="1028" name="Picture 11" descr="water_2"/>
          <p:cNvPicPr>
            <a:picLocks noChangeAspect="1" noChangeArrowheads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914400"/>
            <a:ext cx="3810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00B7EA-25CB-4589-98DF-244678ABA8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3" name="Freeform 9"/>
          <p:cNvSpPr>
            <a:spLocks/>
          </p:cNvSpPr>
          <p:nvPr userDrawn="1"/>
        </p:nvSpPr>
        <p:spPr bwMode="gray">
          <a:xfrm rot="10800000">
            <a:off x="0" y="6629400"/>
            <a:ext cx="9144000" cy="228600"/>
          </a:xfrm>
          <a:custGeom>
            <a:avLst/>
            <a:gdLst>
              <a:gd name="T0" fmla="*/ 8 w 5767"/>
              <a:gd name="T1" fmla="*/ 2730 h 2730"/>
              <a:gd name="T2" fmla="*/ 3040 w 5767"/>
              <a:gd name="T3" fmla="*/ 2726 h 2730"/>
              <a:gd name="T4" fmla="*/ 3347 w 5767"/>
              <a:gd name="T5" fmla="*/ 2630 h 2730"/>
              <a:gd name="T6" fmla="*/ 3795 w 5767"/>
              <a:gd name="T7" fmla="*/ 2170 h 2730"/>
              <a:gd name="T8" fmla="*/ 4115 w 5767"/>
              <a:gd name="T9" fmla="*/ 2080 h 2730"/>
              <a:gd name="T10" fmla="*/ 5760 w 5767"/>
              <a:gd name="T11" fmla="*/ 2093 h 2730"/>
              <a:gd name="T12" fmla="*/ 5767 w 5767"/>
              <a:gd name="T13" fmla="*/ 0 h 2730"/>
              <a:gd name="T14" fmla="*/ 0 w 5767"/>
              <a:gd name="T15" fmla="*/ 1 h 2730"/>
              <a:gd name="T16" fmla="*/ 8 w 5767"/>
              <a:gd name="T17" fmla="*/ 2730 h 2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7" h="2730">
                <a:moveTo>
                  <a:pt x="8" y="2730"/>
                </a:moveTo>
                <a:lnTo>
                  <a:pt x="3040" y="2726"/>
                </a:lnTo>
                <a:cubicBezTo>
                  <a:pt x="3181" y="2726"/>
                  <a:pt x="3224" y="2728"/>
                  <a:pt x="3347" y="2630"/>
                </a:cubicBezTo>
                <a:lnTo>
                  <a:pt x="3795" y="2170"/>
                </a:lnTo>
                <a:cubicBezTo>
                  <a:pt x="3923" y="2078"/>
                  <a:pt x="3942" y="2074"/>
                  <a:pt x="4115" y="2080"/>
                </a:cubicBezTo>
                <a:lnTo>
                  <a:pt x="5760" y="2093"/>
                </a:lnTo>
                <a:lnTo>
                  <a:pt x="5767" y="0"/>
                </a:lnTo>
                <a:lnTo>
                  <a:pt x="0" y="1"/>
                </a:lnTo>
                <a:lnTo>
                  <a:pt x="8" y="2730"/>
                </a:lnTo>
                <a:close/>
              </a:path>
            </a:pathLst>
          </a:custGeom>
          <a:solidFill>
            <a:srgbClr val="008A00"/>
          </a:soli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+mn-lt"/>
              <a:cs typeface="+mn-cs"/>
            </a:endParaRPr>
          </a:p>
        </p:txBody>
      </p:sp>
      <p:pic>
        <p:nvPicPr>
          <p:cNvPr id="1036" name="Picture 12" descr="butterfly 19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 rot="629051">
            <a:off x="457200" y="304800"/>
            <a:ext cx="914400" cy="904875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/>
        </p:spPr>
      </p:pic>
      <p:sp>
        <p:nvSpPr>
          <p:cNvPr id="10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1.emf"/><Relationship Id="rId11" Type="http://schemas.openxmlformats.org/officeDocument/2006/relationships/image" Target="../media/image33.emf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5.bin"/><Relationship Id="rId4" Type="http://schemas.openxmlformats.org/officeDocument/2006/relationships/image" Target="../media/image30.emf"/><Relationship Id="rId9" Type="http://schemas.openxmlformats.org/officeDocument/2006/relationships/image" Target="../media/image32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1"/>
          <p:cNvSpPr txBox="1">
            <a:spLocks noChangeArrowheads="1"/>
          </p:cNvSpPr>
          <p:nvPr/>
        </p:nvSpPr>
        <p:spPr bwMode="auto">
          <a:xfrm>
            <a:off x="3779838" y="333375"/>
            <a:ext cx="5040312" cy="228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«Творчество – это качество, которое ты вносишь в деятельность, которой занимаешься»</a:t>
            </a:r>
          </a:p>
          <a:p>
            <a:pPr algn="r"/>
            <a:r>
              <a:rPr lang="ru-RU" sz="2400" i="1" u="sng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Ошо</a:t>
            </a:r>
            <a:r>
              <a:rPr lang="ru-RU" sz="3200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/>
            <a:r>
              <a:rPr lang="ru-RU" sz="1600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 Просветленный мастер из Индии</a:t>
            </a:r>
            <a:r>
              <a:rPr lang="ru-RU" sz="1600" i="1">
                <a:solidFill>
                  <a:srgbClr val="002060"/>
                </a:solidFill>
              </a:rPr>
              <a:t>)</a:t>
            </a:r>
          </a:p>
        </p:txBody>
      </p:sp>
      <p:pic>
        <p:nvPicPr>
          <p:cNvPr id="14338" name="Picture 2" descr="H:\ФОТО\S600798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338" y="3030538"/>
            <a:ext cx="4532312" cy="3400425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MG_0798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9673" y="1412776"/>
            <a:ext cx="3024188" cy="2263775"/>
          </a:xfrm>
          <a:prstGeom prst="rect">
            <a:avLst/>
          </a:prstGeom>
          <a:noFill/>
          <a:ln w="38100">
            <a:solidFill>
              <a:srgbClr val="FF33CC"/>
            </a:solidFill>
            <a:miter lim="800000"/>
            <a:headEnd/>
            <a:tailEnd/>
          </a:ln>
        </p:spPr>
      </p:pic>
      <p:pic>
        <p:nvPicPr>
          <p:cNvPr id="21508" name="Picture 4" descr="IMG_106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3689387"/>
            <a:ext cx="3347906" cy="2511819"/>
          </a:xfrm>
          <a:prstGeom prst="rect">
            <a:avLst/>
          </a:prstGeom>
          <a:noFill/>
          <a:ln w="38100">
            <a:solidFill>
              <a:srgbClr val="FF66FF"/>
            </a:solidFill>
            <a:miter lim="800000"/>
            <a:headEnd/>
            <a:tailEnd/>
          </a:ln>
        </p:spPr>
      </p:pic>
      <p:pic>
        <p:nvPicPr>
          <p:cNvPr id="45058" name="Picture 2" descr="F:\ФОТО\IMG_065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645" y="1385950"/>
            <a:ext cx="3054135" cy="2290601"/>
          </a:xfrm>
          <a:prstGeom prst="rect">
            <a:avLst/>
          </a:prstGeom>
          <a:noFill/>
          <a:ln w="38100">
            <a:solidFill>
              <a:srgbClr val="E604D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36262" y="148139"/>
            <a:ext cx="38599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Формы работы 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8576" y="764704"/>
            <a:ext cx="1394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Занятия</a:t>
            </a:r>
            <a:endParaRPr lang="ru-RU" sz="2400" b="1" i="1" dirty="0">
              <a:solidFill>
                <a:schemeClr val="accent4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17644" y="764704"/>
            <a:ext cx="3428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Выставки работ детей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69016" y="6219992"/>
            <a:ext cx="955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Игра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3"/>
          <p:cNvSpPr txBox="1">
            <a:spLocks noChangeArrowheads="1"/>
          </p:cNvSpPr>
          <p:nvPr/>
        </p:nvSpPr>
        <p:spPr bwMode="auto">
          <a:xfrm>
            <a:off x="1687513" y="268288"/>
            <a:ext cx="6719887" cy="923925"/>
          </a:xfrm>
          <a:prstGeom prst="rect">
            <a:avLst/>
          </a:prstGeom>
          <a:solidFill>
            <a:srgbClr val="66FFFF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Работа с родителями</a:t>
            </a:r>
          </a:p>
        </p:txBody>
      </p:sp>
      <p:sp>
        <p:nvSpPr>
          <p:cNvPr id="22530" name="TextBox 4"/>
          <p:cNvSpPr txBox="1">
            <a:spLocks noChangeArrowheads="1"/>
          </p:cNvSpPr>
          <p:nvPr/>
        </p:nvSpPr>
        <p:spPr bwMode="auto">
          <a:xfrm>
            <a:off x="1258888" y="3600450"/>
            <a:ext cx="2586037" cy="522288"/>
          </a:xfrm>
          <a:prstGeom prst="rect">
            <a:avLst/>
          </a:prstGeom>
          <a:solidFill>
            <a:srgbClr val="FFC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Консультации</a:t>
            </a:r>
          </a:p>
        </p:txBody>
      </p:sp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212725" y="1738313"/>
            <a:ext cx="3881438" cy="523875"/>
          </a:xfrm>
          <a:prstGeom prst="rect">
            <a:avLst/>
          </a:prstGeom>
          <a:solidFill>
            <a:srgbClr val="FFC000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Папки-передвижки</a:t>
            </a:r>
          </a:p>
        </p:txBody>
      </p:sp>
      <p:sp>
        <p:nvSpPr>
          <p:cNvPr id="22532" name="TextBox 5"/>
          <p:cNvSpPr txBox="1">
            <a:spLocks noChangeArrowheads="1"/>
          </p:cNvSpPr>
          <p:nvPr/>
        </p:nvSpPr>
        <p:spPr bwMode="auto">
          <a:xfrm>
            <a:off x="249238" y="5516563"/>
            <a:ext cx="4175125" cy="954087"/>
          </a:xfrm>
          <a:prstGeom prst="rect">
            <a:avLst/>
          </a:prstGeom>
          <a:solidFill>
            <a:srgbClr val="FFC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Выставки с участием</a:t>
            </a:r>
          </a:p>
          <a:p>
            <a:pPr algn="ctr"/>
            <a:r>
              <a:rPr lang="ru-RU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родителей</a:t>
            </a:r>
          </a:p>
        </p:txBody>
      </p:sp>
      <p:sp>
        <p:nvSpPr>
          <p:cNvPr id="22533" name="TextBox 7"/>
          <p:cNvSpPr txBox="1">
            <a:spLocks noChangeArrowheads="1"/>
          </p:cNvSpPr>
          <p:nvPr/>
        </p:nvSpPr>
        <p:spPr bwMode="auto">
          <a:xfrm>
            <a:off x="5580063" y="3600450"/>
            <a:ext cx="2236787" cy="522288"/>
          </a:xfrm>
          <a:prstGeom prst="rect">
            <a:avLst/>
          </a:prstGeom>
          <a:solidFill>
            <a:srgbClr val="FFC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Развлечения</a:t>
            </a:r>
          </a:p>
        </p:txBody>
      </p:sp>
      <p:sp>
        <p:nvSpPr>
          <p:cNvPr id="22534" name="TextBox 8"/>
          <p:cNvSpPr txBox="1">
            <a:spLocks noChangeArrowheads="1"/>
          </p:cNvSpPr>
          <p:nvPr/>
        </p:nvSpPr>
        <p:spPr bwMode="auto">
          <a:xfrm>
            <a:off x="5075238" y="1738313"/>
            <a:ext cx="4005262" cy="523875"/>
          </a:xfrm>
          <a:prstGeom prst="rect">
            <a:avLst/>
          </a:prstGeom>
          <a:solidFill>
            <a:srgbClr val="FFC000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Родительские собрания</a:t>
            </a:r>
          </a:p>
        </p:txBody>
      </p:sp>
      <p:sp>
        <p:nvSpPr>
          <p:cNvPr id="22535" name="TextBox 9"/>
          <p:cNvSpPr txBox="1">
            <a:spLocks noChangeArrowheads="1"/>
          </p:cNvSpPr>
          <p:nvPr/>
        </p:nvSpPr>
        <p:spPr bwMode="auto">
          <a:xfrm>
            <a:off x="5048250" y="5732463"/>
            <a:ext cx="3794125" cy="523875"/>
          </a:xfrm>
          <a:prstGeom prst="rect">
            <a:avLst/>
          </a:prstGeom>
          <a:solidFill>
            <a:srgbClr val="FFC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Изготовление поделок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H="1">
            <a:off x="4424363" y="1268413"/>
            <a:ext cx="147637" cy="446405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3844925" y="1184275"/>
            <a:ext cx="727075" cy="241617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>
            <a:off x="4094163" y="1184275"/>
            <a:ext cx="477837" cy="55403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572000" y="1184275"/>
            <a:ext cx="503238" cy="55403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4572000" y="1184275"/>
            <a:ext cx="1008063" cy="241617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4572000" y="1268413"/>
            <a:ext cx="503238" cy="446405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4"/>
          <p:cNvSpPr txBox="1">
            <a:spLocks noChangeArrowheads="1"/>
          </p:cNvSpPr>
          <p:nvPr/>
        </p:nvSpPr>
        <p:spPr bwMode="auto">
          <a:xfrm>
            <a:off x="1476375" y="225425"/>
            <a:ext cx="74818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Продуктивные виды деятельности</a:t>
            </a:r>
          </a:p>
        </p:txBody>
      </p:sp>
      <p:sp>
        <p:nvSpPr>
          <p:cNvPr id="23554" name="TextBox 5"/>
          <p:cNvSpPr txBox="1">
            <a:spLocks noChangeArrowheads="1"/>
          </p:cNvSpPr>
          <p:nvPr/>
        </p:nvSpPr>
        <p:spPr bwMode="auto">
          <a:xfrm>
            <a:off x="827088" y="1519238"/>
            <a:ext cx="286067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Рисование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7088" y="2439988"/>
            <a:ext cx="1776412" cy="769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Лепка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1213" y="3429000"/>
            <a:ext cx="3438525" cy="769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Аппликация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7088" y="4462463"/>
            <a:ext cx="4691062" cy="769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Конструирование</a:t>
            </a:r>
          </a:p>
        </p:txBody>
      </p:sp>
      <p:sp>
        <p:nvSpPr>
          <p:cNvPr id="14" name="Нашивка 13"/>
          <p:cNvSpPr/>
          <p:nvPr/>
        </p:nvSpPr>
        <p:spPr>
          <a:xfrm>
            <a:off x="314325" y="1724025"/>
            <a:ext cx="485775" cy="485775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Нашивка 14"/>
          <p:cNvSpPr/>
          <p:nvPr/>
        </p:nvSpPr>
        <p:spPr>
          <a:xfrm>
            <a:off x="312738" y="2682875"/>
            <a:ext cx="485775" cy="484188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Нашивка 15"/>
          <p:cNvSpPr/>
          <p:nvPr/>
        </p:nvSpPr>
        <p:spPr>
          <a:xfrm>
            <a:off x="342900" y="3635375"/>
            <a:ext cx="484188" cy="485775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Нашивка 16"/>
          <p:cNvSpPr/>
          <p:nvPr/>
        </p:nvSpPr>
        <p:spPr>
          <a:xfrm>
            <a:off x="325438" y="4629150"/>
            <a:ext cx="485775" cy="484188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3"/>
          <p:cNvSpPr txBox="1">
            <a:spLocks noChangeArrowheads="1"/>
          </p:cNvSpPr>
          <p:nvPr/>
        </p:nvSpPr>
        <p:spPr bwMode="auto">
          <a:xfrm>
            <a:off x="3203575" y="231775"/>
            <a:ext cx="347027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Рисование</a:t>
            </a:r>
          </a:p>
        </p:txBody>
      </p:sp>
      <p:sp>
        <p:nvSpPr>
          <p:cNvPr id="24578" name="TextBox 4"/>
          <p:cNvSpPr txBox="1">
            <a:spLocks noChangeArrowheads="1"/>
          </p:cNvSpPr>
          <p:nvPr/>
        </p:nvSpPr>
        <p:spPr bwMode="auto">
          <a:xfrm>
            <a:off x="360363" y="1639888"/>
            <a:ext cx="43926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традиционной технике</a:t>
            </a:r>
          </a:p>
        </p:txBody>
      </p:sp>
      <p:sp>
        <p:nvSpPr>
          <p:cNvPr id="24579" name="TextBox 5"/>
          <p:cNvSpPr txBox="1">
            <a:spLocks noChangeArrowheads="1"/>
          </p:cNvSpPr>
          <p:nvPr/>
        </p:nvSpPr>
        <p:spPr bwMode="auto">
          <a:xfrm>
            <a:off x="4737100" y="1666875"/>
            <a:ext cx="3965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нетрадиционной технике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49375" y="2193925"/>
            <a:ext cx="1209675" cy="461963"/>
          </a:xfrm>
          <a:prstGeom prst="rect">
            <a:avLst/>
          </a:prstGeom>
          <a:solidFill>
            <a:srgbClr val="FFFF00"/>
          </a:solidFill>
          <a:ln>
            <a:solidFill>
              <a:schemeClr val="accent5">
                <a:lumMod val="1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гуашью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58875" y="2825750"/>
            <a:ext cx="1590675" cy="461963"/>
          </a:xfrm>
          <a:prstGeom prst="rect">
            <a:avLst/>
          </a:prstGeom>
          <a:solidFill>
            <a:srgbClr val="FFFF00"/>
          </a:solidFill>
          <a:ln>
            <a:solidFill>
              <a:schemeClr val="accent5">
                <a:lumMod val="1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акварелью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0363" y="3543300"/>
            <a:ext cx="3640137" cy="461963"/>
          </a:xfrm>
          <a:prstGeom prst="rect">
            <a:avLst/>
          </a:prstGeom>
          <a:solidFill>
            <a:srgbClr val="FFFF00"/>
          </a:solidFill>
          <a:ln>
            <a:solidFill>
              <a:schemeClr val="accent5">
                <a:lumMod val="1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цветными карандашами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0250" y="4244975"/>
            <a:ext cx="2900363" cy="461963"/>
          </a:xfrm>
          <a:prstGeom prst="rect">
            <a:avLst/>
          </a:prstGeom>
          <a:solidFill>
            <a:srgbClr val="FFFF00"/>
          </a:solidFill>
          <a:ln>
            <a:solidFill>
              <a:schemeClr val="accent5">
                <a:lumMod val="1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восковыми мелками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14365" y="5084763"/>
            <a:ext cx="1728787" cy="461962"/>
          </a:xfrm>
          <a:prstGeom prst="rect">
            <a:avLst/>
          </a:prstGeom>
          <a:solidFill>
            <a:srgbClr val="FFFF00"/>
          </a:solidFill>
          <a:ln>
            <a:solidFill>
              <a:schemeClr val="accent5">
                <a:lumMod val="1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мелом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22913" y="2201863"/>
            <a:ext cx="2060575" cy="461962"/>
          </a:xfrm>
          <a:prstGeom prst="rect">
            <a:avLst/>
          </a:prstGeom>
          <a:solidFill>
            <a:srgbClr val="FFFF00"/>
          </a:solidFill>
          <a:ln>
            <a:solidFill>
              <a:schemeClr val="accent4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кляксография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1650" y="2825750"/>
            <a:ext cx="1882775" cy="461963"/>
          </a:xfrm>
          <a:prstGeom prst="rect">
            <a:avLst/>
          </a:prstGeom>
          <a:solidFill>
            <a:srgbClr val="FFFF00"/>
          </a:solidFill>
          <a:ln>
            <a:solidFill>
              <a:schemeClr val="accent5">
                <a:lumMod val="1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тычкование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11813" y="3543300"/>
            <a:ext cx="1787525" cy="461963"/>
          </a:xfrm>
          <a:prstGeom prst="rect">
            <a:avLst/>
          </a:prstGeom>
          <a:solidFill>
            <a:srgbClr val="FFFF00"/>
          </a:solidFill>
          <a:ln>
            <a:solidFill>
              <a:schemeClr val="accent5">
                <a:lumMod val="1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монотипия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14850" y="4325938"/>
            <a:ext cx="4121150" cy="461962"/>
          </a:xfrm>
          <a:prstGeom prst="rect">
            <a:avLst/>
          </a:prstGeom>
          <a:solidFill>
            <a:srgbClr val="FFFF00"/>
          </a:solidFill>
          <a:ln>
            <a:solidFill>
              <a:schemeClr val="accent5">
                <a:lumMod val="1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рисование с помощью свечки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62625" y="5089525"/>
            <a:ext cx="1279525" cy="461963"/>
          </a:xfrm>
          <a:prstGeom prst="rect">
            <a:avLst/>
          </a:prstGeom>
          <a:solidFill>
            <a:srgbClr val="FFFF00"/>
          </a:solidFill>
          <a:ln>
            <a:solidFill>
              <a:schemeClr val="accent5">
                <a:lumMod val="1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оттиск</a:t>
            </a:r>
          </a:p>
        </p:txBody>
      </p:sp>
      <p:sp>
        <p:nvSpPr>
          <p:cNvPr id="17" name="Выгнутая влево стрелка 16"/>
          <p:cNvSpPr/>
          <p:nvPr/>
        </p:nvSpPr>
        <p:spPr>
          <a:xfrm>
            <a:off x="2382838" y="654050"/>
            <a:ext cx="731837" cy="1216025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Выгнутая вправо стрелка 17"/>
          <p:cNvSpPr/>
          <p:nvPr/>
        </p:nvSpPr>
        <p:spPr>
          <a:xfrm>
            <a:off x="6677025" y="630238"/>
            <a:ext cx="731838" cy="1216025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001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913" y="765175"/>
            <a:ext cx="2403475" cy="302418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5602" name="Picture 4" descr="IM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4005263"/>
            <a:ext cx="3692525" cy="263366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5603" name="Picture 4" descr="IMG_000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4005263"/>
            <a:ext cx="3889375" cy="2592387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8" name="Picture 4" descr="Image001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500" y="765175"/>
            <a:ext cx="2428875" cy="295116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5605" name="TextBox 9"/>
          <p:cNvSpPr txBox="1">
            <a:spLocks noChangeArrowheads="1"/>
          </p:cNvSpPr>
          <p:nvPr/>
        </p:nvSpPr>
        <p:spPr bwMode="auto">
          <a:xfrm>
            <a:off x="1547813" y="80963"/>
            <a:ext cx="72009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Нетрадиционные техники рисования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3"/>
          <p:cNvSpPr txBox="1">
            <a:spLocks noChangeArrowheads="1"/>
          </p:cNvSpPr>
          <p:nvPr/>
        </p:nvSpPr>
        <p:spPr bwMode="auto">
          <a:xfrm>
            <a:off x="3635375" y="260350"/>
            <a:ext cx="21383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5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Лепка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66988" y="1700213"/>
            <a:ext cx="4237037" cy="83185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пластилина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60625" y="3252788"/>
            <a:ext cx="4705350" cy="1446212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соленого теста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4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тестопластика</a:t>
            </a:r>
            <a:r>
              <a:rPr lang="ru-RU" sz="4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F:\DSC0123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536380"/>
            <a:ext cx="3816101" cy="2645551"/>
          </a:xfrm>
          <a:prstGeom prst="rect">
            <a:avLst/>
          </a:prstGeom>
          <a:noFill/>
          <a:ln w="28575">
            <a:solidFill>
              <a:srgbClr val="E604DB"/>
            </a:solidFill>
            <a:miter lim="800000"/>
            <a:headEnd/>
            <a:tailEnd/>
          </a:ln>
        </p:spPr>
      </p:pic>
      <p:pic>
        <p:nvPicPr>
          <p:cNvPr id="27651" name="Picture 2" descr="C:\Users\Пользователь\Desktop\лепка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3520689"/>
            <a:ext cx="3888109" cy="3072199"/>
          </a:xfrm>
          <a:prstGeom prst="rect">
            <a:avLst/>
          </a:prstGeom>
          <a:noFill/>
          <a:ln w="28575">
            <a:solidFill>
              <a:srgbClr val="E604DB"/>
            </a:solidFill>
            <a:miter lim="800000"/>
            <a:headEnd/>
            <a:tailEnd/>
          </a:ln>
        </p:spPr>
      </p:pic>
      <p:pic>
        <p:nvPicPr>
          <p:cNvPr id="45058" name="Picture 2" descr="C:\Users\73B5~1\AppData\Local\Temp\Rar$DIa1.511\зайчи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6488" y="570106"/>
            <a:ext cx="3692128" cy="2645551"/>
          </a:xfrm>
          <a:prstGeom prst="rect">
            <a:avLst/>
          </a:prstGeom>
          <a:noFill/>
          <a:ln w="19050">
            <a:solidFill>
              <a:srgbClr val="E604D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59" name="Picture 3" descr="C:\Users\73B5~1\AppData\Local\Temp\Rar$DIa0.646\грибочки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6420" y="3520689"/>
            <a:ext cx="3692196" cy="3019425"/>
          </a:xfrm>
          <a:prstGeom prst="rect">
            <a:avLst/>
          </a:prstGeom>
          <a:noFill/>
          <a:ln w="19050">
            <a:solidFill>
              <a:srgbClr val="E604D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3"/>
          <p:cNvSpPr txBox="1">
            <a:spLocks noChangeArrowheads="1"/>
          </p:cNvSpPr>
          <p:nvPr/>
        </p:nvSpPr>
        <p:spPr bwMode="auto">
          <a:xfrm>
            <a:off x="3203575" y="260350"/>
            <a:ext cx="37306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Аппликация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250825" y="1628775"/>
            <a:ext cx="720725" cy="522288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675" name="TextBox 7"/>
          <p:cNvSpPr txBox="1">
            <a:spLocks noChangeArrowheads="1"/>
          </p:cNvSpPr>
          <p:nvPr/>
        </p:nvSpPr>
        <p:spPr bwMode="auto">
          <a:xfrm>
            <a:off x="1084263" y="1628775"/>
            <a:ext cx="797083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Из бумаги, ткани, ниток, ваты, опилок, соломы</a:t>
            </a:r>
            <a:r>
              <a:rPr lang="ru-RU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250825" y="2424113"/>
            <a:ext cx="750888" cy="50800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677" name="TextBox 9"/>
          <p:cNvSpPr txBox="1">
            <a:spLocks noChangeArrowheads="1"/>
          </p:cNvSpPr>
          <p:nvPr/>
        </p:nvSpPr>
        <p:spPr bwMode="auto">
          <a:xfrm>
            <a:off x="1138238" y="2424113"/>
            <a:ext cx="43021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Из журнальных вырезок</a:t>
            </a:r>
            <a:r>
              <a:rPr lang="ru-RU"/>
              <a:t>.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250825" y="3208338"/>
            <a:ext cx="720725" cy="485775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679" name="TextBox 11"/>
          <p:cNvSpPr txBox="1">
            <a:spLocks noChangeArrowheads="1"/>
          </p:cNvSpPr>
          <p:nvPr/>
        </p:nvSpPr>
        <p:spPr bwMode="auto">
          <a:xfrm>
            <a:off x="1169988" y="3170238"/>
            <a:ext cx="4638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Из «обточки»  карандашей.</a:t>
            </a:r>
          </a:p>
        </p:txBody>
      </p:sp>
      <p:sp>
        <p:nvSpPr>
          <p:cNvPr id="13" name="Стрелка вправо 12"/>
          <p:cNvSpPr/>
          <p:nvPr/>
        </p:nvSpPr>
        <p:spPr>
          <a:xfrm>
            <a:off x="280988" y="4019550"/>
            <a:ext cx="690562" cy="484188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681" name="TextBox 13"/>
          <p:cNvSpPr txBox="1">
            <a:spLocks noChangeArrowheads="1"/>
          </p:cNvSpPr>
          <p:nvPr/>
        </p:nvSpPr>
        <p:spPr bwMode="auto">
          <a:xfrm>
            <a:off x="1195388" y="3960813"/>
            <a:ext cx="45831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Из природного материала.</a:t>
            </a:r>
          </a:p>
        </p:txBody>
      </p:sp>
      <p:sp>
        <p:nvSpPr>
          <p:cNvPr id="15" name="Стрелка вправо 14"/>
          <p:cNvSpPr/>
          <p:nvPr/>
        </p:nvSpPr>
        <p:spPr>
          <a:xfrm>
            <a:off x="280988" y="4868863"/>
            <a:ext cx="720725" cy="484187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683" name="TextBox 15"/>
          <p:cNvSpPr txBox="1">
            <a:spLocks noChangeArrowheads="1"/>
          </p:cNvSpPr>
          <p:nvPr/>
        </p:nvSpPr>
        <p:spPr bwMode="auto">
          <a:xfrm>
            <a:off x="1209675" y="4751388"/>
            <a:ext cx="42338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Из макаронных изделий.</a:t>
            </a:r>
          </a:p>
        </p:txBody>
      </p:sp>
      <p:sp>
        <p:nvSpPr>
          <p:cNvPr id="17" name="Стрелка вправо 16"/>
          <p:cNvSpPr/>
          <p:nvPr/>
        </p:nvSpPr>
        <p:spPr>
          <a:xfrm>
            <a:off x="269875" y="5564188"/>
            <a:ext cx="720725" cy="484187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685" name="TextBox 17"/>
          <p:cNvSpPr txBox="1">
            <a:spLocks noChangeArrowheads="1"/>
          </p:cNvSpPr>
          <p:nvPr/>
        </p:nvSpPr>
        <p:spPr bwMode="auto">
          <a:xfrm>
            <a:off x="1209675" y="5526088"/>
            <a:ext cx="27225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Из круп, семян.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F:\поделки к презентации\DSC0122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6234" y="3645024"/>
            <a:ext cx="3552825" cy="2663825"/>
          </a:xfrm>
          <a:prstGeom prst="rect">
            <a:avLst/>
          </a:prstGeom>
          <a:noFill/>
          <a:ln w="28575">
            <a:solidFill>
              <a:schemeClr val="accent4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pic>
        <p:nvPicPr>
          <p:cNvPr id="29698" name="Picture 3" descr="F:\поделки к презентации\DSC0124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645" y="3645024"/>
            <a:ext cx="3551255" cy="2663825"/>
          </a:xfrm>
          <a:prstGeom prst="rect">
            <a:avLst/>
          </a:prstGeom>
          <a:noFill/>
          <a:ln w="28575">
            <a:solidFill>
              <a:schemeClr val="accent5">
                <a:lumMod val="10000"/>
              </a:schemeClr>
            </a:solidFill>
            <a:miter lim="800000"/>
            <a:headEnd/>
            <a:tailEnd/>
          </a:ln>
        </p:spPr>
      </p:pic>
      <p:pic>
        <p:nvPicPr>
          <p:cNvPr id="29699" name="Picture 4" descr="F:\поделки к презентации\DSC0125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645" y="476671"/>
            <a:ext cx="3551255" cy="2569285"/>
          </a:xfrm>
          <a:prstGeom prst="rect">
            <a:avLst/>
          </a:prstGeom>
          <a:noFill/>
          <a:ln w="28575">
            <a:solidFill>
              <a:srgbClr val="E604DB"/>
            </a:solidFill>
            <a:miter lim="800000"/>
            <a:headEnd/>
            <a:tailEnd/>
          </a:ln>
        </p:spPr>
      </p:pic>
      <p:pic>
        <p:nvPicPr>
          <p:cNvPr id="7" name="Picture 5" descr="Квиллинг, Оригами: Спиральные розочки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518" y="476671"/>
            <a:ext cx="2304256" cy="2528888"/>
          </a:xfrm>
          <a:prstGeom prst="rect">
            <a:avLst/>
          </a:prstGeom>
          <a:noFill/>
          <a:ln w="28575">
            <a:solidFill>
              <a:srgbClr val="E604D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Box 3"/>
          <p:cNvSpPr txBox="1">
            <a:spLocks noChangeArrowheads="1"/>
          </p:cNvSpPr>
          <p:nvPr/>
        </p:nvSpPr>
        <p:spPr bwMode="auto">
          <a:xfrm>
            <a:off x="2268538" y="223838"/>
            <a:ext cx="56880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Конструирование</a:t>
            </a:r>
          </a:p>
        </p:txBody>
      </p:sp>
      <p:sp>
        <p:nvSpPr>
          <p:cNvPr id="30722" name="TextBox 4"/>
          <p:cNvSpPr txBox="1">
            <a:spLocks noChangeArrowheads="1"/>
          </p:cNvSpPr>
          <p:nvPr/>
        </p:nvSpPr>
        <p:spPr bwMode="auto">
          <a:xfrm>
            <a:off x="1763713" y="1543050"/>
            <a:ext cx="499427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Из природного материала</a:t>
            </a:r>
          </a:p>
        </p:txBody>
      </p:sp>
      <p:sp>
        <p:nvSpPr>
          <p:cNvPr id="30723" name="TextBox 5"/>
          <p:cNvSpPr txBox="1">
            <a:spLocks noChangeArrowheads="1"/>
          </p:cNvSpPr>
          <p:nvPr/>
        </p:nvSpPr>
        <p:spPr bwMode="auto">
          <a:xfrm>
            <a:off x="1824038" y="2846388"/>
            <a:ext cx="4659312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Из бросового материала</a:t>
            </a:r>
          </a:p>
        </p:txBody>
      </p:sp>
      <p:sp>
        <p:nvSpPr>
          <p:cNvPr id="30724" name="TextBox 6"/>
          <p:cNvSpPr txBox="1">
            <a:spLocks noChangeArrowheads="1"/>
          </p:cNvSpPr>
          <p:nvPr/>
        </p:nvSpPr>
        <p:spPr bwMode="auto">
          <a:xfrm>
            <a:off x="1824038" y="4254500"/>
            <a:ext cx="57927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Из картона и бумаги, оригами</a:t>
            </a:r>
          </a:p>
        </p:txBody>
      </p:sp>
      <p:sp>
        <p:nvSpPr>
          <p:cNvPr id="8" name="4-конечная звезда 7"/>
          <p:cNvSpPr/>
          <p:nvPr/>
        </p:nvSpPr>
        <p:spPr>
          <a:xfrm>
            <a:off x="712788" y="1484313"/>
            <a:ext cx="849312" cy="663575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4-конечная звезда 8"/>
          <p:cNvSpPr/>
          <p:nvPr/>
        </p:nvSpPr>
        <p:spPr>
          <a:xfrm>
            <a:off x="752475" y="2778125"/>
            <a:ext cx="809625" cy="722313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4-конечная звезда 9"/>
          <p:cNvSpPr/>
          <p:nvPr/>
        </p:nvSpPr>
        <p:spPr>
          <a:xfrm>
            <a:off x="831850" y="4254500"/>
            <a:ext cx="628650" cy="739775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Box 1"/>
          <p:cNvSpPr txBox="1">
            <a:spLocks noChangeArrowheads="1"/>
          </p:cNvSpPr>
          <p:nvPr/>
        </p:nvSpPr>
        <p:spPr bwMode="auto">
          <a:xfrm>
            <a:off x="539750" y="1341438"/>
            <a:ext cx="8353425" cy="332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художественно-творческих способностей у дошкольников через внедрение продуктивных видов детской деятельности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F:\поделки к презентации\DSC0124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3573463"/>
            <a:ext cx="3744416" cy="2646362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46082" name="Picture 2" descr="C:\Users\73B5~1\AppData\Local\Temp\Rar$DIa0.548\из нито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3572645"/>
            <a:ext cx="3816424" cy="2647180"/>
          </a:xfrm>
          <a:prstGeom prst="rect">
            <a:avLst/>
          </a:prstGeom>
          <a:noFill/>
          <a:ln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3" name="Picture 3" descr="C:\Users\73B5~1\AppData\Local\Temp\Rar$DIa0.296\IMG_329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0014" y="489672"/>
            <a:ext cx="3798450" cy="2723304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58" name="Picture 2" descr="C:\Users\73B5~1\AppData\Local\Temp\Rar$DIa0.922\IMG_329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489672"/>
            <a:ext cx="3744416" cy="2808312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7" name="Object 5"/>
          <p:cNvGraphicFramePr>
            <a:graphicFrameLocks noChangeAspect="1"/>
          </p:cNvGraphicFramePr>
          <p:nvPr/>
        </p:nvGraphicFramePr>
        <p:xfrm>
          <a:off x="323850" y="1628775"/>
          <a:ext cx="3790950" cy="253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09" name="Диаграмма" r:id="rId3" imgW="6096075" imgH="4067089" progId="MSGraph.Chart.8">
                  <p:embed followColorScheme="full"/>
                </p:oleObj>
              </mc:Choice>
              <mc:Fallback>
                <p:oleObj name="Диаграмма" r:id="rId3" imgW="6096075" imgH="4067089" progId="MSGraph.Chart.8">
                  <p:embed followColorScheme="full"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628775"/>
                        <a:ext cx="3790950" cy="2530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1187450" y="1341438"/>
            <a:ext cx="1295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i="1"/>
              <a:t>Рисование</a:t>
            </a:r>
          </a:p>
        </p:txBody>
      </p:sp>
      <p:graphicFrame>
        <p:nvGraphicFramePr>
          <p:cNvPr id="44039" name="Object 7"/>
          <p:cNvGraphicFramePr>
            <a:graphicFrameLocks noChangeAspect="1"/>
          </p:cNvGraphicFramePr>
          <p:nvPr/>
        </p:nvGraphicFramePr>
        <p:xfrm>
          <a:off x="5003800" y="1557338"/>
          <a:ext cx="3790950" cy="253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10" name="Диаграмма" r:id="rId5" imgW="6096075" imgH="4076807" progId="MSGraph.Chart.8">
                  <p:embed followColorScheme="full"/>
                </p:oleObj>
              </mc:Choice>
              <mc:Fallback>
                <p:oleObj name="Диаграмма" r:id="rId5" imgW="6096075" imgH="4076807" progId="MSGraph.Chart.8">
                  <p:embed followColorScheme="full"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1557338"/>
                        <a:ext cx="3790950" cy="2530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6084888" y="1268413"/>
            <a:ext cx="1439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i="1"/>
              <a:t>Лепка</a:t>
            </a:r>
          </a:p>
        </p:txBody>
      </p:sp>
      <p:graphicFrame>
        <p:nvGraphicFramePr>
          <p:cNvPr id="44041" name="Object 9"/>
          <p:cNvGraphicFramePr>
            <a:graphicFrameLocks noChangeAspect="1"/>
          </p:cNvGraphicFramePr>
          <p:nvPr/>
        </p:nvGraphicFramePr>
        <p:xfrm>
          <a:off x="5003800" y="1557338"/>
          <a:ext cx="3790950" cy="253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11" name="Диаграмма" r:id="rId7" imgW="6096075" imgH="4076807" progId="MSGraph.Chart.8">
                  <p:embed followColorScheme="full"/>
                </p:oleObj>
              </mc:Choice>
              <mc:Fallback>
                <p:oleObj name="Диаграмма" r:id="rId7" imgW="6096075" imgH="4076807" progId="MSGraph.Chart.8">
                  <p:embed followColorScheme="full"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1557338"/>
                        <a:ext cx="3790950" cy="2530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2" name="Object 10"/>
          <p:cNvGraphicFramePr>
            <a:graphicFrameLocks noChangeAspect="1"/>
          </p:cNvGraphicFramePr>
          <p:nvPr/>
        </p:nvGraphicFramePr>
        <p:xfrm>
          <a:off x="323850" y="4327525"/>
          <a:ext cx="3790950" cy="253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12" name="Диаграмма" r:id="rId8" imgW="6096075" imgH="4076807" progId="MSGraph.Chart.8">
                  <p:embed followColorScheme="full"/>
                </p:oleObj>
              </mc:Choice>
              <mc:Fallback>
                <p:oleObj name="Диаграмма" r:id="rId8" imgW="6096075" imgH="4076807" progId="MSGraph.Chart.8">
                  <p:embed followColorScheme="full"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4327525"/>
                        <a:ext cx="3790950" cy="2530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3" name="Object 11"/>
          <p:cNvGraphicFramePr>
            <a:graphicFrameLocks noChangeAspect="1"/>
          </p:cNvGraphicFramePr>
          <p:nvPr/>
        </p:nvGraphicFramePr>
        <p:xfrm>
          <a:off x="5003800" y="4327525"/>
          <a:ext cx="3790950" cy="253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13" name="Диаграмма" r:id="rId10" imgW="6096075" imgH="4076807" progId="MSGraph.Chart.8">
                  <p:embed followColorScheme="full"/>
                </p:oleObj>
              </mc:Choice>
              <mc:Fallback>
                <p:oleObj name="Диаграмма" r:id="rId10" imgW="6096075" imgH="4076807" progId="MSGraph.Chart.8">
                  <p:embed followColorScheme="full"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4327525"/>
                        <a:ext cx="3790950" cy="2530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1042988" y="4149725"/>
            <a:ext cx="1800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i="1"/>
              <a:t>Аппликация</a:t>
            </a:r>
          </a:p>
        </p:txBody>
      </p:sp>
      <p:sp>
        <p:nvSpPr>
          <p:cNvPr id="44045" name="Text Box 13"/>
          <p:cNvSpPr txBox="1">
            <a:spLocks noChangeArrowheads="1"/>
          </p:cNvSpPr>
          <p:nvPr/>
        </p:nvSpPr>
        <p:spPr bwMode="auto">
          <a:xfrm>
            <a:off x="5867400" y="4149725"/>
            <a:ext cx="19446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 i="1"/>
              <a:t>Конструирование</a:t>
            </a:r>
          </a:p>
        </p:txBody>
      </p:sp>
      <p:sp>
        <p:nvSpPr>
          <p:cNvPr id="44046" name="Text Box 14"/>
          <p:cNvSpPr txBox="1">
            <a:spLocks noChangeArrowheads="1"/>
          </p:cNvSpPr>
          <p:nvPr/>
        </p:nvSpPr>
        <p:spPr bwMode="auto">
          <a:xfrm>
            <a:off x="2484438" y="333375"/>
            <a:ext cx="48244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Мониторинг уровня развития продуктивных видов деятельности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39752" y="170903"/>
            <a:ext cx="5504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Используемая литература</a:t>
            </a: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6059" y="1124744"/>
            <a:ext cx="86233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1.Рисование с детьми дошкольного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возроста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Нетрадиционные техники, сценарии занятий, планирование. Авторы: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Р.Г.Казакова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Т.И.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Сайганова,Е.М.Седова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8419" y="2048074"/>
            <a:ext cx="8471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2.Занятия с дошкольниками по изобразительному искусству.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А.С.Галанов,С.Н.Корнилова,С.Л.Куликова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0607" y="2722883"/>
            <a:ext cx="6820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 Занятия по ИЗО деятельности в детском саду.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Т.С.Комарова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0606" y="3122384"/>
            <a:ext cx="6970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Швайко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Т.С. Занятия по ИЗО деятельности.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0607" y="3645024"/>
            <a:ext cx="591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Богатеева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З.А. Занятия аппликацией в детском саду.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4221088"/>
            <a:ext cx="7744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Куцакова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Л.В. Конструирование художественный труд в детском саду.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61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309971"/>
            <a:ext cx="81664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4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42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1"/>
          <p:cNvSpPr txBox="1">
            <a:spLocks noChangeArrowheads="1"/>
          </p:cNvSpPr>
          <p:nvPr/>
        </p:nvSpPr>
        <p:spPr bwMode="auto">
          <a:xfrm>
            <a:off x="1979613" y="260350"/>
            <a:ext cx="61214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</a:p>
        </p:txBody>
      </p:sp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1506538" y="1268413"/>
            <a:ext cx="6624637" cy="4011612"/>
          </a:xfrm>
          <a:prstGeom prst="rect">
            <a:avLst/>
          </a:prstGeom>
          <a:solidFill>
            <a:srgbClr val="66FFCC"/>
          </a:solidFill>
          <a:ln w="76200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Детское творчество является актуальной проблемой развития процесса деятельности, создающего качественно-новых материальных и духовных ценностей или является итогом создания субъективно нового.  Уникальность его результата -сформировать в ребенке качества творца, а не потребителя.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1"/>
          <p:cNvSpPr txBox="1">
            <a:spLocks noChangeArrowheads="1"/>
          </p:cNvSpPr>
          <p:nvPr/>
        </p:nvSpPr>
        <p:spPr bwMode="auto">
          <a:xfrm>
            <a:off x="1908175" y="219075"/>
            <a:ext cx="2811463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</a:p>
        </p:txBody>
      </p:sp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1547813" y="2133600"/>
            <a:ext cx="6264275" cy="3138488"/>
          </a:xfrm>
          <a:prstGeom prst="rect">
            <a:avLst/>
          </a:prstGeom>
          <a:solidFill>
            <a:srgbClr val="FFFF00"/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Раскрытие интеллектуального, творческого и нравственного потенциала в творческой деятельности, которая понимается как средство индивидуального опыта и навыков детей, полученных ими в разных видах деятельности</a:t>
            </a:r>
          </a:p>
        </p:txBody>
      </p:sp>
      <p:sp>
        <p:nvSpPr>
          <p:cNvPr id="5" name="Стрелка углом вверх 4"/>
          <p:cNvSpPr/>
          <p:nvPr/>
        </p:nvSpPr>
        <p:spPr>
          <a:xfrm flipV="1">
            <a:off x="4719638" y="941388"/>
            <a:ext cx="1581150" cy="828675"/>
          </a:xfrm>
          <a:prstGeom prst="bentUpArrow">
            <a:avLst/>
          </a:prstGeom>
          <a:solidFill>
            <a:srgbClr val="0000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164" y="116632"/>
            <a:ext cx="1178721" cy="6447564"/>
          </a:xfrm>
          <a:prstGeom prst="rect">
            <a:avLst/>
          </a:prstGeom>
          <a:solidFill>
            <a:srgbClr val="66FFCC"/>
          </a:solidFill>
        </p:spPr>
        <p:txBody>
          <a:bodyPr vert="wordArtVert"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</a:p>
        </p:txBody>
      </p:sp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2339975" y="549275"/>
            <a:ext cx="59039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Формировать эмоциональное отношение к предметам эстетического характера</a:t>
            </a:r>
          </a:p>
        </p:txBody>
      </p: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5003800" y="1700213"/>
            <a:ext cx="3744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эстетическое восприятие</a:t>
            </a:r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4932363" y="2133600"/>
            <a:ext cx="3259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образное мышление</a:t>
            </a:r>
          </a:p>
        </p:txBody>
      </p:sp>
      <p:sp>
        <p:nvSpPr>
          <p:cNvPr id="17413" name="TextBox 5"/>
          <p:cNvSpPr txBox="1">
            <a:spLocks noChangeArrowheads="1"/>
          </p:cNvSpPr>
          <p:nvPr/>
        </p:nvSpPr>
        <p:spPr bwMode="auto">
          <a:xfrm>
            <a:off x="5003800" y="2565400"/>
            <a:ext cx="2132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воображение</a:t>
            </a:r>
          </a:p>
        </p:txBody>
      </p:sp>
      <p:sp>
        <p:nvSpPr>
          <p:cNvPr id="17414" name="TextBox 6"/>
          <p:cNvSpPr txBox="1">
            <a:spLocks noChangeArrowheads="1"/>
          </p:cNvSpPr>
          <p:nvPr/>
        </p:nvSpPr>
        <p:spPr bwMode="auto">
          <a:xfrm>
            <a:off x="5003800" y="3141663"/>
            <a:ext cx="3422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мелкую моторику рук</a:t>
            </a:r>
          </a:p>
        </p:txBody>
      </p:sp>
      <p:sp>
        <p:nvSpPr>
          <p:cNvPr id="17415" name="TextBox 7"/>
          <p:cNvSpPr txBox="1">
            <a:spLocks noChangeArrowheads="1"/>
          </p:cNvSpPr>
          <p:nvPr/>
        </p:nvSpPr>
        <p:spPr bwMode="auto">
          <a:xfrm>
            <a:off x="2370138" y="2078038"/>
            <a:ext cx="22320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Развивать</a:t>
            </a:r>
          </a:p>
        </p:txBody>
      </p:sp>
      <p:sp>
        <p:nvSpPr>
          <p:cNvPr id="17416" name="TextBox 8"/>
          <p:cNvSpPr txBox="1">
            <a:spLocks noChangeArrowheads="1"/>
          </p:cNvSpPr>
          <p:nvPr/>
        </p:nvSpPr>
        <p:spPr bwMode="auto">
          <a:xfrm>
            <a:off x="2368550" y="4292600"/>
            <a:ext cx="5616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Воспитывать самостоятельность</a:t>
            </a:r>
          </a:p>
        </p:txBody>
      </p:sp>
      <p:sp>
        <p:nvSpPr>
          <p:cNvPr id="13" name="Стрелка вправо 12"/>
          <p:cNvSpPr/>
          <p:nvPr/>
        </p:nvSpPr>
        <p:spPr>
          <a:xfrm>
            <a:off x="1389063" y="2128838"/>
            <a:ext cx="1079500" cy="409575"/>
          </a:xfrm>
          <a:prstGeom prst="rightArrow">
            <a:avLst/>
          </a:prstGeom>
          <a:solidFill>
            <a:srgbClr val="E604DB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1358900" y="690563"/>
            <a:ext cx="935038" cy="414337"/>
          </a:xfrm>
          <a:prstGeom prst="rightArrow">
            <a:avLst/>
          </a:prstGeom>
          <a:solidFill>
            <a:srgbClr val="E604DB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1389063" y="4360863"/>
            <a:ext cx="1079500" cy="417512"/>
          </a:xfrm>
          <a:prstGeom prst="rightArrow">
            <a:avLst/>
          </a:prstGeom>
          <a:solidFill>
            <a:srgbClr val="E604DB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4-конечная звезда 18"/>
          <p:cNvSpPr/>
          <p:nvPr/>
        </p:nvSpPr>
        <p:spPr>
          <a:xfrm>
            <a:off x="4543425" y="1700213"/>
            <a:ext cx="388938" cy="346075"/>
          </a:xfrm>
          <a:prstGeom prst="star4">
            <a:avLst/>
          </a:prstGeom>
          <a:solidFill>
            <a:srgbClr val="E604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4-конечная звезда 19"/>
          <p:cNvSpPr/>
          <p:nvPr/>
        </p:nvSpPr>
        <p:spPr>
          <a:xfrm>
            <a:off x="4500563" y="2190750"/>
            <a:ext cx="431800" cy="363538"/>
          </a:xfrm>
          <a:prstGeom prst="star4">
            <a:avLst/>
          </a:prstGeom>
          <a:solidFill>
            <a:srgbClr val="E604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4-конечная звезда 20"/>
          <p:cNvSpPr/>
          <p:nvPr/>
        </p:nvSpPr>
        <p:spPr>
          <a:xfrm>
            <a:off x="4521200" y="2727325"/>
            <a:ext cx="431800" cy="358775"/>
          </a:xfrm>
          <a:prstGeom prst="star4">
            <a:avLst/>
          </a:prstGeom>
          <a:solidFill>
            <a:srgbClr val="E604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4-конечная звезда 21"/>
          <p:cNvSpPr/>
          <p:nvPr/>
        </p:nvSpPr>
        <p:spPr>
          <a:xfrm>
            <a:off x="4500563" y="3213100"/>
            <a:ext cx="473075" cy="471488"/>
          </a:xfrm>
          <a:prstGeom prst="star4">
            <a:avLst/>
          </a:prstGeom>
          <a:solidFill>
            <a:srgbClr val="E604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1"/>
          <p:cNvSpPr txBox="1">
            <a:spLocks noChangeArrowheads="1"/>
          </p:cNvSpPr>
          <p:nvPr/>
        </p:nvSpPr>
        <p:spPr bwMode="auto">
          <a:xfrm>
            <a:off x="3203575" y="260350"/>
            <a:ext cx="5689600" cy="1390650"/>
          </a:xfrm>
          <a:prstGeom prst="rect">
            <a:avLst/>
          </a:prstGeom>
          <a:solidFill>
            <a:srgbClr val="92D050"/>
          </a:solidFill>
          <a:ln w="19050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Процесс формирования творческих способностей у детей дошкольного возраста</a:t>
            </a:r>
          </a:p>
        </p:txBody>
      </p:sp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539750" y="765175"/>
            <a:ext cx="2232025" cy="608013"/>
          </a:xfrm>
          <a:prstGeom prst="rect">
            <a:avLst/>
          </a:prstGeom>
          <a:solidFill>
            <a:srgbClr val="66FFFF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Объект</a:t>
            </a: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250825" y="2276475"/>
            <a:ext cx="2592388" cy="608013"/>
          </a:xfrm>
          <a:prstGeom prst="rect">
            <a:avLst/>
          </a:prstGeom>
          <a:solidFill>
            <a:srgbClr val="66FFFF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Предмет</a:t>
            </a:r>
          </a:p>
        </p:txBody>
      </p:sp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3203574" y="2408238"/>
            <a:ext cx="5616575" cy="476250"/>
          </a:xfrm>
          <a:prstGeom prst="rect">
            <a:avLst/>
          </a:prstGeom>
          <a:solidFill>
            <a:srgbClr val="92D050"/>
          </a:solidFill>
          <a:ln w="19050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 продуктивной деятельности</a:t>
            </a:r>
          </a:p>
        </p:txBody>
      </p:sp>
      <p:sp>
        <p:nvSpPr>
          <p:cNvPr id="18437" name="TextBox 5"/>
          <p:cNvSpPr txBox="1">
            <a:spLocks noChangeArrowheads="1"/>
          </p:cNvSpPr>
          <p:nvPr/>
        </p:nvSpPr>
        <p:spPr bwMode="auto">
          <a:xfrm>
            <a:off x="250825" y="3929063"/>
            <a:ext cx="2665413" cy="608012"/>
          </a:xfrm>
          <a:prstGeom prst="rect">
            <a:avLst/>
          </a:prstGeom>
          <a:solidFill>
            <a:srgbClr val="66FFFF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Гипотеза</a:t>
            </a:r>
          </a:p>
        </p:txBody>
      </p:sp>
      <p:sp>
        <p:nvSpPr>
          <p:cNvPr id="18438" name="TextBox 6"/>
          <p:cNvSpPr txBox="1">
            <a:spLocks noChangeArrowheads="1"/>
          </p:cNvSpPr>
          <p:nvPr/>
        </p:nvSpPr>
        <p:spPr bwMode="auto">
          <a:xfrm>
            <a:off x="3132138" y="3860800"/>
            <a:ext cx="5688012" cy="2301875"/>
          </a:xfrm>
          <a:prstGeom prst="rect">
            <a:avLst/>
          </a:prstGeom>
          <a:solidFill>
            <a:srgbClr val="92D050"/>
          </a:solidFill>
          <a:ln w="19050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процесс работы по продуктивным видам деятельности будет осуществляться в системе различных форм организованной деятельности, то развитие детского творчества будет эффективнее.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1840" y="200666"/>
            <a:ext cx="31454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Новизна</a:t>
            </a:r>
            <a:endParaRPr lang="ru-RU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3" y="1628800"/>
            <a:ext cx="871296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Введение новых ФГТ к дошкольному образованию диктует обновление содержания и форм работы с детьми. Интеграция образовательных областей является научно методической основой ФГТ. Существенную роль в формировании творческой личности оказывают продуктивные виды деятельности.</a:t>
            </a:r>
          </a:p>
          <a:p>
            <a:pPr algn="ctr"/>
            <a:r>
              <a:rPr lang="ru-RU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Продуктивная деятельность связывает следующие образовательные области: познание, </a:t>
            </a:r>
            <a:r>
              <a:rPr lang="ru-RU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худ.творчество,труд,коммуникация,социализация</a:t>
            </a:r>
            <a:r>
              <a:rPr lang="ru-RU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безопасность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49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3"/>
          <p:cNvSpPr txBox="1">
            <a:spLocks noChangeArrowheads="1"/>
          </p:cNvSpPr>
          <p:nvPr/>
        </p:nvSpPr>
        <p:spPr bwMode="auto">
          <a:xfrm>
            <a:off x="1476375" y="420688"/>
            <a:ext cx="69119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Ожидаемый результат.</a:t>
            </a:r>
          </a:p>
        </p:txBody>
      </p:sp>
      <p:sp>
        <p:nvSpPr>
          <p:cNvPr id="19458" name="TextBox 7"/>
          <p:cNvSpPr txBox="1">
            <a:spLocks noChangeArrowheads="1"/>
          </p:cNvSpPr>
          <p:nvPr/>
        </p:nvSpPr>
        <p:spPr bwMode="auto">
          <a:xfrm>
            <a:off x="1042988" y="1773238"/>
            <a:ext cx="7780337" cy="1244600"/>
          </a:xfrm>
          <a:prstGeom prst="rect">
            <a:avLst/>
          </a:prstGeom>
          <a:solidFill>
            <a:srgbClr val="FFFF00"/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Развитие в процессе продуктивных видов деятельности творчества, инициативы, самостоятельности</a:t>
            </a:r>
            <a:r>
              <a:rPr lang="ru-RU"/>
              <a:t>.</a:t>
            </a:r>
          </a:p>
        </p:txBody>
      </p:sp>
      <p:sp>
        <p:nvSpPr>
          <p:cNvPr id="13" name="Блок-схема: узел 12"/>
          <p:cNvSpPr/>
          <p:nvPr/>
        </p:nvSpPr>
        <p:spPr>
          <a:xfrm>
            <a:off x="395288" y="2276475"/>
            <a:ext cx="503237" cy="207963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Блок-схема: узел 2"/>
          <p:cNvSpPr/>
          <p:nvPr/>
        </p:nvSpPr>
        <p:spPr>
          <a:xfrm>
            <a:off x="323850" y="3573463"/>
            <a:ext cx="547688" cy="184150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1042988" y="3213100"/>
            <a:ext cx="7777162" cy="879475"/>
          </a:xfrm>
          <a:prstGeom prst="rect">
            <a:avLst/>
          </a:prstGeom>
          <a:solidFill>
            <a:srgbClr val="00B0F0"/>
          </a:solidFill>
          <a:ln w="57150">
            <a:solidFill>
              <a:srgbClr val="E604DB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Формирование способности к самообучению, саморазвитию и самовыражению.</a:t>
            </a:r>
            <a:r>
              <a:rPr lang="ru-RU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Блок-схема: узел 5"/>
          <p:cNvSpPr/>
          <p:nvPr/>
        </p:nvSpPr>
        <p:spPr>
          <a:xfrm>
            <a:off x="323850" y="4724400"/>
            <a:ext cx="546100" cy="195263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463" name="TextBox 6"/>
          <p:cNvSpPr txBox="1">
            <a:spLocks noChangeArrowheads="1"/>
          </p:cNvSpPr>
          <p:nvPr/>
        </p:nvSpPr>
        <p:spPr bwMode="auto">
          <a:xfrm>
            <a:off x="1042988" y="4365625"/>
            <a:ext cx="7777162" cy="879475"/>
          </a:xfrm>
          <a:prstGeom prst="rect">
            <a:avLst/>
          </a:prstGeom>
          <a:solidFill>
            <a:srgbClr val="FFFF00"/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Активное усвоение навыков и умение художественного восприятия и исполнения.</a:t>
            </a:r>
          </a:p>
        </p:txBody>
      </p:sp>
      <p:sp>
        <p:nvSpPr>
          <p:cNvPr id="19464" name="TextBox 8"/>
          <p:cNvSpPr txBox="1">
            <a:spLocks noChangeArrowheads="1"/>
          </p:cNvSpPr>
          <p:nvPr/>
        </p:nvSpPr>
        <p:spPr bwMode="auto">
          <a:xfrm>
            <a:off x="1042988" y="5589588"/>
            <a:ext cx="7777162" cy="514350"/>
          </a:xfrm>
          <a:prstGeom prst="rect">
            <a:avLst/>
          </a:prstGeom>
          <a:solidFill>
            <a:srgbClr val="00B0F0"/>
          </a:solidFill>
          <a:ln w="57150">
            <a:solidFill>
              <a:srgbClr val="E604DB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Повышение уровня подготовки к школе.</a:t>
            </a:r>
          </a:p>
        </p:txBody>
      </p:sp>
      <p:sp>
        <p:nvSpPr>
          <p:cNvPr id="11" name="Блок-схема: узел 10"/>
          <p:cNvSpPr/>
          <p:nvPr/>
        </p:nvSpPr>
        <p:spPr>
          <a:xfrm>
            <a:off x="323850" y="5734050"/>
            <a:ext cx="544513" cy="193675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2088" y="2628900"/>
            <a:ext cx="2940050" cy="831850"/>
          </a:xfrm>
          <a:prstGeom prst="rect">
            <a:avLst/>
          </a:prstGeom>
          <a:solidFill>
            <a:srgbClr val="FFFF00"/>
          </a:solidFill>
          <a:ln w="28575">
            <a:solidFill>
              <a:schemeClr val="accent4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Методы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303338" y="290513"/>
            <a:ext cx="2936875" cy="954087"/>
          </a:xfrm>
          <a:prstGeom prst="rect">
            <a:avLst/>
          </a:prstGeom>
          <a:solidFill>
            <a:srgbClr val="66FFFF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Рассматривание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иллюстраций</a:t>
            </a:r>
            <a:endParaRPr lang="ru-RU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716463" y="485775"/>
            <a:ext cx="3036887" cy="523875"/>
          </a:xfrm>
          <a:prstGeom prst="rect">
            <a:avLst/>
          </a:prstGeom>
          <a:solidFill>
            <a:srgbClr val="66FFFF"/>
          </a:solidFill>
          <a:ln w="28575">
            <a:solidFill>
              <a:schemeClr val="accent5">
                <a:lumMod val="1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Наблюдение</a:t>
            </a:r>
          </a:p>
        </p:txBody>
      </p:sp>
      <p:sp>
        <p:nvSpPr>
          <p:cNvPr id="20484" name="TextBox 35"/>
          <p:cNvSpPr txBox="1">
            <a:spLocks noChangeArrowheads="1"/>
          </p:cNvSpPr>
          <p:nvPr/>
        </p:nvSpPr>
        <p:spPr bwMode="auto">
          <a:xfrm>
            <a:off x="6646863" y="1484313"/>
            <a:ext cx="1938337" cy="523875"/>
          </a:xfrm>
          <a:prstGeom prst="rect">
            <a:avLst/>
          </a:prstGeom>
          <a:solidFill>
            <a:srgbClr val="66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Экскурсии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370638" y="2489200"/>
            <a:ext cx="2476500" cy="522288"/>
          </a:xfrm>
          <a:prstGeom prst="rect">
            <a:avLst/>
          </a:prstGeom>
          <a:solidFill>
            <a:srgbClr val="66FFFF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Показ приема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604000" y="3529013"/>
            <a:ext cx="2243138" cy="522287"/>
          </a:xfrm>
          <a:prstGeom prst="rect">
            <a:avLst/>
          </a:prstGeom>
          <a:solidFill>
            <a:srgbClr val="E604DB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Беседа</a:t>
            </a:r>
          </a:p>
        </p:txBody>
      </p:sp>
      <p:sp>
        <p:nvSpPr>
          <p:cNvPr id="20487" name="TextBox 38"/>
          <p:cNvSpPr txBox="1">
            <a:spLocks noChangeArrowheads="1"/>
          </p:cNvSpPr>
          <p:nvPr/>
        </p:nvSpPr>
        <p:spPr bwMode="auto">
          <a:xfrm>
            <a:off x="6904038" y="4356100"/>
            <a:ext cx="1425575" cy="523875"/>
          </a:xfrm>
          <a:prstGeom prst="rect">
            <a:avLst/>
          </a:prstGeom>
          <a:solidFill>
            <a:srgbClr val="E604DB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Рассказ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1338" y="5373688"/>
            <a:ext cx="3894137" cy="954087"/>
          </a:xfrm>
          <a:prstGeom prst="rect">
            <a:avLst/>
          </a:prstGeom>
          <a:solidFill>
            <a:srgbClr val="E604DB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 образцов воспитателя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60925" y="5373688"/>
            <a:ext cx="2797175" cy="954087"/>
          </a:xfrm>
          <a:prstGeom prst="rect">
            <a:avLst/>
          </a:prstGeom>
          <a:solidFill>
            <a:srgbClr val="E604DB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Художественное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слово</a:t>
            </a:r>
          </a:p>
        </p:txBody>
      </p:sp>
      <p:cxnSp>
        <p:nvCxnSpPr>
          <p:cNvPr id="9" name="Прямая со стрелкой 8"/>
          <p:cNvCxnSpPr>
            <a:endCxn id="20484" idx="1"/>
          </p:cNvCxnSpPr>
          <p:nvPr/>
        </p:nvCxnSpPr>
        <p:spPr>
          <a:xfrm flipV="1">
            <a:off x="3132138" y="1746250"/>
            <a:ext cx="3514725" cy="88265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endCxn id="37" idx="1"/>
          </p:cNvCxnSpPr>
          <p:nvPr/>
        </p:nvCxnSpPr>
        <p:spPr>
          <a:xfrm>
            <a:off x="3132138" y="2628900"/>
            <a:ext cx="3238500" cy="12065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38" idx="1"/>
          </p:cNvCxnSpPr>
          <p:nvPr/>
        </p:nvCxnSpPr>
        <p:spPr>
          <a:xfrm>
            <a:off x="3132138" y="3460750"/>
            <a:ext cx="3471862" cy="3302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20487" idx="1"/>
          </p:cNvCxnSpPr>
          <p:nvPr/>
        </p:nvCxnSpPr>
        <p:spPr>
          <a:xfrm>
            <a:off x="3132138" y="3460750"/>
            <a:ext cx="3771900" cy="115728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5" idx="0"/>
          </p:cNvCxnSpPr>
          <p:nvPr/>
        </p:nvCxnSpPr>
        <p:spPr>
          <a:xfrm>
            <a:off x="3132138" y="3460750"/>
            <a:ext cx="3127375" cy="191293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3" idx="0"/>
          </p:cNvCxnSpPr>
          <p:nvPr/>
        </p:nvCxnSpPr>
        <p:spPr>
          <a:xfrm flipH="1">
            <a:off x="2487613" y="3460750"/>
            <a:ext cx="644525" cy="191293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32" idx="2"/>
          </p:cNvCxnSpPr>
          <p:nvPr/>
        </p:nvCxnSpPr>
        <p:spPr>
          <a:xfrm flipH="1" flipV="1">
            <a:off x="2771775" y="1268413"/>
            <a:ext cx="360363" cy="13843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3132138" y="1009650"/>
            <a:ext cx="3238500" cy="161925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</TotalTime>
  <Words>463</Words>
  <Application>Microsoft Office PowerPoint</Application>
  <PresentationFormat>Экран (4:3)</PresentationFormat>
  <Paragraphs>101</Paragraphs>
  <Slides>23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Оформление по умолчанию</vt:lpstr>
      <vt:lpstr>Диаграмма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</dc:creator>
  <cp:lastModifiedBy>Пользователь</cp:lastModifiedBy>
  <cp:revision>86</cp:revision>
  <dcterms:created xsi:type="dcterms:W3CDTF">2013-04-18T09:51:41Z</dcterms:created>
  <dcterms:modified xsi:type="dcterms:W3CDTF">2014-01-11T21:02:06Z</dcterms:modified>
</cp:coreProperties>
</file>