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E70F3-1911-457F-8306-9548005E6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2000240"/>
            <a:ext cx="7851648" cy="1828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7200" b="1" i="1" dirty="0" smtClean="0">
                <a:latin typeface="Monotype Corsiva" pitchFamily="66" charset="0"/>
              </a:rPr>
              <a:t/>
            </a:r>
            <a:br>
              <a:rPr lang="ru-RU" sz="7200" b="1" i="1" dirty="0" smtClean="0">
                <a:latin typeface="Monotype Corsiva" pitchFamily="66" charset="0"/>
              </a:rPr>
            </a:br>
            <a:r>
              <a:rPr lang="ru-RU" sz="7200" i="1" dirty="0" smtClean="0">
                <a:latin typeface="Monotype Corsiva" pitchFamily="66" charset="0"/>
              </a:rPr>
              <a:t/>
            </a:r>
            <a:br>
              <a:rPr lang="ru-RU" sz="7200" i="1" dirty="0" smtClean="0">
                <a:latin typeface="Monotype Corsiva" pitchFamily="66" charset="0"/>
              </a:rPr>
            </a:br>
            <a:r>
              <a:rPr lang="ru-RU" sz="7200" i="1" dirty="0" smtClean="0">
                <a:latin typeface="Monotype Corsiva" pitchFamily="66" charset="0"/>
              </a:rPr>
              <a:t/>
            </a:r>
            <a:br>
              <a:rPr lang="ru-RU" sz="7200" i="1" dirty="0" smtClean="0">
                <a:latin typeface="Monotype Corsiva" pitchFamily="66" charset="0"/>
              </a:rPr>
            </a:br>
            <a:r>
              <a:rPr lang="ru-RU" sz="7200" i="1" dirty="0" smtClean="0">
                <a:latin typeface="Monotype Corsiva" pitchFamily="66" charset="0"/>
              </a:rPr>
              <a:t/>
            </a:r>
            <a:br>
              <a:rPr lang="ru-RU" sz="7200" i="1" dirty="0" smtClean="0">
                <a:latin typeface="Monotype Corsiva" pitchFamily="66" charset="0"/>
              </a:rPr>
            </a:br>
            <a:r>
              <a:rPr lang="ru-RU" sz="7200" b="1" i="1" dirty="0" smtClean="0">
                <a:latin typeface="Monotype Corsiva" pitchFamily="66" charset="0"/>
              </a:rPr>
              <a:t> Будьте всегда вежливы</a:t>
            </a:r>
            <a:r>
              <a:rPr lang="ru-RU" sz="7200" b="1" i="1" dirty="0" smtClean="0">
                <a:latin typeface="Monotype Corsiva" pitchFamily="66" charset="0"/>
              </a:rPr>
              <a:t/>
            </a:r>
            <a:br>
              <a:rPr lang="ru-RU" sz="7200" b="1" i="1" dirty="0" smtClean="0">
                <a:latin typeface="Monotype Corsiva" pitchFamily="66" charset="0"/>
              </a:rPr>
            </a:br>
            <a:endParaRPr lang="ru-RU" sz="7200" b="1" i="1" dirty="0" smtClean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7854696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Социальный педагог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Съедина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Т.Н.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58204" cy="113191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Правила общения по телефону.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9753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Не следует звонить по телефону часто и в позднее время, даже если ты будешь тревожить очень близкого тебе человека.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Никогда не обращайся по телефону к незнакомому человеку на «ты».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Недопустимо телефонное хулиганство. За ложные вызовы и телефонное хулиганство нарушителей ждут большие штрафы.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Нельзя долго и громко разговаривать по мобильному телефону в общественных местах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357166"/>
            <a:ext cx="758665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/>
                </a:solidFill>
              </a:rPr>
              <a:t>В народе говорят…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 вежливых слов язык не отсохнет.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 доброе дело говори смело.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Ласковое слово и ласковый вид и свирепого зверя к рукам приманит.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Сумел провиниться, сумей и повиниться.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Спорить – спорь, а браниться – грех.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WordArt 3"/>
          <p:cNvSpPr>
            <a:spLocks noChangeArrowheads="1" noChangeShapeType="1" noTextEdit="1"/>
          </p:cNvSpPr>
          <p:nvPr/>
        </p:nvSpPr>
        <p:spPr bwMode="auto">
          <a:xfrm>
            <a:off x="1042988" y="1268413"/>
            <a:ext cx="7632700" cy="3455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887400" prstMaterial="legacyMatte">
              <a:extrusionClr>
                <a:schemeClr val="tx2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Спасибо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за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-100013"/>
            <a:ext cx="7199313" cy="113982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</a:rPr>
              <a:t>О чём нам говорит словарь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23938"/>
            <a:ext cx="8424862" cy="2765425"/>
          </a:xfrm>
        </p:spPr>
        <p:txBody>
          <a:bodyPr/>
          <a:lstStyle/>
          <a:p>
            <a:pPr marL="1249363" indent="-1249363" algn="just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Этикет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</a:rPr>
              <a:t>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(франц.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etiquette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)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установленный порядок поведения где – либо (первоначально в определённых социальных кругах, например, при дворах монархов, в дипломатических кругах и т.п.) </a:t>
            </a:r>
          </a:p>
          <a:p>
            <a:pPr marL="1249363" indent="-1249363" algn="r" eaLnBrk="1" hangingPunct="1">
              <a:buFont typeface="Wingdings" pitchFamily="2" charset="2"/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</a:rPr>
              <a:t>Большой энциклопедический словарь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250825" y="3933825"/>
            <a:ext cx="7488238" cy="2192338"/>
          </a:xfrm>
          <a:prstGeom prst="rect">
            <a:avLst/>
          </a:prstGeom>
          <a:gradFill rotWithShape="1">
            <a:gsLst>
              <a:gs pos="0">
                <a:schemeClr val="folHlink">
                  <a:alpha val="69000"/>
                </a:schemeClr>
              </a:gs>
              <a:gs pos="50000">
                <a:schemeClr val="folHlink">
                  <a:gamma/>
                  <a:tint val="2353"/>
                  <a:invGamma/>
                </a:schemeClr>
              </a:gs>
              <a:gs pos="100000">
                <a:schemeClr val="folHlink">
                  <a:alpha val="69000"/>
                </a:schemeClr>
              </a:gs>
            </a:gsLst>
            <a:lin ang="270000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marL="365125" indent="-365125">
              <a:defRPr>
                <a:solidFill>
                  <a:schemeClr val="tx1"/>
                </a:solidFill>
                <a:latin typeface="Arial" charset="0"/>
              </a:defRPr>
            </a:lvl1pPr>
            <a:lvl2pPr marL="2068513">
              <a:defRPr>
                <a:solidFill>
                  <a:schemeClr val="tx1"/>
                </a:solidFill>
                <a:latin typeface="Arial" charset="0"/>
              </a:defRPr>
            </a:lvl2pPr>
            <a:lvl3pPr marL="2247900">
              <a:defRPr>
                <a:solidFill>
                  <a:schemeClr val="tx1"/>
                </a:solidFill>
                <a:latin typeface="Arial" charset="0"/>
              </a:defRPr>
            </a:lvl3pPr>
            <a:lvl4pPr marL="2427288">
              <a:defRPr>
                <a:solidFill>
                  <a:schemeClr val="tx1"/>
                </a:solidFill>
                <a:latin typeface="Arial" charset="0"/>
              </a:defRPr>
            </a:lvl4pPr>
            <a:lvl5pPr marL="2606675">
              <a:defRPr>
                <a:solidFill>
                  <a:schemeClr val="tx1"/>
                </a:solidFill>
                <a:latin typeface="Arial" charset="0"/>
              </a:defRPr>
            </a:lvl5pPr>
            <a:lvl6pPr marL="3063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2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78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35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4800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Этикет</a:t>
            </a:r>
            <a:r>
              <a:rPr lang="ru-RU" sz="3800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  <a:r>
              <a:rPr lang="ru-RU" sz="3800" b="1" smtClean="0">
                <a:solidFill>
                  <a:srgbClr val="A50021"/>
                </a:solidFill>
                <a:latin typeface="Tahoma" pitchFamily="34" charset="0"/>
              </a:rPr>
              <a:t>– </a:t>
            </a:r>
            <a:r>
              <a:rPr lang="ru-RU" sz="4400" b="1" smtClean="0">
                <a:solidFill>
                  <a:srgbClr val="A50021"/>
                </a:solidFill>
                <a:latin typeface="Tahoma" pitchFamily="34" charset="0"/>
              </a:rPr>
              <a:t>это правила поведения  человека среди других 	людей </a:t>
            </a:r>
            <a:endParaRPr lang="ru-RU" sz="4400" smtClean="0">
              <a:solidFill>
                <a:srgbClr val="A50021"/>
              </a:solidFill>
              <a:latin typeface="Tahoma" pitchFamily="34" charset="0"/>
            </a:endParaRPr>
          </a:p>
        </p:txBody>
      </p:sp>
      <p:pic>
        <p:nvPicPr>
          <p:cNvPr id="259080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3644900"/>
            <a:ext cx="11366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8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/>
      <p:bldP spid="2590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</a:rPr>
              <a:t>Случаи из школьной жизни</a:t>
            </a:r>
          </a:p>
        </p:txBody>
      </p:sp>
      <p:sp>
        <p:nvSpPr>
          <p:cNvPr id="275471" name="Rectangle 15"/>
          <p:cNvSpPr>
            <a:spLocks noGrp="1" noChangeArrowheads="1"/>
          </p:cNvSpPr>
          <p:nvPr>
            <p:ph idx="1"/>
          </p:nvPr>
        </p:nvSpPr>
        <p:spPr>
          <a:xfrm>
            <a:off x="5508625" y="1125538"/>
            <a:ext cx="298450" cy="287337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ru-RU" sz="1000" dirty="0" smtClean="0"/>
          </a:p>
        </p:txBody>
      </p:sp>
      <p:pic>
        <p:nvPicPr>
          <p:cNvPr id="275460" name="Picture 4" descr="IMG_0007"/>
          <p:cNvPicPr>
            <a:picLocks noChangeAspect="1" noChangeArrowheads="1"/>
          </p:cNvPicPr>
          <p:nvPr/>
        </p:nvPicPr>
        <p:blipFill>
          <a:blip r:embed="rId2"/>
          <a:srcRect l="2872" r="1596"/>
          <a:stretch>
            <a:fillRect/>
          </a:stretch>
        </p:blipFill>
        <p:spPr bwMode="auto">
          <a:xfrm>
            <a:off x="611188" y="4076700"/>
            <a:ext cx="2376487" cy="24082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5461" name="Picture 5" descr="IMG"/>
          <p:cNvPicPr>
            <a:picLocks noChangeAspect="1" noChangeArrowheads="1"/>
          </p:cNvPicPr>
          <p:nvPr/>
        </p:nvPicPr>
        <p:blipFill>
          <a:blip r:embed="rId3"/>
          <a:srcRect r="2405"/>
          <a:stretch>
            <a:fillRect/>
          </a:stretch>
        </p:blipFill>
        <p:spPr bwMode="auto">
          <a:xfrm rot="763906">
            <a:off x="6300788" y="1333500"/>
            <a:ext cx="2447925" cy="24685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5463" name="Picture 7" descr="IMG_0002"/>
          <p:cNvPicPr>
            <a:picLocks noChangeAspect="1" noChangeArrowheads="1"/>
          </p:cNvPicPr>
          <p:nvPr/>
        </p:nvPicPr>
        <p:blipFill>
          <a:blip r:embed="rId4"/>
          <a:srcRect l="2837"/>
          <a:stretch>
            <a:fillRect/>
          </a:stretch>
        </p:blipFill>
        <p:spPr bwMode="auto">
          <a:xfrm rot="-924294">
            <a:off x="609600" y="1401763"/>
            <a:ext cx="2446338" cy="24479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5465" name="Picture 9" descr="IMG_0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55439">
            <a:off x="3492500" y="4005263"/>
            <a:ext cx="2422525" cy="23828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5466" name="Picture 10" descr="IMG_0005"/>
          <p:cNvPicPr>
            <a:picLocks noChangeAspect="1" noChangeArrowheads="1"/>
          </p:cNvPicPr>
          <p:nvPr/>
        </p:nvPicPr>
        <p:blipFill>
          <a:blip r:embed="rId6"/>
          <a:srcRect l="2914" r="5133" b="2605"/>
          <a:stretch>
            <a:fillRect/>
          </a:stretch>
        </p:blipFill>
        <p:spPr bwMode="auto">
          <a:xfrm>
            <a:off x="3492500" y="1125538"/>
            <a:ext cx="2303463" cy="23749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5467" name="Picture 11" descr="IMG_0006"/>
          <p:cNvPicPr>
            <a:picLocks noChangeAspect="1" noChangeArrowheads="1"/>
          </p:cNvPicPr>
          <p:nvPr/>
        </p:nvPicPr>
        <p:blipFill>
          <a:blip r:embed="rId7"/>
          <a:srcRect t="2841" b="5493"/>
          <a:stretch>
            <a:fillRect/>
          </a:stretch>
        </p:blipFill>
        <p:spPr bwMode="auto">
          <a:xfrm>
            <a:off x="6300788" y="4076700"/>
            <a:ext cx="2435225" cy="2305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5468" name="Oval 12"/>
          <p:cNvSpPr>
            <a:spLocks noChangeArrowheads="1"/>
          </p:cNvSpPr>
          <p:nvPr/>
        </p:nvSpPr>
        <p:spPr bwMode="auto">
          <a:xfrm>
            <a:off x="2627313" y="4076700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5472" name="Oval 16"/>
          <p:cNvSpPr>
            <a:spLocks noChangeArrowheads="1"/>
          </p:cNvSpPr>
          <p:nvPr/>
        </p:nvSpPr>
        <p:spPr bwMode="auto">
          <a:xfrm>
            <a:off x="8388350" y="407670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5473" name="Oval 17"/>
          <p:cNvSpPr>
            <a:spLocks noChangeArrowheads="1"/>
          </p:cNvSpPr>
          <p:nvPr/>
        </p:nvSpPr>
        <p:spPr bwMode="auto">
          <a:xfrm>
            <a:off x="2339975" y="1196975"/>
            <a:ext cx="360363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5474" name="Oval 18"/>
          <p:cNvSpPr>
            <a:spLocks noChangeArrowheads="1"/>
          </p:cNvSpPr>
          <p:nvPr/>
        </p:nvSpPr>
        <p:spPr bwMode="auto">
          <a:xfrm>
            <a:off x="6659563" y="1125538"/>
            <a:ext cx="360362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5475" name="Oval 19"/>
          <p:cNvSpPr>
            <a:spLocks noChangeArrowheads="1"/>
          </p:cNvSpPr>
          <p:nvPr/>
        </p:nvSpPr>
        <p:spPr bwMode="auto">
          <a:xfrm>
            <a:off x="5219700" y="3716338"/>
            <a:ext cx="360363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5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5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5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54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547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54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54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5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5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5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5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5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/>
      <p:bldP spid="275471" grpId="0" build="p" animBg="1"/>
      <p:bldP spid="275468" grpId="0" animBg="1"/>
      <p:bldP spid="275472" grpId="0" animBg="1"/>
      <p:bldP spid="275473" grpId="0" animBg="1"/>
      <p:bldP spid="275474" grpId="0" animBg="1"/>
      <p:bldP spid="2754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65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</a:rPr>
              <a:t>Словарь вежливых слов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rot="1989314">
            <a:off x="539750" y="1557338"/>
            <a:ext cx="2447925" cy="754062"/>
            <a:chOff x="423" y="2840"/>
            <a:chExt cx="1542" cy="475"/>
          </a:xfrm>
        </p:grpSpPr>
        <p:sp>
          <p:nvSpPr>
            <p:cNvPr id="6179" name="Text Box 4"/>
            <p:cNvSpPr txBox="1">
              <a:spLocks noChangeArrowheads="1"/>
            </p:cNvSpPr>
            <p:nvPr/>
          </p:nvSpPr>
          <p:spPr bwMode="auto">
            <a:xfrm rot="-1245675">
              <a:off x="423" y="2932"/>
              <a:ext cx="1542" cy="38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ru-RU" sz="3200" b="1">
                  <a:solidFill>
                    <a:srgbClr val="6600CC"/>
                  </a:solidFill>
                </a:rPr>
                <a:t>Спасибо!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884" y="2840"/>
              <a:ext cx="318" cy="228"/>
              <a:chOff x="884" y="2840"/>
              <a:chExt cx="318" cy="228"/>
            </a:xfrm>
          </p:grpSpPr>
          <p:sp>
            <p:nvSpPr>
              <p:cNvPr id="6181" name="Oval 6"/>
              <p:cNvSpPr>
                <a:spLocks noChangeArrowheads="1"/>
              </p:cNvSpPr>
              <p:nvPr/>
            </p:nvSpPr>
            <p:spPr bwMode="auto">
              <a:xfrm>
                <a:off x="930" y="2840"/>
                <a:ext cx="90" cy="9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82" name="Line 7"/>
              <p:cNvSpPr>
                <a:spLocks noChangeShapeType="1"/>
              </p:cNvSpPr>
              <p:nvPr/>
            </p:nvSpPr>
            <p:spPr bwMode="auto">
              <a:xfrm flipH="1">
                <a:off x="884" y="2886"/>
                <a:ext cx="91" cy="18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3" name="Line 8"/>
              <p:cNvSpPr>
                <a:spLocks noChangeShapeType="1"/>
              </p:cNvSpPr>
              <p:nvPr/>
            </p:nvSpPr>
            <p:spPr bwMode="auto">
              <a:xfrm>
                <a:off x="975" y="2886"/>
                <a:ext cx="227" cy="4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6113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3789363"/>
            <a:ext cx="108108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 rot="1303129">
            <a:off x="1258888" y="4868863"/>
            <a:ext cx="2447925" cy="1225550"/>
            <a:chOff x="478" y="2840"/>
            <a:chExt cx="1542" cy="772"/>
          </a:xfrm>
        </p:grpSpPr>
        <p:sp>
          <p:nvSpPr>
            <p:cNvPr id="6174" name="Text Box 14"/>
            <p:cNvSpPr txBox="1">
              <a:spLocks noChangeArrowheads="1"/>
            </p:cNvSpPr>
            <p:nvPr/>
          </p:nvSpPr>
          <p:spPr bwMode="auto">
            <a:xfrm rot="-1245675">
              <a:off x="478" y="2922"/>
              <a:ext cx="1542" cy="690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ru-RU" sz="3200" b="1">
                  <a:solidFill>
                    <a:srgbClr val="6600CC"/>
                  </a:solidFill>
                </a:rPr>
                <a:t>Добрый день!</a:t>
              </a:r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84" y="2840"/>
              <a:ext cx="318" cy="228"/>
              <a:chOff x="884" y="2840"/>
              <a:chExt cx="318" cy="228"/>
            </a:xfrm>
          </p:grpSpPr>
          <p:sp>
            <p:nvSpPr>
              <p:cNvPr id="6176" name="Oval 16"/>
              <p:cNvSpPr>
                <a:spLocks noChangeArrowheads="1"/>
              </p:cNvSpPr>
              <p:nvPr/>
            </p:nvSpPr>
            <p:spPr bwMode="auto">
              <a:xfrm>
                <a:off x="930" y="2840"/>
                <a:ext cx="90" cy="9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7" name="Line 17"/>
              <p:cNvSpPr>
                <a:spLocks noChangeShapeType="1"/>
              </p:cNvSpPr>
              <p:nvPr/>
            </p:nvSpPr>
            <p:spPr bwMode="auto">
              <a:xfrm flipH="1">
                <a:off x="884" y="2886"/>
                <a:ext cx="91" cy="18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Line 18"/>
              <p:cNvSpPr>
                <a:spLocks noChangeShapeType="1"/>
              </p:cNvSpPr>
              <p:nvPr/>
            </p:nvSpPr>
            <p:spPr bwMode="auto">
              <a:xfrm>
                <a:off x="975" y="2886"/>
                <a:ext cx="227" cy="4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84213" y="2565400"/>
            <a:ext cx="5122862" cy="836613"/>
            <a:chOff x="441" y="2840"/>
            <a:chExt cx="1542" cy="314"/>
          </a:xfrm>
        </p:grpSpPr>
        <p:sp>
          <p:nvSpPr>
            <p:cNvPr id="6169" name="Text Box 20"/>
            <p:cNvSpPr txBox="1">
              <a:spLocks noChangeArrowheads="1"/>
            </p:cNvSpPr>
            <p:nvPr/>
          </p:nvSpPr>
          <p:spPr bwMode="auto">
            <a:xfrm rot="-1245675">
              <a:off x="441" y="2937"/>
              <a:ext cx="1542" cy="21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ru-RU" sz="3000" b="1">
                  <a:solidFill>
                    <a:srgbClr val="6600CC"/>
                  </a:solidFill>
                </a:rPr>
                <a:t>Прости, пожалуйста!</a:t>
              </a:r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884" y="2840"/>
              <a:ext cx="318" cy="228"/>
              <a:chOff x="884" y="2840"/>
              <a:chExt cx="318" cy="228"/>
            </a:xfrm>
          </p:grpSpPr>
          <p:sp>
            <p:nvSpPr>
              <p:cNvPr id="6171" name="Oval 22"/>
              <p:cNvSpPr>
                <a:spLocks noChangeArrowheads="1"/>
              </p:cNvSpPr>
              <p:nvPr/>
            </p:nvSpPr>
            <p:spPr bwMode="auto">
              <a:xfrm>
                <a:off x="930" y="2840"/>
                <a:ext cx="90" cy="9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2" name="Line 23"/>
              <p:cNvSpPr>
                <a:spLocks noChangeShapeType="1"/>
              </p:cNvSpPr>
              <p:nvPr/>
            </p:nvSpPr>
            <p:spPr bwMode="auto">
              <a:xfrm flipH="1">
                <a:off x="884" y="2886"/>
                <a:ext cx="91" cy="18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3" name="Line 24"/>
              <p:cNvSpPr>
                <a:spLocks noChangeShapeType="1"/>
              </p:cNvSpPr>
              <p:nvPr/>
            </p:nvSpPr>
            <p:spPr bwMode="auto">
              <a:xfrm>
                <a:off x="975" y="2886"/>
                <a:ext cx="227" cy="4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" name="Group 25"/>
          <p:cNvGrpSpPr>
            <a:grpSpLocks/>
          </p:cNvGrpSpPr>
          <p:nvPr/>
        </p:nvGrpSpPr>
        <p:grpSpPr bwMode="auto">
          <a:xfrm rot="2310791">
            <a:off x="5945188" y="1843088"/>
            <a:ext cx="3203575" cy="742950"/>
            <a:chOff x="422" y="2840"/>
            <a:chExt cx="1542" cy="419"/>
          </a:xfrm>
        </p:grpSpPr>
        <p:sp>
          <p:nvSpPr>
            <p:cNvPr id="6164" name="Text Box 26"/>
            <p:cNvSpPr txBox="1">
              <a:spLocks noChangeArrowheads="1"/>
            </p:cNvSpPr>
            <p:nvPr/>
          </p:nvSpPr>
          <p:spPr bwMode="auto">
            <a:xfrm rot="-1245675">
              <a:off x="422" y="2933"/>
              <a:ext cx="1542" cy="326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ru-RU" sz="3000" b="1">
                  <a:solidFill>
                    <a:srgbClr val="6600CC"/>
                  </a:solidFill>
                </a:rPr>
                <a:t>Здравствуйте!</a:t>
              </a:r>
            </a:p>
          </p:txBody>
        </p: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884" y="2840"/>
              <a:ext cx="318" cy="228"/>
              <a:chOff x="884" y="2840"/>
              <a:chExt cx="318" cy="228"/>
            </a:xfrm>
          </p:grpSpPr>
          <p:sp>
            <p:nvSpPr>
              <p:cNvPr id="6166" name="Oval 28"/>
              <p:cNvSpPr>
                <a:spLocks noChangeArrowheads="1"/>
              </p:cNvSpPr>
              <p:nvPr/>
            </p:nvSpPr>
            <p:spPr bwMode="auto">
              <a:xfrm>
                <a:off x="930" y="2840"/>
                <a:ext cx="90" cy="9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7" name="Line 29"/>
              <p:cNvSpPr>
                <a:spLocks noChangeShapeType="1"/>
              </p:cNvSpPr>
              <p:nvPr/>
            </p:nvSpPr>
            <p:spPr bwMode="auto">
              <a:xfrm flipH="1">
                <a:off x="884" y="2886"/>
                <a:ext cx="91" cy="18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8" name="Line 30"/>
              <p:cNvSpPr>
                <a:spLocks noChangeShapeType="1"/>
              </p:cNvSpPr>
              <p:nvPr/>
            </p:nvSpPr>
            <p:spPr bwMode="auto">
              <a:xfrm>
                <a:off x="975" y="2886"/>
                <a:ext cx="227" cy="4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4362450" y="2997200"/>
            <a:ext cx="3433763" cy="947738"/>
            <a:chOff x="2748" y="1888"/>
            <a:chExt cx="2163" cy="597"/>
          </a:xfrm>
        </p:grpSpPr>
        <p:sp>
          <p:nvSpPr>
            <p:cNvPr id="6159" name="Text Box 32"/>
            <p:cNvSpPr txBox="1">
              <a:spLocks noChangeArrowheads="1"/>
            </p:cNvSpPr>
            <p:nvPr/>
          </p:nvSpPr>
          <p:spPr bwMode="auto">
            <a:xfrm rot="-201017">
              <a:off x="2748" y="2102"/>
              <a:ext cx="2163" cy="38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ru-RU" sz="3200" b="1">
                  <a:solidFill>
                    <a:srgbClr val="6600CC"/>
                  </a:solidFill>
                </a:rPr>
                <a:t>До свидания!</a:t>
              </a:r>
            </a:p>
          </p:txBody>
        </p: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 rot="1044658">
              <a:off x="3606" y="1888"/>
              <a:ext cx="508" cy="323"/>
              <a:chOff x="884" y="2840"/>
              <a:chExt cx="318" cy="228"/>
            </a:xfrm>
          </p:grpSpPr>
          <p:sp>
            <p:nvSpPr>
              <p:cNvPr id="6161" name="Oval 34"/>
              <p:cNvSpPr>
                <a:spLocks noChangeArrowheads="1"/>
              </p:cNvSpPr>
              <p:nvPr/>
            </p:nvSpPr>
            <p:spPr bwMode="auto">
              <a:xfrm>
                <a:off x="930" y="2840"/>
                <a:ext cx="90" cy="9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2" name="Line 35"/>
              <p:cNvSpPr>
                <a:spLocks noChangeShapeType="1"/>
              </p:cNvSpPr>
              <p:nvPr/>
            </p:nvSpPr>
            <p:spPr bwMode="auto">
              <a:xfrm flipH="1">
                <a:off x="884" y="2886"/>
                <a:ext cx="91" cy="18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Line 36"/>
              <p:cNvSpPr>
                <a:spLocks noChangeShapeType="1"/>
              </p:cNvSpPr>
              <p:nvPr/>
            </p:nvSpPr>
            <p:spPr bwMode="auto">
              <a:xfrm>
                <a:off x="975" y="2886"/>
                <a:ext cx="227" cy="4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4284663" y="5013325"/>
            <a:ext cx="2881312" cy="736600"/>
            <a:chOff x="492" y="2840"/>
            <a:chExt cx="1542" cy="866"/>
          </a:xfrm>
        </p:grpSpPr>
        <p:sp>
          <p:nvSpPr>
            <p:cNvPr id="6154" name="Text Box 38"/>
            <p:cNvSpPr txBox="1">
              <a:spLocks noChangeArrowheads="1"/>
            </p:cNvSpPr>
            <p:nvPr/>
          </p:nvSpPr>
          <p:spPr bwMode="auto">
            <a:xfrm rot="-1245675">
              <a:off x="492" y="2918"/>
              <a:ext cx="1542" cy="788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ru-RU" sz="3600" b="1">
                  <a:solidFill>
                    <a:srgbClr val="6600CC"/>
                  </a:solidFill>
                </a:rPr>
                <a:t>Извините</a:t>
              </a:r>
            </a:p>
          </p:txBody>
        </p: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884" y="2840"/>
              <a:ext cx="318" cy="228"/>
              <a:chOff x="884" y="2840"/>
              <a:chExt cx="318" cy="228"/>
            </a:xfrm>
          </p:grpSpPr>
          <p:sp>
            <p:nvSpPr>
              <p:cNvPr id="6156" name="Oval 40"/>
              <p:cNvSpPr>
                <a:spLocks noChangeArrowheads="1"/>
              </p:cNvSpPr>
              <p:nvPr/>
            </p:nvSpPr>
            <p:spPr bwMode="auto">
              <a:xfrm>
                <a:off x="930" y="2840"/>
                <a:ext cx="90" cy="9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" name="Line 41"/>
              <p:cNvSpPr>
                <a:spLocks noChangeShapeType="1"/>
              </p:cNvSpPr>
              <p:nvPr/>
            </p:nvSpPr>
            <p:spPr bwMode="auto">
              <a:xfrm flipH="1">
                <a:off x="884" y="2886"/>
                <a:ext cx="91" cy="18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Line 42"/>
              <p:cNvSpPr>
                <a:spLocks noChangeShapeType="1"/>
              </p:cNvSpPr>
              <p:nvPr/>
            </p:nvSpPr>
            <p:spPr bwMode="auto">
              <a:xfrm>
                <a:off x="975" y="2886"/>
                <a:ext cx="227" cy="4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36625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</a:rPr>
              <a:t>Правила поведения в школе.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5895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При встрече со взрослыми людьми всегда здоровайся первым, даже если они тебе незнакомы.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Всегда помни, что ты не один. Не бегай в коридоре и на лестницах. Это часто приводит к различным неприятностям и даже травмам.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Проявляй внимание к своим друзьям и одноклассникам, старайся, чтобы твои слова и поступки не обидели их.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Старайся всегда поддерживать в своей родной школе чистоту и порядок.</a:t>
            </a:r>
          </a:p>
          <a:p>
            <a:pPr eaLnBrk="1" hangingPunct="1">
              <a:defRPr/>
            </a:pPr>
            <a:endParaRPr lang="ru-RU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chemeClr val="accent1"/>
                </a:solidFill>
                <a:effectLst/>
                <a:latin typeface="Monotype Corsiva" pitchFamily="66" charset="0"/>
              </a:rPr>
              <a:t>Мы – пассажиры и пешеходы</a:t>
            </a:r>
          </a:p>
        </p:txBody>
      </p:sp>
      <p:pic>
        <p:nvPicPr>
          <p:cNvPr id="276484" name="Picture 4" descr="IMG_00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341438"/>
            <a:ext cx="3529012" cy="2808287"/>
          </a:xfr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486" name="Picture 6" descr="IMG_0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4437063"/>
            <a:ext cx="2030412" cy="2189162"/>
          </a:xfr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488" name="Picture 8" descr="IMG_00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11863" y="1341438"/>
            <a:ext cx="2089150" cy="2181225"/>
          </a:xfr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490" name="Picture 10" descr="IMG_00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787900" y="3860800"/>
            <a:ext cx="3384550" cy="2736850"/>
          </a:xfr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8229600" cy="703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800" dirty="0" smtClean="0">
                <a:solidFill>
                  <a:schemeClr val="bg1"/>
                </a:solidFill>
              </a:rPr>
              <a:t/>
            </a:r>
            <a:br>
              <a:rPr lang="ru-RU" sz="3800" dirty="0" smtClean="0">
                <a:solidFill>
                  <a:schemeClr val="bg1"/>
                </a:solidFill>
              </a:rPr>
            </a:br>
            <a:r>
              <a:rPr lang="ru-RU" sz="4900" dirty="0" smtClean="0">
                <a:solidFill>
                  <a:schemeClr val="accent2"/>
                </a:solidFill>
              </a:rPr>
              <a:t>.</a:t>
            </a:r>
            <a:r>
              <a:rPr lang="ru-RU" sz="4900" dirty="0" smtClean="0">
                <a:solidFill>
                  <a:schemeClr val="accent2"/>
                </a:solidFill>
              </a:rPr>
              <a:t/>
            </a:r>
            <a:br>
              <a:rPr lang="ru-RU" sz="4900" dirty="0" smtClean="0">
                <a:solidFill>
                  <a:schemeClr val="accent2"/>
                </a:solidFill>
              </a:rPr>
            </a:br>
            <a:r>
              <a:rPr lang="ru-RU" sz="4900" dirty="0" smtClean="0">
                <a:solidFill>
                  <a:schemeClr val="accent2"/>
                </a:solidFill>
              </a:rPr>
              <a:t>Правила поведения в транспорте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689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При входе в транспорт пропускай в дверях своего спутника,, пожилого человека или женщину с маленьким ребёнком. А при выходе подать руку своей спутнице.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 транспорте всегда уступайте место пожилым людям.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Соблюдай правила дорожного движения.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Переходи улицу только на зелёный сигнал светофора!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Никогда не перебегай дорогу перед движущимся транспортом!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Если хочешь быть красивым.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B050"/>
                </a:solidFill>
              </a:rPr>
              <a:t>Одежда всегда должна соответствовать своему назначению и твоему возрасту.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B050"/>
                </a:solidFill>
              </a:rPr>
              <a:t>Все предметы и части твоего костюма должны сочетаться друг с другом по цвету и по стилю.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B050"/>
                </a:solidFill>
              </a:rPr>
              <a:t>В одежде важны опрятность и аккуратность. Следи, чтобы твоя одежда всегда  была чистой и отглаженной. Твоя обувь должна быть тоже всегда начищена, независимо от погоды.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14290"/>
            <a:ext cx="758665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6000" b="1" dirty="0" smtClean="0">
                <a:solidFill>
                  <a:srgbClr val="A50021"/>
                </a:solidFill>
                <a:effectLst/>
                <a:latin typeface="Monotype Corsiva" pitchFamily="66" charset="0"/>
              </a:rPr>
              <a:t>Телефонный разговор</a:t>
            </a:r>
          </a:p>
        </p:txBody>
      </p:sp>
      <p:pic>
        <p:nvPicPr>
          <p:cNvPr id="305156" name="Picture 4" descr="IMG_0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9F5EC"/>
              </a:clrFrom>
              <a:clrTo>
                <a:srgbClr val="F9F5E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1472" y="1500174"/>
            <a:ext cx="3744913" cy="2247900"/>
          </a:xfr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5157" name="Picture 5" descr="IMG_0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484313"/>
            <a:ext cx="3673475" cy="22272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5158" name="Picture 6" descr="IMG_00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2"/>
              </a:clrFrom>
              <a:clrTo>
                <a:srgbClr val="FCFC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076700"/>
            <a:ext cx="3702050" cy="23574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5159" name="Picture 7" descr="IMG_00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2EC"/>
              </a:clrFrom>
              <a:clrTo>
                <a:srgbClr val="F7F2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076700"/>
            <a:ext cx="3746500" cy="23495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389</Words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Будьте всегда вежливы </vt:lpstr>
      <vt:lpstr>О чём нам говорит словарь</vt:lpstr>
      <vt:lpstr>Случаи из школьной жизни</vt:lpstr>
      <vt:lpstr>Словарь вежливых слов</vt:lpstr>
      <vt:lpstr>Правила поведения в школе.</vt:lpstr>
      <vt:lpstr>Мы – пассажиры и пешеходы</vt:lpstr>
      <vt:lpstr> . Правила поведения в транспорте</vt:lpstr>
      <vt:lpstr>Если хочешь быть красивым.</vt:lpstr>
      <vt:lpstr>Телефонный разговор</vt:lpstr>
      <vt:lpstr>Правила общения по телефону.</vt:lpstr>
      <vt:lpstr>В народе говорят…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Ежели Вы вежливы </dc:title>
  <dc:creator>admin</dc:creator>
  <cp:lastModifiedBy>admin</cp:lastModifiedBy>
  <cp:revision>2</cp:revision>
  <dcterms:created xsi:type="dcterms:W3CDTF">2014-01-09T22:01:20Z</dcterms:created>
  <dcterms:modified xsi:type="dcterms:W3CDTF">2014-01-09T22:08:17Z</dcterms:modified>
</cp:coreProperties>
</file>