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B7BA7-F90A-4918-A596-88ECD6168EF2}" type="datetimeFigureOut">
              <a:rPr lang="ru-RU" smtClean="0"/>
              <a:t>05.08.2011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1AF4C-CC99-49AE-B2FB-B8E9E1696C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B7BA7-F90A-4918-A596-88ECD6168EF2}" type="datetimeFigureOut">
              <a:rPr lang="ru-RU" smtClean="0"/>
              <a:t>05.08.2011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1AF4C-CC99-49AE-B2FB-B8E9E1696C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B7BA7-F90A-4918-A596-88ECD6168EF2}" type="datetimeFigureOut">
              <a:rPr lang="ru-RU" smtClean="0"/>
              <a:t>05.08.2011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1AF4C-CC99-49AE-B2FB-B8E9E1696C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B7BA7-F90A-4918-A596-88ECD6168EF2}" type="datetimeFigureOut">
              <a:rPr lang="ru-RU" smtClean="0"/>
              <a:t>05.08.2011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1AF4C-CC99-49AE-B2FB-B8E9E1696C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B7BA7-F90A-4918-A596-88ECD6168EF2}" type="datetimeFigureOut">
              <a:rPr lang="ru-RU" smtClean="0"/>
              <a:t>05.08.2011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1AF4C-CC99-49AE-B2FB-B8E9E1696C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B7BA7-F90A-4918-A596-88ECD6168EF2}" type="datetimeFigureOut">
              <a:rPr lang="ru-RU" smtClean="0"/>
              <a:t>05.08.2011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1AF4C-CC99-49AE-B2FB-B8E9E1696C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B7BA7-F90A-4918-A596-88ECD6168EF2}" type="datetimeFigureOut">
              <a:rPr lang="ru-RU" smtClean="0"/>
              <a:t>05.08.2011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1AF4C-CC99-49AE-B2FB-B8E9E1696C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B7BA7-F90A-4918-A596-88ECD6168EF2}" type="datetimeFigureOut">
              <a:rPr lang="ru-RU" smtClean="0"/>
              <a:t>05.08.2011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1AF4C-CC99-49AE-B2FB-B8E9E1696C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B7BA7-F90A-4918-A596-88ECD6168EF2}" type="datetimeFigureOut">
              <a:rPr lang="ru-RU" smtClean="0"/>
              <a:t>05.08.2011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1AF4C-CC99-49AE-B2FB-B8E9E1696C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B7BA7-F90A-4918-A596-88ECD6168EF2}" type="datetimeFigureOut">
              <a:rPr lang="ru-RU" smtClean="0"/>
              <a:t>05.08.2011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1AF4C-CC99-49AE-B2FB-B8E9E1696C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B7BA7-F90A-4918-A596-88ECD6168EF2}" type="datetimeFigureOut">
              <a:rPr lang="ru-RU" smtClean="0"/>
              <a:t>05.08.2011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1AF4C-CC99-49AE-B2FB-B8E9E1696C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0B7BA7-F90A-4918-A596-88ECD6168EF2}" type="datetimeFigureOut">
              <a:rPr lang="ru-RU" smtClean="0"/>
              <a:t>05.08.2011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51AF4C-CC99-49AE-B2FB-B8E9E1696CC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ce9703b998e8t.jpg (400×600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27384"/>
            <a:ext cx="9144000" cy="688538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131840" y="548680"/>
            <a:ext cx="51730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i="1" dirty="0" smtClean="0"/>
              <a:t>ОСЕННЯЯ ПОРА</a:t>
            </a:r>
            <a:endParaRPr lang="ru-RU" sz="4800" b="1" i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259632" y="2136339"/>
            <a:ext cx="5598368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7030A0"/>
                </a:solidFill>
              </a:rPr>
              <a:t>Заглянула осень в сад -</a:t>
            </a:r>
          </a:p>
          <a:p>
            <a:r>
              <a:rPr lang="ru-RU" sz="3200" b="1" dirty="0" smtClean="0">
                <a:solidFill>
                  <a:srgbClr val="7030A0"/>
                </a:solidFill>
              </a:rPr>
              <a:t> Птицы улетели. За окном с утра шуршат Жёлтые метели.</a:t>
            </a:r>
          </a:p>
          <a:p>
            <a:r>
              <a:rPr lang="ru-RU" sz="3200" b="1" dirty="0" smtClean="0">
                <a:solidFill>
                  <a:srgbClr val="7030A0"/>
                </a:solidFill>
              </a:rPr>
              <a:t> Под ногами первый лёд</a:t>
            </a:r>
          </a:p>
          <a:p>
            <a:r>
              <a:rPr lang="ru-RU" sz="3200" b="1" dirty="0" smtClean="0">
                <a:solidFill>
                  <a:srgbClr val="7030A0"/>
                </a:solidFill>
              </a:rPr>
              <a:t> Крошится, ломается.</a:t>
            </a:r>
          </a:p>
          <a:p>
            <a:r>
              <a:rPr lang="ru-RU" sz="3200" b="1" dirty="0" smtClean="0">
                <a:solidFill>
                  <a:srgbClr val="7030A0"/>
                </a:solidFill>
              </a:rPr>
              <a:t> Воробей в саду вздохнёт,</a:t>
            </a:r>
          </a:p>
          <a:p>
            <a:r>
              <a:rPr lang="ru-RU" sz="3200" b="1" dirty="0" smtClean="0">
                <a:solidFill>
                  <a:srgbClr val="7030A0"/>
                </a:solidFill>
              </a:rPr>
              <a:t> А запеть –</a:t>
            </a:r>
          </a:p>
          <a:p>
            <a:r>
              <a:rPr lang="ru-RU" sz="3200" b="1" dirty="0" smtClean="0">
                <a:solidFill>
                  <a:srgbClr val="7030A0"/>
                </a:solidFill>
              </a:rPr>
              <a:t> Стесняется.</a:t>
            </a:r>
            <a:endParaRPr lang="ru-RU" sz="32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255805939_0lik.ru_7ae78743999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555776" y="260648"/>
            <a:ext cx="463691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b="1" i="1" dirty="0" smtClean="0"/>
              <a:t>СЕНТЯБРЬ</a:t>
            </a:r>
            <a:endParaRPr lang="ru-RU" sz="8000" b="1" i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547664" y="1305342"/>
            <a:ext cx="741682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</a:rPr>
              <a:t>Первый осенний месяц сентябрь назывался на Руси «листопадом», у словаков - «</a:t>
            </a:r>
            <a:r>
              <a:rPr lang="ru-RU" sz="2400" b="1" dirty="0" err="1" smtClean="0">
                <a:solidFill>
                  <a:srgbClr val="0070C0"/>
                </a:solidFill>
              </a:rPr>
              <a:t>груденем</a:t>
            </a:r>
            <a:r>
              <a:rPr lang="ru-RU" sz="2400" b="1" dirty="0" smtClean="0">
                <a:solidFill>
                  <a:srgbClr val="0070C0"/>
                </a:solidFill>
              </a:rPr>
              <a:t>», на Украине - «</a:t>
            </a:r>
            <a:r>
              <a:rPr lang="ru-RU" sz="2400" b="1" dirty="0" err="1" smtClean="0">
                <a:solidFill>
                  <a:srgbClr val="0070C0"/>
                </a:solidFill>
              </a:rPr>
              <a:t>вересенем</a:t>
            </a:r>
            <a:r>
              <a:rPr lang="ru-RU" sz="2400" b="1" dirty="0" smtClean="0">
                <a:solidFill>
                  <a:srgbClr val="0070C0"/>
                </a:solidFill>
              </a:rPr>
              <a:t>». Имел он и другое название - «ревун» («</a:t>
            </a:r>
            <a:r>
              <a:rPr lang="ru-RU" sz="2400" b="1" dirty="0" err="1" smtClean="0">
                <a:solidFill>
                  <a:srgbClr val="0070C0"/>
                </a:solidFill>
              </a:rPr>
              <a:t>рюян</a:t>
            </a:r>
            <a:r>
              <a:rPr lang="ru-RU" sz="2400" b="1" dirty="0" smtClean="0">
                <a:solidFill>
                  <a:srgbClr val="0070C0"/>
                </a:solidFill>
              </a:rPr>
              <a:t>» у хорватов), потому что именно в сентябре начинались осенние холодные ветры. Но в середине - конце сентября ждали наступления тихого и солнечного «бабьего лета», когда солнце греет еще по-летнему, но утренние холода уже дают о себе знать. В сентябре принято заканчивать полевые работы, и не случайно когда-то он был первым месяцем в году: старый год заканчивался, и начинался год нового урожая</a:t>
            </a:r>
            <a:r>
              <a:rPr lang="ru-RU" sz="2400" b="1" dirty="0" smtClean="0">
                <a:solidFill>
                  <a:srgbClr val="002060"/>
                </a:solidFill>
              </a:rPr>
              <a:t>.</a:t>
            </a:r>
            <a:endParaRPr lang="ru-RU" sz="2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257341472_ose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987824" y="0"/>
            <a:ext cx="421211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b="1" i="1" dirty="0" smtClean="0">
                <a:solidFill>
                  <a:srgbClr val="FF0000"/>
                </a:solidFill>
              </a:rPr>
              <a:t>ОКТЯБРЬ</a:t>
            </a:r>
            <a:endParaRPr lang="ru-RU" sz="8000" b="1" i="1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411760" y="1124744"/>
            <a:ext cx="444624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B050"/>
                </a:solidFill>
              </a:rPr>
              <a:t>Вот на ветке лист кленовый.</a:t>
            </a:r>
          </a:p>
          <a:p>
            <a:r>
              <a:rPr lang="ru-RU" sz="2400" b="1" dirty="0" smtClean="0">
                <a:solidFill>
                  <a:srgbClr val="00B050"/>
                </a:solidFill>
              </a:rPr>
              <a:t> Нынче он совсем как новый!</a:t>
            </a:r>
          </a:p>
          <a:p>
            <a:r>
              <a:rPr lang="ru-RU" sz="2400" b="1" dirty="0" smtClean="0">
                <a:solidFill>
                  <a:srgbClr val="00B050"/>
                </a:solidFill>
              </a:rPr>
              <a:t> Весь румяный, золотой.</a:t>
            </a:r>
          </a:p>
          <a:p>
            <a:r>
              <a:rPr lang="ru-RU" sz="2400" b="1" dirty="0" smtClean="0">
                <a:solidFill>
                  <a:srgbClr val="00B050"/>
                </a:solidFill>
              </a:rPr>
              <a:t> Ты куда, листок? Постой!</a:t>
            </a:r>
          </a:p>
          <a:p>
            <a:r>
              <a:rPr lang="ru-RU" sz="2400" b="1" dirty="0" smtClean="0">
                <a:solidFill>
                  <a:srgbClr val="00B050"/>
                </a:solidFill>
              </a:rPr>
              <a:t>Приметы.</a:t>
            </a:r>
            <a:endParaRPr lang="ru-RU" sz="2400" b="1" dirty="0">
              <a:solidFill>
                <a:srgbClr val="00B05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15616" y="2996952"/>
            <a:ext cx="574238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Октябрь - десятый месяц по счету (бывший в свое время соответственно восьмым и вторым) - назывался непоэтично: «</a:t>
            </a:r>
            <a:r>
              <a:rPr lang="ru-RU" sz="2400" b="1" dirty="0" err="1" smtClean="0">
                <a:solidFill>
                  <a:srgbClr val="002060"/>
                </a:solidFill>
              </a:rPr>
              <a:t>грязником</a:t>
            </a:r>
            <a:r>
              <a:rPr lang="ru-RU" sz="2400" b="1" dirty="0" smtClean="0">
                <a:solidFill>
                  <a:srgbClr val="002060"/>
                </a:solidFill>
              </a:rPr>
              <a:t>». Однако этот же месяц именовался и «листопадом», и «</a:t>
            </a:r>
            <a:r>
              <a:rPr lang="ru-RU" sz="2400" b="1" dirty="0" err="1" smtClean="0">
                <a:solidFill>
                  <a:srgbClr val="002060"/>
                </a:solidFill>
              </a:rPr>
              <a:t>позимником</a:t>
            </a:r>
            <a:r>
              <a:rPr lang="ru-RU" sz="2400" b="1" dirty="0" smtClean="0">
                <a:solidFill>
                  <a:srgbClr val="002060"/>
                </a:solidFill>
              </a:rPr>
              <a:t>» (потому что уже чувствовалось дыхание зимы), и «</a:t>
            </a:r>
            <a:r>
              <a:rPr lang="ru-RU" sz="2400" b="1" dirty="0" err="1" smtClean="0">
                <a:solidFill>
                  <a:srgbClr val="002060"/>
                </a:solidFill>
              </a:rPr>
              <a:t>свадебником</a:t>
            </a:r>
            <a:r>
              <a:rPr lang="ru-RU" sz="2400" b="1" dirty="0" smtClean="0">
                <a:solidFill>
                  <a:srgbClr val="002060"/>
                </a:solidFill>
              </a:rPr>
              <a:t>» (октябрь считался месяцем свадеб).</a:t>
            </a:r>
            <a:endParaRPr lang="ru-RU" sz="2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79c43ebec03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411760" y="260648"/>
            <a:ext cx="378552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b="1" i="1" dirty="0" smtClean="0"/>
              <a:t>НОЯБРЬ</a:t>
            </a:r>
            <a:endParaRPr lang="ru-RU" sz="8000" b="1" i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1484784"/>
            <a:ext cx="646246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B0F0"/>
                </a:solidFill>
              </a:rPr>
              <a:t>В лесу заметней стала елка,</a:t>
            </a:r>
          </a:p>
          <a:p>
            <a:r>
              <a:rPr lang="ru-RU" sz="2400" b="1" dirty="0" smtClean="0">
                <a:solidFill>
                  <a:srgbClr val="00B0F0"/>
                </a:solidFill>
              </a:rPr>
              <a:t> Он прибран засветло и пуст.</a:t>
            </a:r>
          </a:p>
          <a:p>
            <a:r>
              <a:rPr lang="ru-RU" sz="2400" b="1" dirty="0" smtClean="0">
                <a:solidFill>
                  <a:srgbClr val="00B0F0"/>
                </a:solidFill>
              </a:rPr>
              <a:t> И оголенный, как метелка,</a:t>
            </a:r>
          </a:p>
          <a:p>
            <a:r>
              <a:rPr lang="ru-RU" sz="2400" b="1" dirty="0" smtClean="0">
                <a:solidFill>
                  <a:srgbClr val="00B0F0"/>
                </a:solidFill>
              </a:rPr>
              <a:t> Забитый грязью у проселка,</a:t>
            </a:r>
          </a:p>
          <a:p>
            <a:r>
              <a:rPr lang="ru-RU" sz="2400" b="1" dirty="0" smtClean="0">
                <a:solidFill>
                  <a:srgbClr val="00B0F0"/>
                </a:solidFill>
              </a:rPr>
              <a:t> Обдутый изморозью золкой,</a:t>
            </a:r>
          </a:p>
          <a:p>
            <a:r>
              <a:rPr lang="ru-RU" sz="2400" b="1" dirty="0" smtClean="0">
                <a:solidFill>
                  <a:srgbClr val="00B0F0"/>
                </a:solidFill>
              </a:rPr>
              <a:t> Дрожит, свистит лозовый куст.</a:t>
            </a:r>
            <a:endParaRPr lang="ru-RU" sz="2400" b="1" dirty="0">
              <a:solidFill>
                <a:srgbClr val="00B0F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932040" y="1772817"/>
            <a:ext cx="338437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В ноябре зима с осенью борются.</a:t>
            </a:r>
          </a:p>
          <a:p>
            <a:r>
              <a:rPr lang="ru-RU" sz="2400" b="1" dirty="0" smtClean="0">
                <a:solidFill>
                  <a:srgbClr val="002060"/>
                </a:solidFill>
              </a:rPr>
              <a:t>В ноябре с утра может дождь дождить, а к вечеру сугробами снег лежать.</a:t>
            </a:r>
          </a:p>
          <a:p>
            <a:r>
              <a:rPr lang="ru-RU" sz="2400" b="1" dirty="0" smtClean="0">
                <a:solidFill>
                  <a:srgbClr val="002060"/>
                </a:solidFill>
              </a:rPr>
              <a:t>Комары в ноябре - быть мягкой зиме.</a:t>
            </a:r>
          </a:p>
          <a:p>
            <a:r>
              <a:rPr lang="ru-RU" sz="2400" b="1" dirty="0" smtClean="0">
                <a:solidFill>
                  <a:srgbClr val="002060"/>
                </a:solidFill>
              </a:rPr>
              <a:t>Кто в ноябре не зябнет, тот и в декабре (январе) не замерзнет</a:t>
            </a:r>
            <a:r>
              <a:rPr lang="ru-RU" sz="2400" b="1" dirty="0" smtClean="0"/>
              <a:t>.</a:t>
            </a:r>
            <a:endParaRPr lang="ru-RU" sz="24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256190279_0lik.ru_1256153054_0lik_ru_1-kopija.jpg (375×500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763688" y="188640"/>
            <a:ext cx="57565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/>
              <a:t>ПРИМЕТЫ СЕНТЯБРЯ</a:t>
            </a:r>
            <a:endParaRPr lang="ru-RU" sz="48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751344"/>
            <a:ext cx="631844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002060"/>
                </a:solidFill>
              </a:rPr>
              <a:t>Начали собирать шиповник - осень пришла.</a:t>
            </a:r>
          </a:p>
          <a:p>
            <a:r>
              <a:rPr lang="ru-RU" sz="2000" b="1" dirty="0">
                <a:solidFill>
                  <a:srgbClr val="002060"/>
                </a:solidFill>
              </a:rPr>
              <a:t>Багульник отпугивает платяную моль.</a:t>
            </a:r>
          </a:p>
          <a:p>
            <a:r>
              <a:rPr lang="ru-RU" sz="2000" b="1" dirty="0">
                <a:solidFill>
                  <a:srgbClr val="002060"/>
                </a:solidFill>
              </a:rPr>
              <a:t>О начале грибной поры предупреждают густые теплые туманы.</a:t>
            </a:r>
          </a:p>
          <a:p>
            <a:r>
              <a:rPr lang="ru-RU" sz="2000" b="1" dirty="0">
                <a:solidFill>
                  <a:srgbClr val="002060"/>
                </a:solidFill>
              </a:rPr>
              <a:t>Если в дождливую ночь сова часто ухает, быть завтра хорошей погоде.</a:t>
            </a:r>
          </a:p>
          <a:p>
            <a:r>
              <a:rPr lang="ru-RU" sz="2000" b="1" dirty="0">
                <a:solidFill>
                  <a:srgbClr val="002060"/>
                </a:solidFill>
              </a:rPr>
              <a:t>Лягушки прыгают на берег и днем квакают, а рыбы выпрыгивают из воды - будет дождь.</a:t>
            </a:r>
          </a:p>
          <a:p>
            <a:r>
              <a:rPr lang="ru-RU" sz="2000" b="1" dirty="0">
                <a:solidFill>
                  <a:srgbClr val="002060"/>
                </a:solidFill>
              </a:rPr>
              <a:t>Пиявка спокойно лежит на дне - к хорошей, ясной погоде.</a:t>
            </a:r>
          </a:p>
          <a:p>
            <a:r>
              <a:rPr lang="ru-RU" sz="2000" b="1" dirty="0">
                <a:solidFill>
                  <a:srgbClr val="002060"/>
                </a:solidFill>
              </a:rPr>
              <a:t>При северном ветре рыба клюет плохо, другое дело - ветер южный или юго-западный.</a:t>
            </a:r>
          </a:p>
          <a:p>
            <a:r>
              <a:rPr lang="ru-RU" sz="2000" b="1" dirty="0">
                <a:solidFill>
                  <a:srgbClr val="002060"/>
                </a:solidFill>
              </a:rPr>
              <a:t>Перистые облака - предвестники близких перелетов птичьих стай.</a:t>
            </a:r>
          </a:p>
          <a:p>
            <a:r>
              <a:rPr lang="ru-RU" sz="2000" b="1" dirty="0">
                <a:solidFill>
                  <a:srgbClr val="002060"/>
                </a:solidFill>
              </a:rPr>
              <a:t>Гром в сентябре предвещает теплую осень.</a:t>
            </a:r>
          </a:p>
          <a:p>
            <a:r>
              <a:rPr lang="ru-RU" sz="2000" b="1" dirty="0">
                <a:solidFill>
                  <a:srgbClr val="002060"/>
                </a:solidFill>
              </a:rPr>
              <a:t>Задождит сентябрь - на радость мужику.</a:t>
            </a:r>
          </a:p>
          <a:p>
            <a:r>
              <a:rPr lang="ru-RU" sz="2000" b="1" dirty="0">
                <a:solidFill>
                  <a:srgbClr val="002060"/>
                </a:solidFill>
              </a:rPr>
              <a:t>Сентябрь без плодов не бывает.</a:t>
            </a:r>
          </a:p>
          <a:p>
            <a:r>
              <a:rPr lang="ru-RU" sz="2000" b="1" dirty="0">
                <a:solidFill>
                  <a:srgbClr val="002060"/>
                </a:solidFill>
              </a:rPr>
              <a:t>Сентябрь - вечер года.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thomobkgqaaumawhedqho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171400"/>
            <a:ext cx="9144000" cy="70294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0"/>
            <a:ext cx="610114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002060"/>
                </a:solidFill>
              </a:rPr>
              <a:t>ПРИМЕТЫ ОКТЯБРЯ</a:t>
            </a:r>
            <a:endParaRPr lang="ru-RU" sz="4400" b="1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771800" y="1340768"/>
            <a:ext cx="63722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002060"/>
                </a:solidFill>
              </a:rPr>
              <a:t>Октябрь ни колеса, ни полоза не любит.</a:t>
            </a:r>
          </a:p>
          <a:p>
            <a:r>
              <a:rPr lang="ru-RU" sz="2000" b="1" dirty="0">
                <a:solidFill>
                  <a:srgbClr val="002060"/>
                </a:solidFill>
              </a:rPr>
              <a:t>Гром в октябре предвещает бесснежную, короткую и мягкую </a:t>
            </a:r>
            <a:r>
              <a:rPr lang="ru-RU" sz="2000" b="1" dirty="0" smtClean="0">
                <a:solidFill>
                  <a:srgbClr val="002060"/>
                </a:solidFill>
              </a:rPr>
              <a:t>зиму. Осень </a:t>
            </a:r>
            <a:r>
              <a:rPr lang="ru-RU" sz="2000" b="1" dirty="0">
                <a:solidFill>
                  <a:srgbClr val="002060"/>
                </a:solidFill>
              </a:rPr>
              <a:t>говорит: "Озолочу", а зима: "Как я </a:t>
            </a:r>
            <a:r>
              <a:rPr lang="ru-RU" sz="2000" b="1" dirty="0" smtClean="0">
                <a:solidFill>
                  <a:srgbClr val="002060"/>
                </a:solidFill>
              </a:rPr>
              <a:t>захочу!»  </a:t>
            </a:r>
            <a:r>
              <a:rPr lang="ru-RU" sz="2000" b="1" dirty="0" smtClean="0">
                <a:solidFill>
                  <a:srgbClr val="C00000"/>
                </a:solidFill>
              </a:rPr>
              <a:t>Первый </a:t>
            </a:r>
            <a:r>
              <a:rPr lang="ru-RU" sz="2000" b="1" dirty="0">
                <a:solidFill>
                  <a:srgbClr val="C00000"/>
                </a:solidFill>
              </a:rPr>
              <a:t>снег выпадает за сорок дней до настоящей </a:t>
            </a:r>
            <a:r>
              <a:rPr lang="ru-RU" sz="2000" b="1" dirty="0" smtClean="0">
                <a:solidFill>
                  <a:srgbClr val="C00000"/>
                </a:solidFill>
              </a:rPr>
              <a:t>зимы.</a:t>
            </a:r>
            <a:r>
              <a:rPr lang="ru-RU" sz="2000" b="1" dirty="0" smtClean="0">
                <a:solidFill>
                  <a:srgbClr val="002060"/>
                </a:solidFill>
              </a:rPr>
              <a:t> </a:t>
            </a:r>
            <a:r>
              <a:rPr lang="ru-RU" sz="2000" b="1" dirty="0" smtClean="0">
                <a:solidFill>
                  <a:srgbClr val="00B050"/>
                </a:solidFill>
              </a:rPr>
              <a:t>Листопад </a:t>
            </a:r>
            <a:r>
              <a:rPr lang="ru-RU" sz="2000" b="1" dirty="0">
                <a:solidFill>
                  <a:srgbClr val="00B050"/>
                </a:solidFill>
              </a:rPr>
              <a:t>прошел быстро - скоро наступит стужа и зима будет суровой, а если листья остаются зелеными и долго держатся на деревьях - зима будет короткая, с небольшими </a:t>
            </a:r>
            <a:r>
              <a:rPr lang="ru-RU" sz="2000" b="1" dirty="0" smtClean="0">
                <a:solidFill>
                  <a:srgbClr val="00B050"/>
                </a:solidFill>
              </a:rPr>
              <a:t>морозами. </a:t>
            </a:r>
            <a:r>
              <a:rPr lang="ru-RU" sz="2000" b="1" dirty="0" smtClean="0">
                <a:solidFill>
                  <a:srgbClr val="FFC000"/>
                </a:solidFill>
              </a:rPr>
              <a:t>Сентябрь </a:t>
            </a:r>
            <a:r>
              <a:rPr lang="ru-RU" sz="2000" b="1" dirty="0">
                <a:solidFill>
                  <a:srgbClr val="FFC000"/>
                </a:solidFill>
              </a:rPr>
              <a:t>пахнет яблоком, октябрь - капустой.</a:t>
            </a:r>
          </a:p>
          <a:p>
            <a:r>
              <a:rPr lang="ru-RU" sz="2000" b="1" dirty="0">
                <a:solidFill>
                  <a:srgbClr val="FF0000"/>
                </a:solidFill>
              </a:rPr>
              <a:t>Первый снег упал на мокрую землю - останется, на сухую - скоро сойдет. </a:t>
            </a:r>
            <a:r>
              <a:rPr lang="ru-RU" sz="2000" b="1" dirty="0">
                <a:solidFill>
                  <a:srgbClr val="0070C0"/>
                </a:solidFill>
              </a:rPr>
              <a:t>От первого снега до санного пути - шесть </a:t>
            </a:r>
            <a:r>
              <a:rPr lang="ru-RU" sz="2000" b="1" dirty="0" smtClean="0">
                <a:solidFill>
                  <a:srgbClr val="0070C0"/>
                </a:solidFill>
              </a:rPr>
              <a:t>недель. </a:t>
            </a:r>
            <a:r>
              <a:rPr lang="ru-RU" sz="2000" b="1" dirty="0" smtClean="0">
                <a:solidFill>
                  <a:srgbClr val="92D050"/>
                </a:solidFill>
              </a:rPr>
              <a:t>Дневной </a:t>
            </a:r>
            <a:r>
              <a:rPr lang="ru-RU" sz="2000" b="1" dirty="0">
                <a:solidFill>
                  <a:srgbClr val="92D050"/>
                </a:solidFill>
              </a:rPr>
              <a:t>снег не лежит - первый надежный снег выпадает к </a:t>
            </a:r>
            <a:r>
              <a:rPr lang="ru-RU" sz="2000" b="1" dirty="0" smtClean="0">
                <a:solidFill>
                  <a:srgbClr val="92D050"/>
                </a:solidFill>
              </a:rPr>
              <a:t>ночи. </a:t>
            </a:r>
            <a:r>
              <a:rPr lang="ru-RU" sz="2000" b="1" dirty="0" smtClean="0">
                <a:solidFill>
                  <a:srgbClr val="FF0000"/>
                </a:solidFill>
              </a:rPr>
              <a:t>В </a:t>
            </a:r>
            <a:r>
              <a:rPr lang="ru-RU" sz="2000" b="1" dirty="0">
                <a:solidFill>
                  <a:srgbClr val="FF0000"/>
                </a:solidFill>
              </a:rPr>
              <a:t>октябре на одном часу и дождь и снег.</a:t>
            </a:r>
          </a:p>
          <a:p>
            <a:r>
              <a:rPr lang="ru-RU" sz="2000" b="1" dirty="0">
                <a:solidFill>
                  <a:srgbClr val="00B0F0"/>
                </a:solidFill>
              </a:rPr>
              <a:t>В октябре ни на колесах, ни на санях.</a:t>
            </a:r>
          </a:p>
          <a:p>
            <a:r>
              <a:rPr lang="ru-RU" sz="2000" b="1" dirty="0">
                <a:solidFill>
                  <a:srgbClr val="002060"/>
                </a:solidFill>
              </a:rPr>
              <a:t>Октябрь то плачет, то смеется.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79c43ebec03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619672" y="188640"/>
            <a:ext cx="524784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7030A0"/>
                </a:solidFill>
              </a:rPr>
              <a:t>ПРИМЕТЫ НОЯБРЯ</a:t>
            </a:r>
            <a:endParaRPr lang="ru-RU" sz="4800" b="1" dirty="0">
              <a:solidFill>
                <a:srgbClr val="7030A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1028343"/>
            <a:ext cx="849694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Охотник (ловец) пороши, что праздника ждет.</a:t>
            </a:r>
          </a:p>
          <a:p>
            <a:r>
              <a:rPr lang="ru-RU" sz="2400" b="1" dirty="0" smtClean="0">
                <a:solidFill>
                  <a:srgbClr val="7030A0"/>
                </a:solidFill>
              </a:rPr>
              <a:t>Надеешься на авось, так и рыбалку брось.</a:t>
            </a:r>
          </a:p>
          <a:p>
            <a:r>
              <a:rPr lang="ru-RU" sz="2400" b="1" dirty="0" smtClean="0">
                <a:solidFill>
                  <a:srgbClr val="00B050"/>
                </a:solidFill>
              </a:rPr>
              <a:t>У зимы изо льда корона, из инея - перстенек, снегом низан поясок.</a:t>
            </a:r>
          </a:p>
          <a:p>
            <a:r>
              <a:rPr lang="ru-RU" sz="2400" b="1" dirty="0" smtClean="0">
                <a:solidFill>
                  <a:srgbClr val="FFC000"/>
                </a:solidFill>
              </a:rPr>
              <a:t>Зима к свету строга - в рясы рядит стога, платом кроет луга.</a:t>
            </a:r>
          </a:p>
          <a:p>
            <a:r>
              <a:rPr lang="ru-RU" sz="2400" b="1" dirty="0" smtClean="0">
                <a:solidFill>
                  <a:srgbClr val="FF0000"/>
                </a:solidFill>
              </a:rPr>
              <a:t>Иней на деревьях - к морозам, туман - к оттепели.</a:t>
            </a:r>
          </a:p>
          <a:p>
            <a:r>
              <a:rPr lang="ru-RU" sz="2400" b="1" dirty="0" smtClean="0">
                <a:solidFill>
                  <a:srgbClr val="0070C0"/>
                </a:solidFill>
              </a:rPr>
              <a:t>Многие утки остаются на зимовку, если зима ожидается теплой.</a:t>
            </a:r>
          </a:p>
          <a:p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В ноябре зима с осенью борются.</a:t>
            </a:r>
          </a:p>
          <a:p>
            <a:r>
              <a:rPr lang="ru-RU" sz="2400" b="1" dirty="0" smtClean="0">
                <a:solidFill>
                  <a:srgbClr val="FF0000"/>
                </a:solidFill>
              </a:rPr>
              <a:t>В ноябре с утра может дождь дождить, а к вечеру сугробами снег лежать.</a:t>
            </a:r>
          </a:p>
          <a:p>
            <a:r>
              <a:rPr lang="ru-RU" sz="2400" b="1" dirty="0" smtClean="0">
                <a:solidFill>
                  <a:schemeClr val="accent6"/>
                </a:solidFill>
              </a:rPr>
              <a:t>Комары в ноябре - быть мягкой зиме.</a:t>
            </a:r>
          </a:p>
          <a:p>
            <a:r>
              <a:rPr lang="ru-RU" sz="2400" b="1" dirty="0" smtClean="0"/>
              <a:t>Кто в ноябре не зябнет, тот и в декабре (январе) не замерзнет.</a:t>
            </a:r>
            <a:endParaRPr lang="ru-RU" sz="24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699</Words>
  <Application>Microsoft Office PowerPoint</Application>
  <PresentationFormat>Экран (4:3)</PresentationFormat>
  <Paragraphs>58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Виктория</dc:creator>
  <cp:lastModifiedBy>Виктория</cp:lastModifiedBy>
  <cp:revision>5</cp:revision>
  <dcterms:created xsi:type="dcterms:W3CDTF">2011-08-05T16:56:30Z</dcterms:created>
  <dcterms:modified xsi:type="dcterms:W3CDTF">2011-08-05T17:40:04Z</dcterms:modified>
</cp:coreProperties>
</file>