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B7BA7-F90A-4918-A596-88ECD6168EF2}" type="datetimeFigureOut">
              <a:rPr lang="ru-RU" smtClean="0"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AF4C-CC99-49AE-B2FB-B8E9E1696C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e9703b998e8t.jpg (400×60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31840" y="548680"/>
            <a:ext cx="5173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/>
              <a:t>ОСЕННЯЯ ПОРА</a:t>
            </a:r>
            <a:endParaRPr lang="ru-RU" sz="48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2136339"/>
            <a:ext cx="55983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Заглянула осень в сад -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Птицы улетели. За окном с утра шуршат Жёлтые метели.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Под ногами первый лёд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Крошится, ломается.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Воробей в саду вздохнёт,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А запеть –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 Стесняется.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55805939_0lik.ru_7ae7874399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55776" y="260648"/>
            <a:ext cx="4636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i="1" dirty="0" smtClean="0"/>
              <a:t>СЕНТЯБРЬ</a:t>
            </a:r>
            <a:endParaRPr lang="ru-RU" sz="80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305342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Первый осенний месяц сентябрь назывался на Руси «листопадом», у словаков - «</a:t>
            </a:r>
            <a:r>
              <a:rPr lang="ru-RU" sz="2400" b="1" dirty="0" err="1" smtClean="0">
                <a:solidFill>
                  <a:srgbClr val="0070C0"/>
                </a:solidFill>
              </a:rPr>
              <a:t>груденем</a:t>
            </a:r>
            <a:r>
              <a:rPr lang="ru-RU" sz="2400" b="1" dirty="0" smtClean="0">
                <a:solidFill>
                  <a:srgbClr val="0070C0"/>
                </a:solidFill>
              </a:rPr>
              <a:t>», на Украине - «</a:t>
            </a:r>
            <a:r>
              <a:rPr lang="ru-RU" sz="2400" b="1" dirty="0" err="1" smtClean="0">
                <a:solidFill>
                  <a:srgbClr val="0070C0"/>
                </a:solidFill>
              </a:rPr>
              <a:t>вересенем</a:t>
            </a:r>
            <a:r>
              <a:rPr lang="ru-RU" sz="2400" b="1" dirty="0" smtClean="0">
                <a:solidFill>
                  <a:srgbClr val="0070C0"/>
                </a:solidFill>
              </a:rPr>
              <a:t>». Имел он и другое название - «ревун» («</a:t>
            </a:r>
            <a:r>
              <a:rPr lang="ru-RU" sz="2400" b="1" dirty="0" err="1" smtClean="0">
                <a:solidFill>
                  <a:srgbClr val="0070C0"/>
                </a:solidFill>
              </a:rPr>
              <a:t>рюян</a:t>
            </a:r>
            <a:r>
              <a:rPr lang="ru-RU" sz="2400" b="1" dirty="0" smtClean="0">
                <a:solidFill>
                  <a:srgbClr val="0070C0"/>
                </a:solidFill>
              </a:rPr>
              <a:t>» у хорватов), потому что именно в сентябре начинались осенние холодные ветры. Но в середине - конце сентября ждали наступления тихого и солнечного «бабьего лета», когда солнце греет еще по-летнему, но утренние холода уже дают о себе знать. В сентябре принято заканчивать полевые работы, и не случайно когда-то он был первым месяцем в году: старый год заканчивался, и начинался год нового урожая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57341472_os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87824" y="0"/>
            <a:ext cx="42121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i="1" dirty="0" smtClean="0">
                <a:solidFill>
                  <a:srgbClr val="FF0000"/>
                </a:solidFill>
              </a:rPr>
              <a:t>ОКТЯБРЬ</a:t>
            </a:r>
            <a:endParaRPr lang="ru-RU" sz="8000" b="1" i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1124744"/>
            <a:ext cx="4446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Вот на ветке лист кленовый.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 Нынче он совсем как новый!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 Весь румяный, золотой.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 Ты куда, листок? Постой!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Приметы.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2996952"/>
            <a:ext cx="57423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Октябрь - десятый месяц по счету (бывший в свое время соответственно восьмым и вторым) - назывался непоэтично: «</a:t>
            </a:r>
            <a:r>
              <a:rPr lang="ru-RU" sz="2400" b="1" dirty="0" err="1" smtClean="0">
                <a:solidFill>
                  <a:srgbClr val="002060"/>
                </a:solidFill>
              </a:rPr>
              <a:t>грязником</a:t>
            </a:r>
            <a:r>
              <a:rPr lang="ru-RU" sz="2400" b="1" dirty="0" smtClean="0">
                <a:solidFill>
                  <a:srgbClr val="002060"/>
                </a:solidFill>
              </a:rPr>
              <a:t>». Однако этот же месяц именовался и «листопадом», и «</a:t>
            </a:r>
            <a:r>
              <a:rPr lang="ru-RU" sz="2400" b="1" dirty="0" err="1" smtClean="0">
                <a:solidFill>
                  <a:srgbClr val="002060"/>
                </a:solidFill>
              </a:rPr>
              <a:t>позимником</a:t>
            </a:r>
            <a:r>
              <a:rPr lang="ru-RU" sz="2400" b="1" dirty="0" smtClean="0">
                <a:solidFill>
                  <a:srgbClr val="002060"/>
                </a:solidFill>
              </a:rPr>
              <a:t>» (потому что уже чувствовалось дыхание зимы), и «</a:t>
            </a:r>
            <a:r>
              <a:rPr lang="ru-RU" sz="2400" b="1" dirty="0" err="1" smtClean="0">
                <a:solidFill>
                  <a:srgbClr val="002060"/>
                </a:solidFill>
              </a:rPr>
              <a:t>свадебником</a:t>
            </a:r>
            <a:r>
              <a:rPr lang="ru-RU" sz="2400" b="1" dirty="0" smtClean="0">
                <a:solidFill>
                  <a:srgbClr val="002060"/>
                </a:solidFill>
              </a:rPr>
              <a:t>» (октябрь считался месяцем свадеб).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9c43ebec0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11760" y="260648"/>
            <a:ext cx="37855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i="1" dirty="0" smtClean="0"/>
              <a:t>НОЯБРЬ</a:t>
            </a:r>
            <a:endParaRPr lang="ru-RU" sz="80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84784"/>
            <a:ext cx="6462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</a:rPr>
              <a:t>В лесу заметней стала елка,</a:t>
            </a:r>
          </a:p>
          <a:p>
            <a:r>
              <a:rPr lang="ru-RU" sz="2400" b="1" dirty="0" smtClean="0">
                <a:solidFill>
                  <a:srgbClr val="00B0F0"/>
                </a:solidFill>
              </a:rPr>
              <a:t> Он прибран засветло и пуст.</a:t>
            </a:r>
          </a:p>
          <a:p>
            <a:r>
              <a:rPr lang="ru-RU" sz="2400" b="1" dirty="0" smtClean="0">
                <a:solidFill>
                  <a:srgbClr val="00B0F0"/>
                </a:solidFill>
              </a:rPr>
              <a:t> И оголенный, как метелка,</a:t>
            </a:r>
          </a:p>
          <a:p>
            <a:r>
              <a:rPr lang="ru-RU" sz="2400" b="1" dirty="0" smtClean="0">
                <a:solidFill>
                  <a:srgbClr val="00B0F0"/>
                </a:solidFill>
              </a:rPr>
              <a:t> Забитый грязью у проселка,</a:t>
            </a:r>
          </a:p>
          <a:p>
            <a:r>
              <a:rPr lang="ru-RU" sz="2400" b="1" dirty="0" smtClean="0">
                <a:solidFill>
                  <a:srgbClr val="00B0F0"/>
                </a:solidFill>
              </a:rPr>
              <a:t> Обдутый изморозью золкой,</a:t>
            </a:r>
          </a:p>
          <a:p>
            <a:r>
              <a:rPr lang="ru-RU" sz="2400" b="1" dirty="0" smtClean="0">
                <a:solidFill>
                  <a:srgbClr val="00B0F0"/>
                </a:solidFill>
              </a:rPr>
              <a:t> Дрожит, свистит лозовый куст.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1772817"/>
            <a:ext cx="33843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 ноябре зима с осенью борются.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В ноябре с утра может дождь дождить, а к вечеру сугробами снег лежать.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Комары в ноябре - быть мягкой зиме.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Кто в ноябре не зябнет, тот и в декабре (январе) не замерзнет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56190279_0lik.ru_1256153054_0lik_ru_1-kopija.jpg (375×50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3688" y="188640"/>
            <a:ext cx="5756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ПРИМЕТЫ СЕНТЯБРЯ</a:t>
            </a:r>
            <a:endParaRPr 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751344"/>
            <a:ext cx="6318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Начали собирать шиповник - осень пришла.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Багульник отпугивает платяную моль.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О начале грибной поры предупреждают густые теплые туманы.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Если в дождливую ночь сова часто ухает, быть завтра хорошей погоде.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Лягушки прыгают на берег и днем квакают, а рыбы выпрыгивают из воды - будет дождь.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Пиявка спокойно лежит на дне - к хорошей, ясной погоде.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При северном ветре рыба клюет плохо, другое дело - ветер южный или юго-западный.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Перистые облака - предвестники близких перелетов птичьих стай.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Гром в сентябре предвещает теплую осень.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Задождит сентябрь - на радость мужику.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Сентябрь без плодов не бывает.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Сентябрь - вечер года.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homobkgqaaumawhedqh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1400"/>
            <a:ext cx="9144000" cy="7029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61011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ПРИМЕТЫ ОКТЯБРЯ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1340768"/>
            <a:ext cx="6372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Октябрь ни колеса, ни полоза не любит.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Гром в октябре предвещает бесснежную, короткую и мягкую </a:t>
            </a:r>
            <a:r>
              <a:rPr lang="ru-RU" sz="2000" b="1" dirty="0" smtClean="0">
                <a:solidFill>
                  <a:srgbClr val="002060"/>
                </a:solidFill>
              </a:rPr>
              <a:t>зиму. Осень </a:t>
            </a:r>
            <a:r>
              <a:rPr lang="ru-RU" sz="2000" b="1" dirty="0">
                <a:solidFill>
                  <a:srgbClr val="002060"/>
                </a:solidFill>
              </a:rPr>
              <a:t>говорит: "Озолочу", а зима: "Как я </a:t>
            </a:r>
            <a:r>
              <a:rPr lang="ru-RU" sz="2000" b="1" dirty="0" smtClean="0">
                <a:solidFill>
                  <a:srgbClr val="002060"/>
                </a:solidFill>
              </a:rPr>
              <a:t>захочу!»  </a:t>
            </a:r>
            <a:r>
              <a:rPr lang="ru-RU" sz="2000" b="1" dirty="0" smtClean="0">
                <a:solidFill>
                  <a:srgbClr val="C00000"/>
                </a:solidFill>
              </a:rPr>
              <a:t>Первый </a:t>
            </a:r>
            <a:r>
              <a:rPr lang="ru-RU" sz="2000" b="1" dirty="0">
                <a:solidFill>
                  <a:srgbClr val="C00000"/>
                </a:solidFill>
              </a:rPr>
              <a:t>снег выпадает за сорок дней до настоящей </a:t>
            </a:r>
            <a:r>
              <a:rPr lang="ru-RU" sz="2000" b="1" dirty="0" smtClean="0">
                <a:solidFill>
                  <a:srgbClr val="C00000"/>
                </a:solidFill>
              </a:rPr>
              <a:t>зимы.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</a:rPr>
              <a:t>Листопад </a:t>
            </a:r>
            <a:r>
              <a:rPr lang="ru-RU" sz="2000" b="1" dirty="0">
                <a:solidFill>
                  <a:srgbClr val="00B050"/>
                </a:solidFill>
              </a:rPr>
              <a:t>прошел быстро - скоро наступит стужа и зима будет суровой, а если листья остаются зелеными и долго держатся на деревьях - зима будет короткая, с небольшими </a:t>
            </a:r>
            <a:r>
              <a:rPr lang="ru-RU" sz="2000" b="1" dirty="0" smtClean="0">
                <a:solidFill>
                  <a:srgbClr val="00B050"/>
                </a:solidFill>
              </a:rPr>
              <a:t>морозами. </a:t>
            </a:r>
            <a:r>
              <a:rPr lang="ru-RU" sz="2000" b="1" dirty="0" smtClean="0">
                <a:solidFill>
                  <a:srgbClr val="FFC000"/>
                </a:solidFill>
              </a:rPr>
              <a:t>Сентябрь </a:t>
            </a:r>
            <a:r>
              <a:rPr lang="ru-RU" sz="2000" b="1" dirty="0">
                <a:solidFill>
                  <a:srgbClr val="FFC000"/>
                </a:solidFill>
              </a:rPr>
              <a:t>пахнет яблоком, октябрь - капустой.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Первый снег упал на мокрую землю - останется, на сухую - скоро сойдет. </a:t>
            </a:r>
            <a:r>
              <a:rPr lang="ru-RU" sz="2000" b="1" dirty="0">
                <a:solidFill>
                  <a:srgbClr val="0070C0"/>
                </a:solidFill>
              </a:rPr>
              <a:t>От первого снега до санного пути - шесть </a:t>
            </a:r>
            <a:r>
              <a:rPr lang="ru-RU" sz="2000" b="1" dirty="0" smtClean="0">
                <a:solidFill>
                  <a:srgbClr val="0070C0"/>
                </a:solidFill>
              </a:rPr>
              <a:t>недель. </a:t>
            </a:r>
            <a:r>
              <a:rPr lang="ru-RU" sz="2000" b="1" dirty="0" smtClean="0">
                <a:solidFill>
                  <a:srgbClr val="92D050"/>
                </a:solidFill>
              </a:rPr>
              <a:t>Дневной </a:t>
            </a:r>
            <a:r>
              <a:rPr lang="ru-RU" sz="2000" b="1" dirty="0">
                <a:solidFill>
                  <a:srgbClr val="92D050"/>
                </a:solidFill>
              </a:rPr>
              <a:t>снег не лежит - первый надежный снег выпадает к </a:t>
            </a:r>
            <a:r>
              <a:rPr lang="ru-RU" sz="2000" b="1" dirty="0" smtClean="0">
                <a:solidFill>
                  <a:srgbClr val="92D050"/>
                </a:solidFill>
              </a:rPr>
              <a:t>ночи. </a:t>
            </a:r>
            <a:r>
              <a:rPr lang="ru-RU" sz="2000" b="1" dirty="0" smtClean="0">
                <a:solidFill>
                  <a:srgbClr val="FF0000"/>
                </a:solidFill>
              </a:rPr>
              <a:t>В </a:t>
            </a:r>
            <a:r>
              <a:rPr lang="ru-RU" sz="2000" b="1" dirty="0">
                <a:solidFill>
                  <a:srgbClr val="FF0000"/>
                </a:solidFill>
              </a:rPr>
              <a:t>октябре на одном часу и дождь и снег.</a:t>
            </a:r>
          </a:p>
          <a:p>
            <a:r>
              <a:rPr lang="ru-RU" sz="2000" b="1" dirty="0">
                <a:solidFill>
                  <a:srgbClr val="00B0F0"/>
                </a:solidFill>
              </a:rPr>
              <a:t>В октябре ни на колесах, ни на санях.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Октябрь то плачет, то смеется.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9c43ebec0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19672" y="188640"/>
            <a:ext cx="5247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ПРИМЕТЫ НОЯБРЯ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028343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Охотник (ловец) пороши, что праздника ждет.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Надеешься на авось, так и рыбалку брось.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У зимы изо льда корона, из инея - перстенек, снегом низан поясок.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Зима к свету строга - в рясы рядит стога, платом кроет луга.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Иней на деревьях - к морозам, туман - к оттепели.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Многие утки остаются на зимовку, если зима ожидается теплой.</a:t>
            </a: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 ноябре зима с осенью борются.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В ноябре с утра может дождь дождить, а к вечеру сугробами снег лежать.</a:t>
            </a:r>
          </a:p>
          <a:p>
            <a:r>
              <a:rPr lang="ru-RU" sz="2400" b="1" dirty="0" smtClean="0">
                <a:solidFill>
                  <a:schemeClr val="accent6"/>
                </a:solidFill>
              </a:rPr>
              <a:t>Комары в ноябре - быть мягкой зиме.</a:t>
            </a:r>
          </a:p>
          <a:p>
            <a:r>
              <a:rPr lang="ru-RU" sz="2400" b="1" dirty="0" smtClean="0"/>
              <a:t>Кто в ноябре не зябнет, тот и в декабре (январе) не замерзнет.</a:t>
            </a:r>
            <a:endParaRPr lang="ru-RU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699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</dc:creator>
  <cp:lastModifiedBy>Виктория</cp:lastModifiedBy>
  <cp:revision>5</cp:revision>
  <dcterms:created xsi:type="dcterms:W3CDTF">2011-08-05T16:56:30Z</dcterms:created>
  <dcterms:modified xsi:type="dcterms:W3CDTF">2011-08-05T17:40:04Z</dcterms:modified>
</cp:coreProperties>
</file>