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ms-office.legacyDiagramTex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75" r:id="rId2"/>
    <p:sldId id="379" r:id="rId3"/>
    <p:sldId id="380" r:id="rId4"/>
    <p:sldId id="381" r:id="rId5"/>
    <p:sldId id="383" r:id="rId6"/>
    <p:sldId id="382" r:id="rId7"/>
    <p:sldId id="335" r:id="rId8"/>
    <p:sldId id="377" r:id="rId9"/>
    <p:sldId id="378" r:id="rId10"/>
    <p:sldId id="330" r:id="rId11"/>
    <p:sldId id="331" r:id="rId12"/>
    <p:sldId id="332" r:id="rId13"/>
    <p:sldId id="333" r:id="rId14"/>
    <p:sldId id="329" r:id="rId15"/>
    <p:sldId id="356" r:id="rId16"/>
    <p:sldId id="387" r:id="rId17"/>
    <p:sldId id="389" r:id="rId18"/>
    <p:sldId id="390" r:id="rId19"/>
    <p:sldId id="391" r:id="rId20"/>
    <p:sldId id="385" r:id="rId21"/>
    <p:sldId id="384" r:id="rId22"/>
    <p:sldId id="371" r:id="rId23"/>
    <p:sldId id="393" r:id="rId24"/>
    <p:sldId id="341" r:id="rId25"/>
    <p:sldId id="394" r:id="rId26"/>
    <p:sldId id="39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B8EB"/>
    <a:srgbClr val="0099CC"/>
    <a:srgbClr val="B2B2B2"/>
    <a:srgbClr val="C0C0C0"/>
    <a:srgbClr val="DDDDDD"/>
    <a:srgbClr val="000000"/>
    <a:srgbClr val="FFFFFF"/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9476" autoAdjust="0"/>
    <p:restoredTop sz="80395" autoAdjust="0"/>
  </p:normalViewPr>
  <p:slideViewPr>
    <p:cSldViewPr>
      <p:cViewPr>
        <p:scale>
          <a:sx n="75" d="100"/>
          <a:sy n="75" d="100"/>
        </p:scale>
        <p:origin x="-744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AC1E71-8A9C-4761-90E2-0E4C7490C3E8}" type="doc">
      <dgm:prSet loTypeId="urn:microsoft.com/office/officeart/2005/8/layout/target3" loCatId="list" qsTypeId="urn:microsoft.com/office/officeart/2005/8/quickstyle/simple1#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F0A8EEE-A509-4D3E-9AA8-652E3587EB3B}">
      <dgm:prSet phldrT="[Текст]"/>
      <dgm:spPr/>
      <dgm:t>
        <a:bodyPr/>
        <a:lstStyle/>
        <a:p>
          <a:pPr algn="l"/>
          <a:r>
            <a:rPr lang="ru-RU" dirty="0" smtClean="0"/>
            <a:t>Обогащение словарного запаса</a:t>
          </a:r>
          <a:endParaRPr lang="ru-RU" dirty="0"/>
        </a:p>
      </dgm:t>
    </dgm:pt>
    <dgm:pt modelId="{433A03C4-DB77-4694-8509-E87C8D2953CB}" type="parTrans" cxnId="{47A28EEE-C605-44F0-8856-B3BAB9496F9F}">
      <dgm:prSet/>
      <dgm:spPr/>
      <dgm:t>
        <a:bodyPr/>
        <a:lstStyle/>
        <a:p>
          <a:endParaRPr lang="ru-RU"/>
        </a:p>
      </dgm:t>
    </dgm:pt>
    <dgm:pt modelId="{5FB83761-6DF5-4FD7-A464-5F7EAF68444A}" type="sibTrans" cxnId="{47A28EEE-C605-44F0-8856-B3BAB9496F9F}">
      <dgm:prSet/>
      <dgm:spPr/>
      <dgm:t>
        <a:bodyPr/>
        <a:lstStyle/>
        <a:p>
          <a:endParaRPr lang="ru-RU"/>
        </a:p>
      </dgm:t>
    </dgm:pt>
    <dgm:pt modelId="{7A01A288-FD57-49DC-AEA9-E43BE04FD5CD}">
      <dgm:prSet phldrT="[Текст]"/>
      <dgm:spPr/>
      <dgm:t>
        <a:bodyPr/>
        <a:lstStyle/>
        <a:p>
          <a:pPr algn="l"/>
          <a:r>
            <a:rPr lang="ru-RU" dirty="0" smtClean="0"/>
            <a:t>Обучение составлению рассказов</a:t>
          </a:r>
          <a:endParaRPr lang="ru-RU" dirty="0"/>
        </a:p>
      </dgm:t>
    </dgm:pt>
    <dgm:pt modelId="{8B3F400C-F03B-42D6-AABE-C832EB9AB4B0}" type="parTrans" cxnId="{3506BEBA-666F-4E37-BAC1-E1B6E77B796B}">
      <dgm:prSet/>
      <dgm:spPr/>
      <dgm:t>
        <a:bodyPr/>
        <a:lstStyle/>
        <a:p>
          <a:endParaRPr lang="ru-RU"/>
        </a:p>
      </dgm:t>
    </dgm:pt>
    <dgm:pt modelId="{84ACCABA-F341-44DE-8374-DB580ED0896E}" type="sibTrans" cxnId="{3506BEBA-666F-4E37-BAC1-E1B6E77B796B}">
      <dgm:prSet/>
      <dgm:spPr/>
      <dgm:t>
        <a:bodyPr/>
        <a:lstStyle/>
        <a:p>
          <a:endParaRPr lang="ru-RU"/>
        </a:p>
      </dgm:t>
    </dgm:pt>
    <dgm:pt modelId="{A43FB063-BDB3-4455-94E0-611888D701D4}">
      <dgm:prSet phldrT="[Текст]"/>
      <dgm:spPr/>
      <dgm:t>
        <a:bodyPr/>
        <a:lstStyle/>
        <a:p>
          <a:r>
            <a:rPr lang="ru-RU" dirty="0" smtClean="0"/>
            <a:t>Пересказ художественной литературы</a:t>
          </a:r>
          <a:endParaRPr lang="ru-RU" dirty="0"/>
        </a:p>
      </dgm:t>
    </dgm:pt>
    <dgm:pt modelId="{15522AFA-4ED9-48FA-9E6F-CBF972EAB9C1}" type="parTrans" cxnId="{F5BED60F-323F-4CF2-8A8D-996E258E5A76}">
      <dgm:prSet/>
      <dgm:spPr/>
      <dgm:t>
        <a:bodyPr/>
        <a:lstStyle/>
        <a:p>
          <a:endParaRPr lang="ru-RU"/>
        </a:p>
      </dgm:t>
    </dgm:pt>
    <dgm:pt modelId="{AD56E099-4D52-4878-84F6-E680A84AF56D}" type="sibTrans" cxnId="{F5BED60F-323F-4CF2-8A8D-996E258E5A76}">
      <dgm:prSet/>
      <dgm:spPr/>
      <dgm:t>
        <a:bodyPr/>
        <a:lstStyle/>
        <a:p>
          <a:endParaRPr lang="ru-RU"/>
        </a:p>
      </dgm:t>
    </dgm:pt>
    <dgm:pt modelId="{40BAD84A-0CD3-423A-BBF5-48C874E20905}">
      <dgm:prSet phldrT="[Текст]"/>
      <dgm:spPr/>
      <dgm:t>
        <a:bodyPr/>
        <a:lstStyle/>
        <a:p>
          <a:pPr algn="l"/>
          <a:r>
            <a:rPr lang="ru-RU" dirty="0" smtClean="0"/>
            <a:t>Отгадывание и загадывание загадок</a:t>
          </a:r>
          <a:endParaRPr lang="ru-RU" dirty="0"/>
        </a:p>
      </dgm:t>
    </dgm:pt>
    <dgm:pt modelId="{3C2D8888-677B-4727-AAF5-D8F1ACC448D5}" type="parTrans" cxnId="{52D1BCBD-56D6-4C71-B9DC-0EE923D39F76}">
      <dgm:prSet/>
      <dgm:spPr/>
      <dgm:t>
        <a:bodyPr/>
        <a:lstStyle/>
        <a:p>
          <a:endParaRPr lang="ru-RU"/>
        </a:p>
      </dgm:t>
    </dgm:pt>
    <dgm:pt modelId="{1521F7CD-C03E-4A6E-B53B-175BBFA66FD4}" type="sibTrans" cxnId="{52D1BCBD-56D6-4C71-B9DC-0EE923D39F76}">
      <dgm:prSet/>
      <dgm:spPr/>
      <dgm:t>
        <a:bodyPr/>
        <a:lstStyle/>
        <a:p>
          <a:endParaRPr lang="ru-RU"/>
        </a:p>
      </dgm:t>
    </dgm:pt>
    <dgm:pt modelId="{B1BC6B7D-D402-4750-974A-71FECB2F894D}" type="pres">
      <dgm:prSet presAssocID="{13AC1E71-8A9C-4761-90E2-0E4C7490C3E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48068F-D532-4837-ACA6-22196432E490}" type="pres">
      <dgm:prSet presAssocID="{1F0A8EEE-A509-4D3E-9AA8-652E3587EB3B}" presName="circle1" presStyleLbl="node1" presStyleIdx="0" presStyleCnt="4"/>
      <dgm:spPr/>
    </dgm:pt>
    <dgm:pt modelId="{AA9FEC68-F520-461B-A222-8DB66522CE02}" type="pres">
      <dgm:prSet presAssocID="{1F0A8EEE-A509-4D3E-9AA8-652E3587EB3B}" presName="space" presStyleCnt="0"/>
      <dgm:spPr/>
    </dgm:pt>
    <dgm:pt modelId="{818AA842-B0B6-4639-B8E5-2E907275D83C}" type="pres">
      <dgm:prSet presAssocID="{1F0A8EEE-A509-4D3E-9AA8-652E3587EB3B}" presName="rect1" presStyleLbl="alignAcc1" presStyleIdx="0" presStyleCnt="4"/>
      <dgm:spPr/>
      <dgm:t>
        <a:bodyPr/>
        <a:lstStyle/>
        <a:p>
          <a:endParaRPr lang="ru-RU"/>
        </a:p>
      </dgm:t>
    </dgm:pt>
    <dgm:pt modelId="{1AB27513-9851-44FE-8BD6-7C222C7BA0EB}" type="pres">
      <dgm:prSet presAssocID="{7A01A288-FD57-49DC-AEA9-E43BE04FD5CD}" presName="vertSpace2" presStyleLbl="node1" presStyleIdx="0" presStyleCnt="4"/>
      <dgm:spPr/>
    </dgm:pt>
    <dgm:pt modelId="{D2394170-2B9E-473B-A073-199E40C78004}" type="pres">
      <dgm:prSet presAssocID="{7A01A288-FD57-49DC-AEA9-E43BE04FD5CD}" presName="circle2" presStyleLbl="node1" presStyleIdx="1" presStyleCnt="4"/>
      <dgm:spPr/>
    </dgm:pt>
    <dgm:pt modelId="{175F4413-7D1A-4AAD-9EFB-095952E4B033}" type="pres">
      <dgm:prSet presAssocID="{7A01A288-FD57-49DC-AEA9-E43BE04FD5CD}" presName="rect2" presStyleLbl="alignAcc1" presStyleIdx="1" presStyleCnt="4"/>
      <dgm:spPr/>
      <dgm:t>
        <a:bodyPr/>
        <a:lstStyle/>
        <a:p>
          <a:endParaRPr lang="ru-RU"/>
        </a:p>
      </dgm:t>
    </dgm:pt>
    <dgm:pt modelId="{6F4212A8-ADFD-47EE-9A6F-4C03AC1D804A}" type="pres">
      <dgm:prSet presAssocID="{A43FB063-BDB3-4455-94E0-611888D701D4}" presName="vertSpace3" presStyleLbl="node1" presStyleIdx="1" presStyleCnt="4"/>
      <dgm:spPr/>
    </dgm:pt>
    <dgm:pt modelId="{09801D35-4175-4B8A-BFFC-E55C476417A1}" type="pres">
      <dgm:prSet presAssocID="{A43FB063-BDB3-4455-94E0-611888D701D4}" presName="circle3" presStyleLbl="node1" presStyleIdx="2" presStyleCnt="4"/>
      <dgm:spPr/>
    </dgm:pt>
    <dgm:pt modelId="{55058D2B-D335-494D-A1DB-FB723DADD4DA}" type="pres">
      <dgm:prSet presAssocID="{A43FB063-BDB3-4455-94E0-611888D701D4}" presName="rect3" presStyleLbl="alignAcc1" presStyleIdx="2" presStyleCnt="4"/>
      <dgm:spPr/>
      <dgm:t>
        <a:bodyPr/>
        <a:lstStyle/>
        <a:p>
          <a:endParaRPr lang="ru-RU"/>
        </a:p>
      </dgm:t>
    </dgm:pt>
    <dgm:pt modelId="{C980AE9B-A391-402A-AD61-D3F48E031FFB}" type="pres">
      <dgm:prSet presAssocID="{40BAD84A-0CD3-423A-BBF5-48C874E20905}" presName="vertSpace4" presStyleLbl="node1" presStyleIdx="2" presStyleCnt="4"/>
      <dgm:spPr/>
    </dgm:pt>
    <dgm:pt modelId="{F8AE1E17-CC3D-40DC-AB5B-C5806E4255EA}" type="pres">
      <dgm:prSet presAssocID="{40BAD84A-0CD3-423A-BBF5-48C874E20905}" presName="circle4" presStyleLbl="node1" presStyleIdx="3" presStyleCnt="4"/>
      <dgm:spPr/>
    </dgm:pt>
    <dgm:pt modelId="{079D0E32-F787-46C3-979E-C5B428E61671}" type="pres">
      <dgm:prSet presAssocID="{40BAD84A-0CD3-423A-BBF5-48C874E20905}" presName="rect4" presStyleLbl="alignAcc1" presStyleIdx="3" presStyleCnt="4"/>
      <dgm:spPr/>
      <dgm:t>
        <a:bodyPr/>
        <a:lstStyle/>
        <a:p>
          <a:endParaRPr lang="ru-RU"/>
        </a:p>
      </dgm:t>
    </dgm:pt>
    <dgm:pt modelId="{31B92937-2226-44B2-9A0E-4203C360583F}" type="pres">
      <dgm:prSet presAssocID="{1F0A8EEE-A509-4D3E-9AA8-652E3587EB3B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E329E0-2219-4852-9842-FB60F74D5539}" type="pres">
      <dgm:prSet presAssocID="{7A01A288-FD57-49DC-AEA9-E43BE04FD5CD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95AC9F-B813-4178-B6F3-CD0AE0BC31AB}" type="pres">
      <dgm:prSet presAssocID="{A43FB063-BDB3-4455-94E0-611888D701D4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D39DC5-06E6-4600-9941-22ED4D6A5971}" type="pres">
      <dgm:prSet presAssocID="{40BAD84A-0CD3-423A-BBF5-48C874E20905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BE6FBA-2E8B-487E-BC25-904A8EB873E4}" type="presOf" srcId="{A43FB063-BDB3-4455-94E0-611888D701D4}" destId="{DD95AC9F-B813-4178-B6F3-CD0AE0BC31AB}" srcOrd="1" destOrd="0" presId="urn:microsoft.com/office/officeart/2005/8/layout/target3"/>
    <dgm:cxn modelId="{0BA6EB44-2A70-47B2-A075-5CEF67C865C1}" type="presOf" srcId="{40BAD84A-0CD3-423A-BBF5-48C874E20905}" destId="{079D0E32-F787-46C3-979E-C5B428E61671}" srcOrd="0" destOrd="0" presId="urn:microsoft.com/office/officeart/2005/8/layout/target3"/>
    <dgm:cxn modelId="{7A5B8B1D-2327-4769-82C5-58C2F78460BD}" type="presOf" srcId="{1F0A8EEE-A509-4D3E-9AA8-652E3587EB3B}" destId="{818AA842-B0B6-4639-B8E5-2E907275D83C}" srcOrd="0" destOrd="0" presId="urn:microsoft.com/office/officeart/2005/8/layout/target3"/>
    <dgm:cxn modelId="{3506BEBA-666F-4E37-BAC1-E1B6E77B796B}" srcId="{13AC1E71-8A9C-4761-90E2-0E4C7490C3E8}" destId="{7A01A288-FD57-49DC-AEA9-E43BE04FD5CD}" srcOrd="1" destOrd="0" parTransId="{8B3F400C-F03B-42D6-AABE-C832EB9AB4B0}" sibTransId="{84ACCABA-F341-44DE-8374-DB580ED0896E}"/>
    <dgm:cxn modelId="{52D1BCBD-56D6-4C71-B9DC-0EE923D39F76}" srcId="{13AC1E71-8A9C-4761-90E2-0E4C7490C3E8}" destId="{40BAD84A-0CD3-423A-BBF5-48C874E20905}" srcOrd="3" destOrd="0" parTransId="{3C2D8888-677B-4727-AAF5-D8F1ACC448D5}" sibTransId="{1521F7CD-C03E-4A6E-B53B-175BBFA66FD4}"/>
    <dgm:cxn modelId="{47A28EEE-C605-44F0-8856-B3BAB9496F9F}" srcId="{13AC1E71-8A9C-4761-90E2-0E4C7490C3E8}" destId="{1F0A8EEE-A509-4D3E-9AA8-652E3587EB3B}" srcOrd="0" destOrd="0" parTransId="{433A03C4-DB77-4694-8509-E87C8D2953CB}" sibTransId="{5FB83761-6DF5-4FD7-A464-5F7EAF68444A}"/>
    <dgm:cxn modelId="{A15509A3-126F-4F72-832F-1F56C03742B1}" type="presOf" srcId="{13AC1E71-8A9C-4761-90E2-0E4C7490C3E8}" destId="{B1BC6B7D-D402-4750-974A-71FECB2F894D}" srcOrd="0" destOrd="0" presId="urn:microsoft.com/office/officeart/2005/8/layout/target3"/>
    <dgm:cxn modelId="{5D6CA139-0BD6-43A0-BBCE-CE9C22C97FC3}" type="presOf" srcId="{1F0A8EEE-A509-4D3E-9AA8-652E3587EB3B}" destId="{31B92937-2226-44B2-9A0E-4203C360583F}" srcOrd="1" destOrd="0" presId="urn:microsoft.com/office/officeart/2005/8/layout/target3"/>
    <dgm:cxn modelId="{7DF52F1C-639E-486B-92C0-2EC20713380C}" type="presOf" srcId="{7A01A288-FD57-49DC-AEA9-E43BE04FD5CD}" destId="{76E329E0-2219-4852-9842-FB60F74D5539}" srcOrd="1" destOrd="0" presId="urn:microsoft.com/office/officeart/2005/8/layout/target3"/>
    <dgm:cxn modelId="{F5BED60F-323F-4CF2-8A8D-996E258E5A76}" srcId="{13AC1E71-8A9C-4761-90E2-0E4C7490C3E8}" destId="{A43FB063-BDB3-4455-94E0-611888D701D4}" srcOrd="2" destOrd="0" parTransId="{15522AFA-4ED9-48FA-9E6F-CBF972EAB9C1}" sibTransId="{AD56E099-4D52-4878-84F6-E680A84AF56D}"/>
    <dgm:cxn modelId="{00FFD87E-2024-40A8-AB05-7DD6D72D5DA1}" type="presOf" srcId="{7A01A288-FD57-49DC-AEA9-E43BE04FD5CD}" destId="{175F4413-7D1A-4AAD-9EFB-095952E4B033}" srcOrd="0" destOrd="0" presId="urn:microsoft.com/office/officeart/2005/8/layout/target3"/>
    <dgm:cxn modelId="{F74D1DBC-E012-43B3-86FA-B765D01073E2}" type="presOf" srcId="{40BAD84A-0CD3-423A-BBF5-48C874E20905}" destId="{31D39DC5-06E6-4600-9941-22ED4D6A5971}" srcOrd="1" destOrd="0" presId="urn:microsoft.com/office/officeart/2005/8/layout/target3"/>
    <dgm:cxn modelId="{362C5F10-ECE3-4A6D-BE5A-B58100C7E6E1}" type="presOf" srcId="{A43FB063-BDB3-4455-94E0-611888D701D4}" destId="{55058D2B-D335-494D-A1DB-FB723DADD4DA}" srcOrd="0" destOrd="0" presId="urn:microsoft.com/office/officeart/2005/8/layout/target3"/>
    <dgm:cxn modelId="{7E9DE95B-EF04-4471-8EF4-7E1A76EBB6D7}" type="presParOf" srcId="{B1BC6B7D-D402-4750-974A-71FECB2F894D}" destId="{3D48068F-D532-4837-ACA6-22196432E490}" srcOrd="0" destOrd="0" presId="urn:microsoft.com/office/officeart/2005/8/layout/target3"/>
    <dgm:cxn modelId="{8F5BD807-A090-4CD4-862D-916915C3F8B5}" type="presParOf" srcId="{B1BC6B7D-D402-4750-974A-71FECB2F894D}" destId="{AA9FEC68-F520-461B-A222-8DB66522CE02}" srcOrd="1" destOrd="0" presId="urn:microsoft.com/office/officeart/2005/8/layout/target3"/>
    <dgm:cxn modelId="{7C5357F9-02F9-496B-95DD-4165E9D1593F}" type="presParOf" srcId="{B1BC6B7D-D402-4750-974A-71FECB2F894D}" destId="{818AA842-B0B6-4639-B8E5-2E907275D83C}" srcOrd="2" destOrd="0" presId="urn:microsoft.com/office/officeart/2005/8/layout/target3"/>
    <dgm:cxn modelId="{0198FEB8-7852-40E4-94DA-EC32F1A5C118}" type="presParOf" srcId="{B1BC6B7D-D402-4750-974A-71FECB2F894D}" destId="{1AB27513-9851-44FE-8BD6-7C222C7BA0EB}" srcOrd="3" destOrd="0" presId="urn:microsoft.com/office/officeart/2005/8/layout/target3"/>
    <dgm:cxn modelId="{8B2D3114-674D-45E5-917F-4BF6C73807D5}" type="presParOf" srcId="{B1BC6B7D-D402-4750-974A-71FECB2F894D}" destId="{D2394170-2B9E-473B-A073-199E40C78004}" srcOrd="4" destOrd="0" presId="urn:microsoft.com/office/officeart/2005/8/layout/target3"/>
    <dgm:cxn modelId="{BEFA2279-AE25-45FD-AA00-A875D3728358}" type="presParOf" srcId="{B1BC6B7D-D402-4750-974A-71FECB2F894D}" destId="{175F4413-7D1A-4AAD-9EFB-095952E4B033}" srcOrd="5" destOrd="0" presId="urn:microsoft.com/office/officeart/2005/8/layout/target3"/>
    <dgm:cxn modelId="{29C8A743-1E42-4D28-AB2D-830C29091B3B}" type="presParOf" srcId="{B1BC6B7D-D402-4750-974A-71FECB2F894D}" destId="{6F4212A8-ADFD-47EE-9A6F-4C03AC1D804A}" srcOrd="6" destOrd="0" presId="urn:microsoft.com/office/officeart/2005/8/layout/target3"/>
    <dgm:cxn modelId="{E28F3B09-EDE9-4E1F-9AA5-9C4514472CF4}" type="presParOf" srcId="{B1BC6B7D-D402-4750-974A-71FECB2F894D}" destId="{09801D35-4175-4B8A-BFFC-E55C476417A1}" srcOrd="7" destOrd="0" presId="urn:microsoft.com/office/officeart/2005/8/layout/target3"/>
    <dgm:cxn modelId="{EDF80350-372A-48CD-A564-1E181CF199D8}" type="presParOf" srcId="{B1BC6B7D-D402-4750-974A-71FECB2F894D}" destId="{55058D2B-D335-494D-A1DB-FB723DADD4DA}" srcOrd="8" destOrd="0" presId="urn:microsoft.com/office/officeart/2005/8/layout/target3"/>
    <dgm:cxn modelId="{AB7545B7-024A-476C-8404-F2EA86885AAC}" type="presParOf" srcId="{B1BC6B7D-D402-4750-974A-71FECB2F894D}" destId="{C980AE9B-A391-402A-AD61-D3F48E031FFB}" srcOrd="9" destOrd="0" presId="urn:microsoft.com/office/officeart/2005/8/layout/target3"/>
    <dgm:cxn modelId="{A8FF8475-8E68-4336-89E4-B8EE756006BC}" type="presParOf" srcId="{B1BC6B7D-D402-4750-974A-71FECB2F894D}" destId="{F8AE1E17-CC3D-40DC-AB5B-C5806E4255EA}" srcOrd="10" destOrd="0" presId="urn:microsoft.com/office/officeart/2005/8/layout/target3"/>
    <dgm:cxn modelId="{A6195FFD-7A8A-4F68-ABE4-D120804D84F5}" type="presParOf" srcId="{B1BC6B7D-D402-4750-974A-71FECB2F894D}" destId="{079D0E32-F787-46C3-979E-C5B428E61671}" srcOrd="11" destOrd="0" presId="urn:microsoft.com/office/officeart/2005/8/layout/target3"/>
    <dgm:cxn modelId="{4628F67B-6571-405B-B80C-F431B06681F3}" type="presParOf" srcId="{B1BC6B7D-D402-4750-974A-71FECB2F894D}" destId="{31B92937-2226-44B2-9A0E-4203C360583F}" srcOrd="12" destOrd="0" presId="urn:microsoft.com/office/officeart/2005/8/layout/target3"/>
    <dgm:cxn modelId="{56390AD1-8E65-4024-9556-6CFCDBF78A7A}" type="presParOf" srcId="{B1BC6B7D-D402-4750-974A-71FECB2F894D}" destId="{76E329E0-2219-4852-9842-FB60F74D5539}" srcOrd="13" destOrd="0" presId="urn:microsoft.com/office/officeart/2005/8/layout/target3"/>
    <dgm:cxn modelId="{42257B16-FE4C-4213-93DF-3DC7CAAE8B2C}" type="presParOf" srcId="{B1BC6B7D-D402-4750-974A-71FECB2F894D}" destId="{DD95AC9F-B813-4178-B6F3-CD0AE0BC31AB}" srcOrd="14" destOrd="0" presId="urn:microsoft.com/office/officeart/2005/8/layout/target3"/>
    <dgm:cxn modelId="{1E04ECF1-87AA-443D-A297-EEA544040AFE}" type="presParOf" srcId="{B1BC6B7D-D402-4750-974A-71FECB2F894D}" destId="{31D39DC5-06E6-4600-9941-22ED4D6A5971}" srcOrd="15" destOrd="0" presId="urn:microsoft.com/office/officeart/2005/8/layout/target3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7.bin"/><Relationship Id="rId2" Type="http://schemas.microsoft.com/office/2006/relationships/legacyDiagramText" Target="legacyDiagramText6.bin"/><Relationship Id="rId1" Type="http://schemas.microsoft.com/office/2006/relationships/legacyDiagramText" Target="legacyDiagramText5.bin"/><Relationship Id="rId6" Type="http://schemas.microsoft.com/office/2006/relationships/legacyDiagramText" Target="legacyDiagramText10.bin"/><Relationship Id="rId5" Type="http://schemas.microsoft.com/office/2006/relationships/legacyDiagramText" Target="legacyDiagramText9.bin"/><Relationship Id="rId4" Type="http://schemas.microsoft.com/office/2006/relationships/legacyDiagramText" Target="legacyDiagramText8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B992BC-28B0-496E-BA4F-DFA8B8D55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800" smtClean="0"/>
              <a:t>1.В дошкольном учреждении должны быть созданы условия для развития речи детей в общении со взрослыми и сверстниками: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сотрудники побуждают детей обращаться к взрослым с вопросами, суждениями, высказываниями;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сотрудники побуждают детей к речевому общению между собой.</a:t>
            </a:r>
            <a:endParaRPr lang="ru-RU" sz="800" b="1" smtClean="0"/>
          </a:p>
          <a:p>
            <a:pPr>
              <a:lnSpc>
                <a:spcPct val="80000"/>
              </a:lnSpc>
            </a:pPr>
            <a:r>
              <a:rPr lang="ru-RU" sz="800" b="1" smtClean="0"/>
              <a:t>2.</a:t>
            </a:r>
            <a:r>
              <a:rPr lang="ru-RU" sz="800" smtClean="0"/>
              <a:t> Сотрудники задают детям образцы правильной литературной речи: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речь сотрудников четкая, ясная, красочная, полная, грамматически правильная;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в речь включаются разнообразные образцы речевого этикета.</a:t>
            </a:r>
            <a:endParaRPr lang="ru-RU" sz="800" b="1" smtClean="0"/>
          </a:p>
          <a:p>
            <a:pPr>
              <a:lnSpc>
                <a:spcPct val="80000"/>
              </a:lnSpc>
            </a:pPr>
            <a:r>
              <a:rPr lang="ru-RU" sz="800" b="1" smtClean="0"/>
              <a:t>3.</a:t>
            </a:r>
            <a:r>
              <a:rPr lang="ru-RU" sz="800" smtClean="0"/>
              <a:t> Сотрудники обеспечивают развитие звуковой культуры речи со стороны детей в соответствии с их возрастными особенностями: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следят за правильным произношением, в случае необходимости поправляют и упражняют детей (организуют звукоподражательные игры, проводят занятия по звуковому анализу слова, используют чистоговорки, скороговорки, загадки, стихотворения);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наблюдают за темпом и громкостью речи детей, в случае необходимости деликатно поправляют их.</a:t>
            </a:r>
            <a:endParaRPr lang="ru-RU" sz="800" b="1" smtClean="0"/>
          </a:p>
          <a:p>
            <a:pPr>
              <a:lnSpc>
                <a:spcPct val="80000"/>
              </a:lnSpc>
            </a:pPr>
            <a:r>
              <a:rPr lang="ru-RU" sz="800" b="1" smtClean="0"/>
              <a:t>4.</a:t>
            </a:r>
            <a:r>
              <a:rPr lang="ru-RU" sz="800" smtClean="0"/>
              <a:t> Сотрудники обеспечивают детям условия для обогащения их словаря с учетом возрастных особенностей: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сотрудники обеспечивают детям условия для включения детьми называемых предметов и явлений в игру и предметную деятельность;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помогают ребенку овладеть названием предметов и явлений, их свойств, рассказывать о них;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обеспечивают развитие образной стороны речи (переносный смысл слов);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знакомят детей с синонимами, антонимами, омонимами.</a:t>
            </a:r>
            <a:endParaRPr lang="ru-RU" sz="800" b="1" smtClean="0"/>
          </a:p>
          <a:p>
            <a:pPr>
              <a:lnSpc>
                <a:spcPct val="80000"/>
              </a:lnSpc>
            </a:pPr>
            <a:r>
              <a:rPr lang="ru-RU" sz="800" b="1" smtClean="0"/>
              <a:t>5.</a:t>
            </a:r>
            <a:r>
              <a:rPr lang="ru-RU" sz="800" smtClean="0"/>
              <a:t> Сотрудники создают условия для овладения детьми грамматическим строем речи: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учат правильно связывать слова в падеже, числе, во времени, роде, пользоваться суффиксами;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учат формулировать вопросы и отвечать на них, строить предложения.</a:t>
            </a:r>
            <a:endParaRPr lang="ru-RU" sz="800" b="1" smtClean="0"/>
          </a:p>
          <a:p>
            <a:pPr>
              <a:lnSpc>
                <a:spcPct val="80000"/>
              </a:lnSpc>
            </a:pPr>
            <a:r>
              <a:rPr lang="ru-RU" sz="800" b="1" smtClean="0"/>
              <a:t>6.</a:t>
            </a:r>
            <a:r>
              <a:rPr lang="ru-RU" sz="800" smtClean="0"/>
              <a:t> Сотрудники развивают у детей связную речь с учетом их возрастных особенностей: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поощряют детей к рассказыванию, развернутому изложению определенного содержания;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организуют диалоги между детьми и со взрослыми.</a:t>
            </a:r>
            <a:endParaRPr lang="ru-RU" sz="800" b="1" smtClean="0"/>
          </a:p>
          <a:p>
            <a:pPr>
              <a:lnSpc>
                <a:spcPct val="80000"/>
              </a:lnSpc>
            </a:pPr>
            <a:r>
              <a:rPr lang="ru-RU" sz="800" b="1" smtClean="0"/>
              <a:t>7.</a:t>
            </a:r>
            <a:r>
              <a:rPr lang="ru-RU" sz="800" smtClean="0"/>
              <a:t> Уделяют специальное внимание развитию у детей понимания речи, упражняя детей в выполнении словесной инструкции.</a:t>
            </a:r>
            <a:endParaRPr lang="ru-RU" sz="800" b="1" smtClean="0"/>
          </a:p>
          <a:p>
            <a:pPr>
              <a:lnSpc>
                <a:spcPct val="80000"/>
              </a:lnSpc>
            </a:pPr>
            <a:r>
              <a:rPr lang="ru-RU" sz="800" b="1" smtClean="0"/>
              <a:t>8.</a:t>
            </a:r>
            <a:r>
              <a:rPr lang="ru-RU" sz="800" smtClean="0"/>
              <a:t> Сотрудники создают условия для развития планирующей и регулирующей функции речи детей в соответствии с их возрастными особенностями: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стимулируют детей комментировать свою речь;</a:t>
            </a:r>
          </a:p>
          <a:p>
            <a:pPr>
              <a:lnSpc>
                <a:spcPct val="80000"/>
              </a:lnSpc>
            </a:pPr>
            <a:r>
              <a:rPr lang="ru-RU" sz="800" smtClean="0"/>
              <a:t>-  упражняют в умении планировать свою деятельность.</a:t>
            </a:r>
            <a:endParaRPr lang="ru-RU" sz="800" b="1" smtClean="0"/>
          </a:p>
          <a:p>
            <a:pPr>
              <a:lnSpc>
                <a:spcPct val="80000"/>
              </a:lnSpc>
            </a:pPr>
            <a:r>
              <a:rPr lang="ru-RU" sz="800" b="1" smtClean="0"/>
              <a:t>9.</a:t>
            </a:r>
            <a:r>
              <a:rPr lang="ru-RU" sz="800" smtClean="0"/>
              <a:t> Приобщают детей к культуре чтения художественной литературы.</a:t>
            </a:r>
            <a:endParaRPr lang="ru-RU" sz="800" b="1" smtClean="0"/>
          </a:p>
          <a:p>
            <a:pPr>
              <a:lnSpc>
                <a:spcPct val="80000"/>
              </a:lnSpc>
            </a:pPr>
            <a:r>
              <a:rPr lang="ru-RU" sz="800" b="1" smtClean="0"/>
              <a:t>10.</a:t>
            </a:r>
            <a:r>
              <a:rPr lang="ru-RU" sz="800" smtClean="0"/>
              <a:t> Сотрудники поощряют детское словотворчество. </a:t>
            </a:r>
          </a:p>
          <a:p>
            <a:pPr>
              <a:lnSpc>
                <a:spcPct val="80000"/>
              </a:lnSpc>
            </a:pPr>
            <a:endParaRPr lang="ru-RU" sz="8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z="9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  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FC6E4-E5EC-4221-9C87-A2B2D1813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6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533525"/>
            <a:ext cx="4038600" cy="5019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33525"/>
            <a:ext cx="4038600" cy="5019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A2FB0-F932-43E1-9E58-D0FECC4B0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6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533525"/>
            <a:ext cx="8229600" cy="50196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81AC4-63A1-4516-AF7D-ADFFE5E70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6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533525"/>
            <a:ext cx="8229600" cy="5019675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B6E12-ECF9-43CA-8117-BF80AF9A0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3FB29-3BC0-4A30-98BB-CD41A917E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33525"/>
            <a:ext cx="4038600" cy="5019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33525"/>
            <a:ext cx="4038600" cy="5019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D6A04-4BB2-4D43-9049-DC315860A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C5F3E-25BB-46B7-B069-B1FD9DBC9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5359E-DDFD-4F99-84D6-655A2013E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2FFF8-73D4-49BE-BD24-19D7FE3CE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55F19-6236-4D98-9CC3-D451B9AAC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0D5AE-A3BD-484F-A607-6CD47F8F5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6172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6172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B9F61-E11E-4B44-9921-814BC88AD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chemeClr val="bg1">
                <a:gamma/>
                <a:tint val="0"/>
                <a:invGamma/>
              </a:schemeClr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0"/>
          <p:cNvGrpSpPr>
            <a:grpSpLocks/>
          </p:cNvGrpSpPr>
          <p:nvPr/>
        </p:nvGrpSpPr>
        <p:grpSpPr bwMode="auto">
          <a:xfrm>
            <a:off x="0" y="0"/>
            <a:ext cx="9144000" cy="1447800"/>
            <a:chOff x="0" y="0"/>
            <a:chExt cx="5760" cy="912"/>
          </a:xfrm>
        </p:grpSpPr>
        <p:sp>
          <p:nvSpPr>
            <p:cNvPr id="1031" name="Rectangle 7"/>
            <p:cNvSpPr>
              <a:spLocks noChangeArrowheads="1"/>
            </p:cNvSpPr>
            <p:nvPr userDrawn="1"/>
          </p:nvSpPr>
          <p:spPr bwMode="gray">
            <a:xfrm>
              <a:off x="0" y="0"/>
              <a:ext cx="5760" cy="240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28627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" name="Rectangle 8"/>
            <p:cNvSpPr>
              <a:spLocks noChangeArrowheads="1"/>
            </p:cNvSpPr>
            <p:nvPr userDrawn="1"/>
          </p:nvSpPr>
          <p:spPr bwMode="gray">
            <a:xfrm>
              <a:off x="1248" y="240"/>
              <a:ext cx="4512" cy="480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tint val="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" name="Rectangle 9"/>
            <p:cNvSpPr>
              <a:spLocks noChangeArrowheads="1"/>
            </p:cNvSpPr>
            <p:nvPr userDrawn="1"/>
          </p:nvSpPr>
          <p:spPr bwMode="gray">
            <a:xfrm>
              <a:off x="0" y="720"/>
              <a:ext cx="5760" cy="19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pic>
        <p:nvPicPr>
          <p:cNvPr id="1027" name="Picture 26" descr="0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715250" y="77788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33525"/>
            <a:ext cx="8229600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A7DB761A-3483-48CC-8AB1-6546B7A08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2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424863" y="95250"/>
            <a:ext cx="6731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5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001000" y="311150"/>
            <a:ext cx="91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1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1143000"/>
            <a:ext cx="8458200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4%D0%B5%D0%B5%D0%BF%D1%80%D0%B8%D1%87%D0%B0%D1%81%D1%82%D0%B8%D0%B5" TargetMode="External"/><Relationship Id="rId3" Type="http://schemas.openxmlformats.org/officeDocument/2006/relationships/hyperlink" Target="http://ru.wikipedia.org/wiki/%D0%98%D0%BC%D1%8F_%D1%81%D1%83%D1%89%D0%B5%D1%81%D1%82%D0%B2%D0%B8%D1%82%D0%B5%D0%BB%D1%8C%D0%BD%D0%BE%D0%B5" TargetMode="External"/><Relationship Id="rId7" Type="http://schemas.openxmlformats.org/officeDocument/2006/relationships/hyperlink" Target="http://ru.wikipedia.org/wiki/%D0%93%D0%BB%D0%B0%D0%B3%D0%BE%D0%BB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u.wikipedia.org/wiki/%D0%9F%D1%80%D0%B8%D1%87%D0%B0%D1%81%D1%82%D0%B8%D0%B5_(%D0%BB%D0%B8%D0%BD%D0%B3%D0%B2%D0%B8%D1%81%D1%82%D0%B8%D0%BA%D0%B0)" TargetMode="External"/><Relationship Id="rId5" Type="http://schemas.openxmlformats.org/officeDocument/2006/relationships/hyperlink" Target="http://ru.wikipedia.org/wiki/%D0%98%D0%BC%D1%8F_%D0%BF%D1%80%D0%B8%D0%BB%D0%B0%D0%B3%D0%B0%D1%82%D0%B5%D0%BB%D1%8C%D0%BD%D0%BE%D0%B5" TargetMode="External"/><Relationship Id="rId4" Type="http://schemas.openxmlformats.org/officeDocument/2006/relationships/hyperlink" Target="http://ru.wikipedia.org/wiki/%D0%9C%D0%B5%D1%81%D1%82%D0%BE%D0%B8%D0%BC%D0%B5%D0%BD%D0%B8%D0%B5" TargetMode="External"/><Relationship Id="rId9" Type="http://schemas.openxmlformats.org/officeDocument/2006/relationships/hyperlink" Target="http://ru.wikipedia.org/wiki/%D0%A0%D0%B5%D0%B7%D1%8E%D0%BC%D0%B5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4%D0%B5%D0%B5%D0%BF%D1%80%D0%B8%D1%87%D0%B0%D1%81%D1%82%D0%B8%D0%B5" TargetMode="External"/><Relationship Id="rId3" Type="http://schemas.openxmlformats.org/officeDocument/2006/relationships/hyperlink" Target="http://ru.wikipedia.org/wiki/%D0%98%D0%BC%D1%8F_%D1%81%D1%83%D1%89%D0%B5%D1%81%D1%82%D0%B2%D0%B8%D1%82%D0%B5%D0%BB%D1%8C%D0%BD%D0%BE%D0%B5" TargetMode="External"/><Relationship Id="rId7" Type="http://schemas.openxmlformats.org/officeDocument/2006/relationships/hyperlink" Target="http://ru.wikipedia.org/wiki/%D0%93%D0%BB%D0%B0%D0%B3%D0%BE%D0%BB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u.wikipedia.org/wiki/%D0%9F%D1%80%D0%B8%D1%87%D0%B0%D1%81%D1%82%D0%B8%D0%B5_(%D0%BB%D0%B8%D0%BD%D0%B3%D0%B2%D0%B8%D1%81%D1%82%D0%B8%D0%BA%D0%B0)" TargetMode="External"/><Relationship Id="rId5" Type="http://schemas.openxmlformats.org/officeDocument/2006/relationships/hyperlink" Target="http://ru.wikipedia.org/wiki/%D0%98%D0%BC%D1%8F_%D0%BF%D1%80%D0%B8%D0%BB%D0%B0%D0%B3%D0%B0%D1%82%D0%B5%D0%BB%D1%8C%D0%BD%D0%BE%D0%B5" TargetMode="External"/><Relationship Id="rId4" Type="http://schemas.openxmlformats.org/officeDocument/2006/relationships/hyperlink" Target="http://ru.wikipedia.org/wiki/%D0%9C%D0%B5%D1%81%D1%82%D0%BE%D0%B8%D0%BC%D0%B5%D0%BD%D0%B8%D0%B5" TargetMode="External"/><Relationship Id="rId9" Type="http://schemas.openxmlformats.org/officeDocument/2006/relationships/hyperlink" Target="http://ru.wikipedia.org/wiki/%D0%A0%D0%B5%D0%B7%D1%8E%D0%BC%D0%B5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&#1055;&#1077;&#1076;&#1089;&#1086;&#1074;&#1077;&#1090;&#1099;\&#1055;&#1077;&#1076;&#1089;&#1086;&#1074;&#1077;&#1090;%20&#1056;&#1045;&#1063;&#1068;\1_torzhestvenniy_zvuk_-_fanfari_get-tune_net.mp3" TargetMode="External"/><Relationship Id="rId4" Type="http://schemas.openxmlformats.org/officeDocument/2006/relationships/image" Target="../media/image1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196975"/>
            <a:ext cx="7773988" cy="4248150"/>
          </a:xfrm>
        </p:spPr>
        <p:txBody>
          <a:bodyPr/>
          <a:lstStyle/>
          <a:p>
            <a:pPr algn="ctr"/>
            <a:r>
              <a:rPr lang="ru-RU" smtClean="0"/>
              <a:t>Педсовет 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>
                <a:solidFill>
                  <a:srgbClr val="003300"/>
                </a:solidFill>
              </a:rPr>
              <a:t>«Особенности современных форм, методов работы в ДОУ по развитию речи дошкольников»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smtClean="0"/>
              <a:t>Методика развития связной речи </a:t>
            </a:r>
            <a:br>
              <a:rPr lang="ru-RU" sz="2800" smtClean="0"/>
            </a:br>
            <a:r>
              <a:rPr lang="ru-RU" sz="2800" smtClean="0"/>
              <a:t>В.К. Воробьевой (картографическая схема)</a:t>
            </a:r>
          </a:p>
        </p:txBody>
      </p:sp>
      <p:sp>
        <p:nvSpPr>
          <p:cNvPr id="96258" name="Содержимое 2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5019675"/>
          </a:xfrm>
        </p:spPr>
        <p:txBody>
          <a:bodyPr/>
          <a:lstStyle/>
          <a:p>
            <a:pPr>
              <a:buFont typeface="Wingdings 2" pitchFamily="18" charset="2"/>
              <a:buChar char=""/>
            </a:pPr>
            <a:r>
              <a:rPr lang="ru-RU" sz="2400" smtClean="0">
                <a:solidFill>
                  <a:srgbClr val="003300"/>
                </a:solidFill>
              </a:rPr>
              <a:t>Используется слуховая, зрительная, ассоциативная память.</a:t>
            </a:r>
          </a:p>
          <a:p>
            <a:pPr>
              <a:buFont typeface="Wingdings 2" pitchFamily="18" charset="2"/>
              <a:buChar char=""/>
            </a:pPr>
            <a:r>
              <a:rPr lang="ru-RU" sz="2400" smtClean="0">
                <a:solidFill>
                  <a:srgbClr val="003300"/>
                </a:solidFill>
              </a:rPr>
              <a:t>Из текста выбираются предметы, они становятся ориентирами рассказа. </a:t>
            </a:r>
          </a:p>
          <a:p>
            <a:pPr>
              <a:buFont typeface="Wingdings 2" pitchFamily="18" charset="2"/>
              <a:buChar char=""/>
            </a:pPr>
            <a:r>
              <a:rPr lang="ru-RU" sz="2400" smtClean="0">
                <a:solidFill>
                  <a:srgbClr val="003300"/>
                </a:solidFill>
              </a:rPr>
              <a:t>Составляется предметно-графическая схема или план. Стрелки обозначают действия.</a:t>
            </a:r>
          </a:p>
          <a:p>
            <a:pPr>
              <a:buFont typeface="Wingdings 2" pitchFamily="18" charset="2"/>
              <a:buChar char=""/>
            </a:pPr>
            <a:r>
              <a:rPr lang="ru-RU" sz="2400" smtClean="0">
                <a:solidFill>
                  <a:srgbClr val="003300"/>
                </a:solidFill>
              </a:rPr>
              <a:t>Пересказ составляется с опорой на данный предметно-графический план.</a:t>
            </a:r>
          </a:p>
          <a:p>
            <a:pPr>
              <a:buFont typeface="Wingdings 2" pitchFamily="18" charset="2"/>
              <a:buChar char=""/>
            </a:pPr>
            <a:r>
              <a:rPr lang="ru-RU" sz="2400" smtClean="0">
                <a:solidFill>
                  <a:srgbClr val="003300"/>
                </a:solidFill>
              </a:rPr>
              <a:t>Для обогащения пересказа признаками, в план вводятся новые обозначения: существительное -     наречие - </a:t>
            </a:r>
          </a:p>
          <a:p>
            <a:pPr>
              <a:buFontTx/>
              <a:buNone/>
            </a:pPr>
            <a:endParaRPr lang="ru-RU" smtClean="0">
              <a:solidFill>
                <a:srgbClr val="003300"/>
              </a:solidFill>
            </a:endParaRPr>
          </a:p>
        </p:txBody>
      </p:sp>
      <p:sp>
        <p:nvSpPr>
          <p:cNvPr id="96259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sp>
        <p:nvSpPr>
          <p:cNvPr id="5" name="Овал 4"/>
          <p:cNvSpPr>
            <a:spLocks noChangeArrowheads="1"/>
          </p:cNvSpPr>
          <p:nvPr/>
        </p:nvSpPr>
        <p:spPr bwMode="auto">
          <a:xfrm>
            <a:off x="8001000" y="5286375"/>
            <a:ext cx="500063" cy="428625"/>
          </a:xfrm>
          <a:prstGeom prst="ellipse">
            <a:avLst/>
          </a:prstGeom>
          <a:solidFill>
            <a:srgbClr val="0033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Равнобедренный треугольник 5"/>
          <p:cNvSpPr>
            <a:spLocks noChangeArrowheads="1"/>
          </p:cNvSpPr>
          <p:nvPr/>
        </p:nvSpPr>
        <p:spPr bwMode="auto">
          <a:xfrm>
            <a:off x="2143125" y="5643563"/>
            <a:ext cx="714375" cy="428625"/>
          </a:xfrm>
          <a:prstGeom prst="triangle">
            <a:avLst>
              <a:gd name="adj" fmla="val 50000"/>
            </a:avLst>
          </a:prstGeom>
          <a:solidFill>
            <a:srgbClr val="333300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7000875" y="1214438"/>
            <a:ext cx="2143125" cy="214312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smtClean="0"/>
              <a:t>Рассказ «Зима» </a:t>
            </a:r>
            <a:br>
              <a:rPr lang="ru-RU" sz="3200" smtClean="0"/>
            </a:br>
            <a:r>
              <a:rPr lang="ru-RU" sz="3200" smtClean="0"/>
              <a:t>(по методике В.К. Воробьевой)</a:t>
            </a:r>
          </a:p>
        </p:txBody>
      </p:sp>
      <p:sp>
        <p:nvSpPr>
          <p:cNvPr id="97282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7000875" y="1214438"/>
            <a:ext cx="2143125" cy="214312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9728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928688" y="1900238"/>
            <a:ext cx="7429500" cy="4286250"/>
          </a:xfrm>
          <a:solidFill>
            <a:srgbClr val="92D050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smtClean="0"/>
              <a:t>Предметно-схематические модели Т.А.Ткаченко</a:t>
            </a:r>
          </a:p>
        </p:txBody>
      </p:sp>
      <p:sp>
        <p:nvSpPr>
          <p:cNvPr id="99330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6929438" y="1143000"/>
            <a:ext cx="2214562" cy="285750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99332" name="Рисунок 3" descr="Схема № 2"/>
          <p:cNvPicPr>
            <a:picLocks noChangeAspect="1" noChangeArrowheads="1"/>
          </p:cNvPicPr>
          <p:nvPr/>
        </p:nvPicPr>
        <p:blipFill>
          <a:blip r:embed="rId3"/>
          <a:srcRect t="4404"/>
          <a:stretch>
            <a:fillRect/>
          </a:stretch>
        </p:blipFill>
        <p:spPr bwMode="auto">
          <a:xfrm>
            <a:off x="684213" y="1989138"/>
            <a:ext cx="7323137" cy="468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3" name="Text Box 7"/>
          <p:cNvSpPr txBox="1">
            <a:spLocks noChangeArrowheads="1"/>
          </p:cNvSpPr>
          <p:nvPr/>
        </p:nvSpPr>
        <p:spPr bwMode="auto">
          <a:xfrm>
            <a:off x="2484438" y="1484313"/>
            <a:ext cx="4152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tx2"/>
                </a:solidFill>
              </a:rPr>
              <a:t>Схема описания и сравнения посуды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Методика коллаж Т.В. Большева</a:t>
            </a:r>
          </a:p>
        </p:txBody>
      </p:sp>
      <p:sp>
        <p:nvSpPr>
          <p:cNvPr id="101378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7000875" y="1214438"/>
            <a:ext cx="2143125" cy="214312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4313" y="1571625"/>
            <a:ext cx="642937" cy="3571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5214938" y="1643063"/>
            <a:ext cx="642937" cy="357187"/>
          </a:xfrm>
          <a:prstGeom prst="flowChartProcess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1382" name="Picture 10" descr="Клипарт по мотивам сказки  &quot;Репка&quot;"/>
          <p:cNvPicPr>
            <a:picLocks noChangeAspect="1" noChangeArrowheads="1"/>
          </p:cNvPicPr>
          <p:nvPr/>
        </p:nvPicPr>
        <p:blipFill>
          <a:blip r:embed="rId2"/>
          <a:srcRect t="1378" r="3929" b="2786"/>
          <a:stretch>
            <a:fillRect/>
          </a:stretch>
        </p:blipFill>
        <p:spPr bwMode="auto">
          <a:xfrm>
            <a:off x="1547813" y="1557338"/>
            <a:ext cx="597693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Содержимое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5019675"/>
          </a:xfrm>
        </p:spPr>
        <p:txBody>
          <a:bodyPr/>
          <a:lstStyle/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z="2000" smtClean="0"/>
              <a:t>«Болтунишка»http://www.boltun-spb.ru/mnemo_all_name.html</a:t>
            </a:r>
          </a:p>
        </p:txBody>
      </p:sp>
      <p:sp>
        <p:nvSpPr>
          <p:cNvPr id="1024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Мнемотехника</a:t>
            </a:r>
          </a:p>
        </p:txBody>
      </p:sp>
      <p:sp>
        <p:nvSpPr>
          <p:cNvPr id="102403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415896" y="1644642"/>
          <a:ext cx="82868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Блок-схема: процесс 5"/>
          <p:cNvSpPr/>
          <p:nvPr/>
        </p:nvSpPr>
        <p:spPr>
          <a:xfrm>
            <a:off x="6929438" y="1214438"/>
            <a:ext cx="2000250" cy="214312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Практическая часть</a:t>
            </a:r>
          </a:p>
        </p:txBody>
      </p:sp>
      <p:sp>
        <p:nvSpPr>
          <p:cNvPr id="103426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929438" y="1143000"/>
            <a:ext cx="1928812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428" name="Rectangle 7"/>
          <p:cNvSpPr>
            <a:spLocks noChangeArrowheads="1"/>
          </p:cNvSpPr>
          <p:nvPr/>
        </p:nvSpPr>
        <p:spPr bwMode="auto">
          <a:xfrm>
            <a:off x="250825" y="1322388"/>
            <a:ext cx="8713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solidFill>
                  <a:srgbClr val="003300"/>
                </a:solidFill>
              </a:rPr>
              <a:t>Задание: игровой тест на определение знаний, умений и навыков воспитателей</a:t>
            </a:r>
          </a:p>
        </p:txBody>
      </p:sp>
      <p:sp>
        <p:nvSpPr>
          <p:cNvPr id="103429" name="Rectangle 8"/>
          <p:cNvSpPr>
            <a:spLocks noChangeArrowheads="1"/>
          </p:cNvSpPr>
          <p:nvPr/>
        </p:nvSpPr>
        <p:spPr bwMode="auto">
          <a:xfrm>
            <a:off x="468313" y="2133600"/>
            <a:ext cx="8247062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solidFill>
                  <a:srgbClr val="003300"/>
                </a:solidFill>
              </a:rPr>
              <a:t>Назовите формы речи. </a:t>
            </a:r>
          </a:p>
          <a:p>
            <a:r>
              <a:rPr lang="ru-RU" sz="2400">
                <a:solidFill>
                  <a:srgbClr val="003300"/>
                </a:solidFill>
              </a:rPr>
              <a:t>Какие умения развиваются в диалоге.</a:t>
            </a:r>
          </a:p>
          <a:p>
            <a:r>
              <a:rPr lang="ru-RU" sz="2400">
                <a:solidFill>
                  <a:srgbClr val="003300"/>
                </a:solidFill>
              </a:rPr>
              <a:t>Какие формы работы используют при обучении детей связной речи. </a:t>
            </a:r>
          </a:p>
          <a:p>
            <a:r>
              <a:rPr lang="ru-RU" sz="2400">
                <a:solidFill>
                  <a:srgbClr val="003300"/>
                </a:solidFill>
              </a:rPr>
              <a:t>Назовите структуру повествования. </a:t>
            </a:r>
          </a:p>
          <a:p>
            <a:r>
              <a:rPr lang="ru-RU" sz="2400">
                <a:solidFill>
                  <a:srgbClr val="003300"/>
                </a:solidFill>
              </a:rPr>
              <a:t>Разговор двоих или нескольких на тему связанную с какой-либо ситуацией.</a:t>
            </a:r>
          </a:p>
          <a:p>
            <a:r>
              <a:rPr lang="ru-RU" sz="2400">
                <a:solidFill>
                  <a:srgbClr val="003300"/>
                </a:solidFill>
              </a:rPr>
              <a:t>Речь одного собеседника, обращенная к слушателям.</a:t>
            </a:r>
          </a:p>
          <a:p>
            <a:r>
              <a:rPr lang="ru-RU" sz="2400">
                <a:solidFill>
                  <a:srgbClr val="003300"/>
                </a:solidFill>
              </a:rPr>
              <a:t>Рассказ сюжет, которого развертывается во времени. </a:t>
            </a:r>
          </a:p>
          <a:p>
            <a:r>
              <a:rPr lang="ru-RU" sz="2400">
                <a:solidFill>
                  <a:srgbClr val="003300"/>
                </a:solidFill>
              </a:rPr>
              <a:t>С какой возрастной группы начинается работа по обучению детей монологической речи? </a:t>
            </a:r>
          </a:p>
          <a:p>
            <a:r>
              <a:rPr lang="ru-RU" sz="2400">
                <a:solidFill>
                  <a:srgbClr val="003300"/>
                </a:solidFill>
              </a:rPr>
              <a:t>Ведущий прием для активизации речи и мышления.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200" smtClean="0"/>
              <a:t>Задание: Переведите пословицы на русский язык</a:t>
            </a:r>
            <a:endParaRPr lang="ru-RU" sz="3200" i="1" smtClean="0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250825" y="1555750"/>
            <a:ext cx="629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Сын леопарда - тоже леопард. (Африка)</a:t>
            </a: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2843213" y="1989138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Яблоко от яблони недалеко падает.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323850" y="2563813"/>
            <a:ext cx="7867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Верблюда под мостом не спрячешь. (Афганистан)</a:t>
            </a: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4284663" y="2997200"/>
            <a:ext cx="4092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Шила в мешке не утаишь.</a:t>
            </a:r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250825" y="3643313"/>
            <a:ext cx="6386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Бойся тихой реки, а не шумной. (Греция)</a:t>
            </a: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4067175" y="4149725"/>
            <a:ext cx="475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В тихом омуте черти водятся.</a:t>
            </a:r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395288" y="4579938"/>
            <a:ext cx="665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Молчаливый рот - золотой рот (Германия)</a:t>
            </a:r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2843213" y="5157788"/>
            <a:ext cx="6054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ru-RU" sz="2400" b="1">
                <a:solidFill>
                  <a:schemeClr val="tx2"/>
                </a:solidFill>
              </a:rPr>
              <a:t>Слова - серебро, а молчание – золото.</a:t>
            </a:r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250825" y="5588000"/>
            <a:ext cx="766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Тот не заблудится, кто спрашивает. (Финляндия)</a:t>
            </a:r>
          </a:p>
        </p:txBody>
      </p:sp>
      <p:sp>
        <p:nvSpPr>
          <p:cNvPr id="97294" name="Rectangle 14"/>
          <p:cNvSpPr>
            <a:spLocks noChangeArrowheads="1"/>
          </p:cNvSpPr>
          <p:nvPr/>
        </p:nvSpPr>
        <p:spPr bwMode="auto">
          <a:xfrm>
            <a:off x="4643438" y="6165850"/>
            <a:ext cx="383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ru-RU" sz="2400" b="1">
                <a:solidFill>
                  <a:schemeClr val="tx2"/>
                </a:solidFill>
              </a:rPr>
              <a:t>Язык до Киева доведет.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7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7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/>
      <p:bldP spid="97285" grpId="0"/>
      <p:bldP spid="97287" grpId="0"/>
      <p:bldP spid="97288" grpId="0"/>
      <p:bldP spid="97289" grpId="0"/>
      <p:bldP spid="97290" grpId="0"/>
      <p:bldP spid="97291" grpId="0"/>
      <p:bldP spid="97292" grpId="0"/>
      <p:bldP spid="97293" grpId="0"/>
      <p:bldP spid="972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200" smtClean="0"/>
              <a:t>Задание: объясни выражения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250825" y="1844675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Дело в шляпе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3276600" y="1844675"/>
            <a:ext cx="234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Все в порядке</a:t>
            </a: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250825" y="2492375"/>
            <a:ext cx="4138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Плясать под чужую дудку</a:t>
            </a:r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2700338" y="2997200"/>
            <a:ext cx="5903912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400" b="1">
                <a:solidFill>
                  <a:schemeClr val="tx2"/>
                </a:solidFill>
              </a:rPr>
              <a:t>Действовать не по собственной воле</a:t>
            </a:r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323850" y="3644900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Как на иголках</a:t>
            </a:r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2916238" y="3716338"/>
            <a:ext cx="4983162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2400" b="1">
                <a:solidFill>
                  <a:schemeClr val="tx2"/>
                </a:solidFill>
              </a:rPr>
              <a:t>Состояние крайнего волнения, 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2400" b="1">
                <a:solidFill>
                  <a:schemeClr val="tx2"/>
                </a:solidFill>
              </a:rPr>
              <a:t>беспокойства</a:t>
            </a:r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395288" y="4724400"/>
            <a:ext cx="207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Чесать язык</a:t>
            </a:r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2987675" y="4724400"/>
            <a:ext cx="3090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chemeClr val="tx2"/>
                </a:solidFill>
              </a:rPr>
              <a:t>Болтать попусту</a:t>
            </a:r>
          </a:p>
        </p:txBody>
      </p:sp>
      <p:sp>
        <p:nvSpPr>
          <p:cNvPr id="100365" name="Rectangle 13"/>
          <p:cNvSpPr>
            <a:spLocks noChangeArrowheads="1"/>
          </p:cNvSpPr>
          <p:nvPr/>
        </p:nvSpPr>
        <p:spPr bwMode="auto">
          <a:xfrm>
            <a:off x="468313" y="5445125"/>
            <a:ext cx="2828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Морочить голову</a:t>
            </a:r>
          </a:p>
        </p:txBody>
      </p:sp>
      <p:sp>
        <p:nvSpPr>
          <p:cNvPr id="100366" name="Rectangle 14"/>
          <p:cNvSpPr>
            <a:spLocks noChangeArrowheads="1"/>
          </p:cNvSpPr>
          <p:nvPr/>
        </p:nvSpPr>
        <p:spPr bwMode="auto">
          <a:xfrm>
            <a:off x="3348038" y="5589588"/>
            <a:ext cx="4773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Отвлекать от основного дела </a:t>
            </a:r>
          </a:p>
          <a:p>
            <a:r>
              <a:rPr lang="ru-RU" sz="2400" b="1">
                <a:solidFill>
                  <a:schemeClr val="tx2"/>
                </a:solidFill>
              </a:rPr>
              <a:t>пустыми разговорами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/>
      <p:bldP spid="100357" grpId="0"/>
      <p:bldP spid="100358" grpId="0"/>
      <p:bldP spid="100359" grpId="0"/>
      <p:bldP spid="100360" grpId="0"/>
      <p:bldP spid="100361" grpId="0"/>
      <p:bldP spid="100362" grpId="0"/>
      <p:bldP spid="100362" grpId="1"/>
      <p:bldP spid="100363" grpId="0"/>
      <p:bldP spid="100363" grpId="1"/>
      <p:bldP spid="100365" grpId="0"/>
      <p:bldP spid="1003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350"/>
            <a:ext cx="8291513" cy="1081088"/>
          </a:xfrm>
        </p:spPr>
        <p:txBody>
          <a:bodyPr/>
          <a:lstStyle/>
          <a:p>
            <a:pPr algn="ctr"/>
            <a:r>
              <a:rPr lang="ru-RU" sz="3200" smtClean="0"/>
              <a:t>Задание: назвать полностью пословицу (по 2 данным словам)</a:t>
            </a: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250825" y="1700213"/>
            <a:ext cx="2290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Семья – душа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2700338" y="1773238"/>
            <a:ext cx="61960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2400" b="1">
                <a:solidFill>
                  <a:schemeClr val="tx2"/>
                </a:solidFill>
              </a:rPr>
              <a:t>Вся семья вместе, так и душа на месте.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395288" y="2420938"/>
            <a:ext cx="2254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Доме – стены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2987675" y="2420938"/>
            <a:ext cx="523081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2400" b="1">
                <a:solidFill>
                  <a:schemeClr val="tx2"/>
                </a:solidFill>
              </a:rPr>
              <a:t>В своем доме и стены помогают.</a:t>
            </a: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323850" y="3141663"/>
            <a:ext cx="304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Перьем – ученьем</a:t>
            </a:r>
            <a:r>
              <a:rPr lang="ru-RU" sz="24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02410" name="Text Box 10"/>
          <p:cNvSpPr txBox="1">
            <a:spLocks noChangeArrowheads="1"/>
          </p:cNvSpPr>
          <p:nvPr/>
        </p:nvSpPr>
        <p:spPr bwMode="auto">
          <a:xfrm>
            <a:off x="3419475" y="3141663"/>
            <a:ext cx="36703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2400" b="1">
                <a:solidFill>
                  <a:schemeClr val="tx2"/>
                </a:solidFill>
              </a:rPr>
              <a:t>Красна птица перьем , 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2400" b="1">
                <a:solidFill>
                  <a:schemeClr val="tx2"/>
                </a:solidFill>
              </a:rPr>
              <a:t>а человек ученьем.</a:t>
            </a:r>
          </a:p>
        </p:txBody>
      </p:sp>
      <p:sp>
        <p:nvSpPr>
          <p:cNvPr id="102411" name="Text Box 11"/>
          <p:cNvSpPr txBox="1">
            <a:spLocks noChangeArrowheads="1"/>
          </p:cNvSpPr>
          <p:nvPr/>
        </p:nvSpPr>
        <p:spPr bwMode="auto">
          <a:xfrm>
            <a:off x="395288" y="4221163"/>
            <a:ext cx="2767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Кормит – портит</a:t>
            </a:r>
            <a:r>
              <a:rPr lang="ru-RU" sz="24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02412" name="Rectangle 12"/>
          <p:cNvSpPr>
            <a:spLocks noChangeArrowheads="1"/>
          </p:cNvSpPr>
          <p:nvPr/>
        </p:nvSpPr>
        <p:spPr bwMode="auto">
          <a:xfrm>
            <a:off x="3492500" y="4221163"/>
            <a:ext cx="4456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Труд кормит, а лень портит.</a:t>
            </a:r>
          </a:p>
        </p:txBody>
      </p:sp>
      <p:sp>
        <p:nvSpPr>
          <p:cNvPr id="102413" name="Rectangle 13"/>
          <p:cNvSpPr>
            <a:spLocks noChangeArrowheads="1"/>
          </p:cNvSpPr>
          <p:nvPr/>
        </p:nvSpPr>
        <p:spPr bwMode="auto">
          <a:xfrm>
            <a:off x="611188" y="5013325"/>
            <a:ext cx="2017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Время – час</a:t>
            </a:r>
            <a:endParaRPr lang="ru-RU">
              <a:solidFill>
                <a:srgbClr val="003300"/>
              </a:solidFill>
            </a:endParaRPr>
          </a:p>
        </p:txBody>
      </p:sp>
      <p:sp>
        <p:nvSpPr>
          <p:cNvPr id="102414" name="Rectangle 14"/>
          <p:cNvSpPr>
            <a:spLocks noChangeArrowheads="1"/>
          </p:cNvSpPr>
          <p:nvPr/>
        </p:nvSpPr>
        <p:spPr bwMode="auto">
          <a:xfrm>
            <a:off x="3059113" y="5084763"/>
            <a:ext cx="41005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2400" b="1">
                <a:solidFill>
                  <a:schemeClr val="tx2"/>
                </a:solidFill>
              </a:rPr>
              <a:t>Делу время, потехе – час.</a:t>
            </a:r>
          </a:p>
        </p:txBody>
      </p:sp>
      <p:sp>
        <p:nvSpPr>
          <p:cNvPr id="102415" name="Rectangle 15"/>
          <p:cNvSpPr>
            <a:spLocks noChangeArrowheads="1"/>
          </p:cNvSpPr>
          <p:nvPr/>
        </p:nvSpPr>
        <p:spPr bwMode="auto">
          <a:xfrm>
            <a:off x="539750" y="5661025"/>
            <a:ext cx="2381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00"/>
                </a:solidFill>
              </a:rPr>
              <a:t>Тепло – добро</a:t>
            </a:r>
          </a:p>
        </p:txBody>
      </p:sp>
      <p:sp>
        <p:nvSpPr>
          <p:cNvPr id="102416" name="Rectangle 16"/>
          <p:cNvSpPr>
            <a:spLocks noChangeArrowheads="1"/>
          </p:cNvSpPr>
          <p:nvPr/>
        </p:nvSpPr>
        <p:spPr bwMode="auto">
          <a:xfrm>
            <a:off x="3276600" y="5734050"/>
            <a:ext cx="35655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2400" b="1">
                <a:solidFill>
                  <a:schemeClr val="tx2"/>
                </a:solidFill>
              </a:rPr>
              <a:t>При солнышке тепло, 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sz="2400" b="1">
                <a:solidFill>
                  <a:schemeClr val="tx2"/>
                </a:solidFill>
              </a:rPr>
              <a:t>при матери добро.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/>
      <p:bldP spid="102406" grpId="0"/>
      <p:bldP spid="102407" grpId="0"/>
      <p:bldP spid="102408" grpId="0"/>
      <p:bldP spid="102409" grpId="0"/>
      <p:bldP spid="102410" grpId="0"/>
      <p:bldP spid="102411" grpId="0"/>
      <p:bldP spid="102412" grpId="0"/>
      <p:bldP spid="102413" grpId="0"/>
      <p:bldP spid="102414" grpId="0"/>
      <p:bldP spid="102415" grpId="0"/>
      <p:bldP spid="1024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81000"/>
            <a:ext cx="8569325" cy="1103313"/>
          </a:xfrm>
        </p:spPr>
        <p:txBody>
          <a:bodyPr/>
          <a:lstStyle/>
          <a:p>
            <a:pPr algn="ctr"/>
            <a:r>
              <a:rPr lang="ru-RU" sz="3200" smtClean="0"/>
              <a:t>Задание: каждое слово замени противоположным и получи название сказок</a:t>
            </a: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755650" y="1868488"/>
            <a:ext cx="236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Пёс без шапки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827088" y="2492375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Красные усы</a:t>
            </a: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468313" y="3141663"/>
            <a:ext cx="331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Красивый цыплёнок</a:t>
            </a: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468313" y="3716338"/>
            <a:ext cx="3290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Серебряная курочка</a:t>
            </a:r>
          </a:p>
        </p:txBody>
      </p:sp>
      <p:sp>
        <p:nvSpPr>
          <p:cNvPr id="104456" name="Text Box 8"/>
          <p:cNvSpPr txBox="1">
            <a:spLocks noChangeArrowheads="1"/>
          </p:cNvSpPr>
          <p:nvPr/>
        </p:nvSpPr>
        <p:spPr bwMode="auto">
          <a:xfrm>
            <a:off x="755650" y="4365625"/>
            <a:ext cx="2828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Чёрная туфелька</a:t>
            </a:r>
          </a:p>
        </p:txBody>
      </p:sp>
      <p:pic>
        <p:nvPicPr>
          <p:cNvPr id="104458" name="Picture 10" descr="muzon"/>
          <p:cNvPicPr>
            <a:picLocks noChangeAspect="1" noChangeArrowheads="1"/>
          </p:cNvPicPr>
          <p:nvPr/>
        </p:nvPicPr>
        <p:blipFill>
          <a:blip r:embed="rId3"/>
          <a:srcRect l="4977" t="17342" r="15591" b="20624"/>
          <a:stretch>
            <a:fillRect/>
          </a:stretch>
        </p:blipFill>
        <p:spPr bwMode="auto">
          <a:xfrm>
            <a:off x="4211638" y="4437063"/>
            <a:ext cx="23050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60" name="Picture 12" descr="k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4772025"/>
            <a:ext cx="19050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62" name="Picture 14" descr="Krasnaya_shapochka"/>
          <p:cNvPicPr>
            <a:picLocks noChangeAspect="1" noChangeArrowheads="1"/>
          </p:cNvPicPr>
          <p:nvPr/>
        </p:nvPicPr>
        <p:blipFill>
          <a:blip r:embed="rId5"/>
          <a:srcRect l="14645" t="2570" r="9665"/>
          <a:stretch>
            <a:fillRect/>
          </a:stretch>
        </p:blipFill>
        <p:spPr bwMode="auto">
          <a:xfrm>
            <a:off x="7092950" y="4005263"/>
            <a:ext cx="1762125" cy="263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64" name="Picture 16" descr="s640x480"/>
          <p:cNvPicPr>
            <a:picLocks noChangeAspect="1" noChangeArrowheads="1"/>
          </p:cNvPicPr>
          <p:nvPr/>
        </p:nvPicPr>
        <p:blipFill>
          <a:blip r:embed="rId6"/>
          <a:srcRect l="19331" t="11961" r="11732" b="38170"/>
          <a:stretch>
            <a:fillRect/>
          </a:stretch>
        </p:blipFill>
        <p:spPr bwMode="auto">
          <a:xfrm>
            <a:off x="6588125" y="1916113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66" name="Picture 18" descr="skazki-sharlja-perro--kot-v-sapogah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11638" y="21336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/>
      <p:bldP spid="104453" grpId="0"/>
      <p:bldP spid="104454" grpId="0"/>
      <p:bldP spid="104455" grpId="0"/>
      <p:bldP spid="1044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81000"/>
            <a:ext cx="8291512" cy="1031875"/>
          </a:xfrm>
        </p:spPr>
        <p:txBody>
          <a:bodyPr/>
          <a:lstStyle/>
          <a:p>
            <a:pPr algn="ctr"/>
            <a:r>
              <a:rPr lang="ru-RU" smtClean="0"/>
              <a:t>Цель педсовета: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276475"/>
            <a:ext cx="8229600" cy="3384550"/>
          </a:xfrm>
        </p:spPr>
        <p:txBody>
          <a:bodyPr/>
          <a:lstStyle/>
          <a:p>
            <a:r>
              <a:rPr lang="ru-RU" smtClean="0">
                <a:solidFill>
                  <a:srgbClr val="003300"/>
                </a:solidFill>
              </a:rPr>
              <a:t>Активизация форм повышения квалификации педагогов ДОУ.</a:t>
            </a:r>
          </a:p>
          <a:p>
            <a:r>
              <a:rPr lang="ru-RU" smtClean="0">
                <a:solidFill>
                  <a:srgbClr val="003300"/>
                </a:solidFill>
              </a:rPr>
              <a:t>Систематизация знаний педагогов об особенностях современных форм и методов работы по развитию речи дошкольников.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4000" smtClean="0"/>
              <a:t>Синквейн </a:t>
            </a:r>
            <a:endParaRPr lang="ru-RU" smtClean="0"/>
          </a:p>
        </p:txBody>
      </p:sp>
      <p:sp>
        <p:nvSpPr>
          <p:cNvPr id="113666" name="Содержимое 2"/>
          <p:cNvSpPr>
            <a:spLocks noGrp="1"/>
          </p:cNvSpPr>
          <p:nvPr>
            <p:ph idx="4294967295"/>
          </p:nvPr>
        </p:nvSpPr>
        <p:spPr>
          <a:xfrm>
            <a:off x="0" y="1628775"/>
            <a:ext cx="8964613" cy="5019675"/>
          </a:xfrm>
        </p:spPr>
        <p:txBody>
          <a:bodyPr/>
          <a:lstStyle/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Первая строка — </a:t>
            </a:r>
            <a:r>
              <a:rPr lang="ru-RU" sz="2000" i="1" smtClean="0">
                <a:solidFill>
                  <a:srgbClr val="003300"/>
                </a:solidFill>
              </a:rPr>
              <a:t>тема синквейна</a:t>
            </a:r>
            <a:r>
              <a:rPr lang="ru-RU" sz="2000" smtClean="0">
                <a:solidFill>
                  <a:srgbClr val="003300"/>
                </a:solidFill>
              </a:rPr>
              <a:t>, заключает в себе одно слово (обычно </a:t>
            </a:r>
            <a:r>
              <a:rPr lang="ru-RU" sz="2000" smtClean="0">
                <a:solidFill>
                  <a:srgbClr val="003300"/>
                </a:solidFill>
                <a:hlinkClick r:id="rId3" tooltip="Имя существительное"/>
              </a:rPr>
              <a:t>существительное</a:t>
            </a:r>
            <a:r>
              <a:rPr lang="ru-RU" sz="2000" smtClean="0">
                <a:solidFill>
                  <a:srgbClr val="003300"/>
                </a:solidFill>
              </a:rPr>
              <a:t> или </a:t>
            </a:r>
            <a:r>
              <a:rPr lang="ru-RU" sz="2000" smtClean="0">
                <a:solidFill>
                  <a:srgbClr val="003300"/>
                </a:solidFill>
                <a:hlinkClick r:id="rId4" tooltip="Местоимение"/>
              </a:rPr>
              <a:t>местоимение</a:t>
            </a:r>
            <a:r>
              <a:rPr lang="ru-RU" sz="2000" smtClean="0">
                <a:solidFill>
                  <a:srgbClr val="003300"/>
                </a:solidFill>
              </a:rPr>
              <a:t>), которое обозначает объект или предмет, о котором пойдет речь.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Вторая строка — два слова (чаще всего </a:t>
            </a:r>
            <a:r>
              <a:rPr lang="ru-RU" sz="2000" smtClean="0">
                <a:solidFill>
                  <a:srgbClr val="003300"/>
                </a:solidFill>
                <a:hlinkClick r:id="rId5" tooltip="Имя прилагательное"/>
              </a:rPr>
              <a:t>прилагательные</a:t>
            </a:r>
            <a:r>
              <a:rPr lang="ru-RU" sz="2000" smtClean="0">
                <a:solidFill>
                  <a:srgbClr val="003300"/>
                </a:solidFill>
              </a:rPr>
              <a:t> или </a:t>
            </a:r>
            <a:r>
              <a:rPr lang="ru-RU" sz="2000" smtClean="0">
                <a:solidFill>
                  <a:srgbClr val="003300"/>
                </a:solidFill>
                <a:hlinkClick r:id="rId6" tooltip="Причастие (лингвистика)"/>
              </a:rPr>
              <a:t>причастия</a:t>
            </a:r>
            <a:r>
              <a:rPr lang="ru-RU" sz="2000" smtClean="0">
                <a:solidFill>
                  <a:srgbClr val="003300"/>
                </a:solidFill>
              </a:rPr>
              <a:t>), они дают </a:t>
            </a:r>
            <a:r>
              <a:rPr lang="ru-RU" sz="2000" i="1" smtClean="0">
                <a:solidFill>
                  <a:srgbClr val="003300"/>
                </a:solidFill>
              </a:rPr>
              <a:t>описание признаков и свойств</a:t>
            </a:r>
            <a:r>
              <a:rPr lang="ru-RU" sz="2000" smtClean="0">
                <a:solidFill>
                  <a:srgbClr val="003300"/>
                </a:solidFill>
              </a:rPr>
              <a:t> выбранного в синквейне предмета или объекта.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Третья строка — образована тремя </a:t>
            </a:r>
            <a:r>
              <a:rPr lang="ru-RU" sz="2000" smtClean="0">
                <a:solidFill>
                  <a:srgbClr val="003300"/>
                </a:solidFill>
                <a:hlinkClick r:id="rId7" tooltip="Глагол"/>
              </a:rPr>
              <a:t>глаголами</a:t>
            </a:r>
            <a:r>
              <a:rPr lang="ru-RU" sz="2000" smtClean="0">
                <a:solidFill>
                  <a:srgbClr val="003300"/>
                </a:solidFill>
              </a:rPr>
              <a:t> или </a:t>
            </a:r>
            <a:r>
              <a:rPr lang="ru-RU" sz="2000" smtClean="0">
                <a:solidFill>
                  <a:srgbClr val="003300"/>
                </a:solidFill>
                <a:hlinkClick r:id="rId8" tooltip="Деепричастие"/>
              </a:rPr>
              <a:t>деепричастиями</a:t>
            </a:r>
            <a:r>
              <a:rPr lang="ru-RU" sz="2000" smtClean="0">
                <a:solidFill>
                  <a:srgbClr val="003300"/>
                </a:solidFill>
              </a:rPr>
              <a:t>, описывающими </a:t>
            </a:r>
            <a:r>
              <a:rPr lang="ru-RU" sz="2000" i="1" smtClean="0">
                <a:solidFill>
                  <a:srgbClr val="003300"/>
                </a:solidFill>
              </a:rPr>
              <a:t>характерные действия</a:t>
            </a:r>
            <a:r>
              <a:rPr lang="ru-RU" sz="2000" smtClean="0">
                <a:solidFill>
                  <a:srgbClr val="003300"/>
                </a:solidFill>
              </a:rPr>
              <a:t> объекта.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Четвертая строка — фраза из четырёх слов, выражающая </a:t>
            </a:r>
            <a:r>
              <a:rPr lang="ru-RU" sz="2000" i="1" smtClean="0">
                <a:solidFill>
                  <a:srgbClr val="003300"/>
                </a:solidFill>
              </a:rPr>
              <a:t>личное отношение</a:t>
            </a:r>
            <a:r>
              <a:rPr lang="ru-RU" sz="2000" smtClean="0">
                <a:solidFill>
                  <a:srgbClr val="003300"/>
                </a:solidFill>
              </a:rPr>
              <a:t> автора синквейна к описываемому предмету или объекту.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Пятая строка — одно </a:t>
            </a:r>
            <a:r>
              <a:rPr lang="ru-RU" sz="2000" i="1" smtClean="0">
                <a:solidFill>
                  <a:srgbClr val="003300"/>
                </a:solidFill>
              </a:rPr>
              <a:t>слово-</a:t>
            </a:r>
            <a:r>
              <a:rPr lang="ru-RU" sz="2000" i="1" smtClean="0">
                <a:solidFill>
                  <a:srgbClr val="003300"/>
                </a:solidFill>
                <a:hlinkClick r:id="rId9" tooltip="Резюме"/>
              </a:rPr>
              <a:t>резюме</a:t>
            </a:r>
            <a:r>
              <a:rPr lang="ru-RU" sz="2000" smtClean="0">
                <a:solidFill>
                  <a:srgbClr val="003300"/>
                </a:solidFill>
              </a:rPr>
              <a:t>, характеризующее </a:t>
            </a:r>
            <a:r>
              <a:rPr lang="ru-RU" sz="2000" i="1" smtClean="0">
                <a:solidFill>
                  <a:srgbClr val="003300"/>
                </a:solidFill>
              </a:rPr>
              <a:t>суть</a:t>
            </a:r>
            <a:r>
              <a:rPr lang="ru-RU" sz="2000" smtClean="0">
                <a:solidFill>
                  <a:srgbClr val="003300"/>
                </a:solidFill>
              </a:rPr>
              <a:t> предмета или объекта.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Чёткое соблюдение правил написания синквейна не обязательно. Например, для улучшения текста в четвёртой строке можно использовать три или пять слов, а в пятой строке — два слова. Возможны варианты использования и других частей речи.</a:t>
            </a:r>
          </a:p>
        </p:txBody>
      </p:sp>
      <p:sp>
        <p:nvSpPr>
          <p:cNvPr id="113667" name="Нижний колонтитул 3"/>
          <p:cNvSpPr txBox="1">
            <a:spLocks noGrp="1"/>
          </p:cNvSpPr>
          <p:nvPr/>
        </p:nvSpPr>
        <p:spPr bwMode="auto">
          <a:xfrm>
            <a:off x="457200" y="1143000"/>
            <a:ext cx="8458200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>
                <a:solidFill>
                  <a:schemeClr val="bg2"/>
                </a:solidFill>
              </a:rPr>
              <a:t>www.themegallery.com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mtClean="0"/>
              <a:t>Примеры синквейна</a:t>
            </a:r>
          </a:p>
        </p:txBody>
      </p:sp>
      <p:sp>
        <p:nvSpPr>
          <p:cNvPr id="11571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3300"/>
                </a:solidFill>
              </a:rPr>
              <a:t>На тему любви: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rgbClr val="003300"/>
                </a:solidFill>
              </a:rPr>
              <a:t>Любовь.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rgbClr val="003300"/>
                </a:solidFill>
              </a:rPr>
              <a:t>Сказочная, фантастическая.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rgbClr val="003300"/>
                </a:solidFill>
              </a:rPr>
              <a:t>Приходит, окрыляет, убегает.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rgbClr val="003300"/>
                </a:solidFill>
              </a:rPr>
              <a:t>Удержать ее умеют единицы.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rgbClr val="003300"/>
                </a:solidFill>
              </a:rPr>
              <a:t>Мечта.</a:t>
            </a:r>
            <a:endParaRPr lang="ru-RU" sz="2400" b="1" smtClean="0">
              <a:solidFill>
                <a:srgbClr val="0033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3300"/>
                </a:solidFill>
              </a:rPr>
              <a:t>На тему жизни: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rgbClr val="003300"/>
                </a:solidFill>
              </a:rPr>
              <a:t>Жизнь.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rgbClr val="003300"/>
                </a:solidFill>
              </a:rPr>
              <a:t>Активная, бурная.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rgbClr val="003300"/>
                </a:solidFill>
              </a:rPr>
              <a:t>Воспитывает, развивает, учит.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rgbClr val="003300"/>
                </a:solidFill>
              </a:rPr>
              <a:t>Дает возможность реализовать себя.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rgbClr val="003300"/>
                </a:solidFill>
              </a:rPr>
              <a:t>Искусство.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smtClean="0"/>
              <a:t>Синквейн </a:t>
            </a:r>
            <a:endParaRPr lang="ru-RU" smtClean="0"/>
          </a:p>
        </p:txBody>
      </p:sp>
      <p:sp>
        <p:nvSpPr>
          <p:cNvPr id="116738" name="Содержимое 2"/>
          <p:cNvSpPr>
            <a:spLocks noGrp="1"/>
          </p:cNvSpPr>
          <p:nvPr>
            <p:ph idx="1"/>
          </p:nvPr>
        </p:nvSpPr>
        <p:spPr>
          <a:xfrm>
            <a:off x="179388" y="1412875"/>
            <a:ext cx="8964612" cy="5256213"/>
          </a:xfrm>
        </p:spPr>
        <p:txBody>
          <a:bodyPr/>
          <a:lstStyle/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Первая строка — </a:t>
            </a:r>
            <a:r>
              <a:rPr lang="ru-RU" sz="2000" i="1" smtClean="0">
                <a:solidFill>
                  <a:srgbClr val="003300"/>
                </a:solidFill>
              </a:rPr>
              <a:t>тема синквейна</a:t>
            </a:r>
            <a:r>
              <a:rPr lang="ru-RU" sz="2000" smtClean="0">
                <a:solidFill>
                  <a:srgbClr val="003300"/>
                </a:solidFill>
              </a:rPr>
              <a:t>, заключает в себе одно слово (обычно </a:t>
            </a:r>
            <a:r>
              <a:rPr lang="ru-RU" sz="2000" smtClean="0">
                <a:solidFill>
                  <a:srgbClr val="003300"/>
                </a:solidFill>
                <a:hlinkClick r:id="rId3" tooltip="Имя существительное"/>
              </a:rPr>
              <a:t>существительное</a:t>
            </a:r>
            <a:r>
              <a:rPr lang="ru-RU" sz="2000" smtClean="0">
                <a:solidFill>
                  <a:srgbClr val="003300"/>
                </a:solidFill>
              </a:rPr>
              <a:t> или </a:t>
            </a:r>
            <a:r>
              <a:rPr lang="ru-RU" sz="2000" smtClean="0">
                <a:solidFill>
                  <a:srgbClr val="003300"/>
                </a:solidFill>
                <a:hlinkClick r:id="rId4" tooltip="Местоимение"/>
              </a:rPr>
              <a:t>местоимение</a:t>
            </a:r>
            <a:r>
              <a:rPr lang="ru-RU" sz="2000" smtClean="0">
                <a:solidFill>
                  <a:srgbClr val="003300"/>
                </a:solidFill>
              </a:rPr>
              <a:t>), которое обозначает объект или предмет, о котором пойдет речь.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Вторая строка — два слова (чаще всего </a:t>
            </a:r>
            <a:r>
              <a:rPr lang="ru-RU" sz="2000" smtClean="0">
                <a:solidFill>
                  <a:srgbClr val="003300"/>
                </a:solidFill>
                <a:hlinkClick r:id="rId5" tooltip="Имя прилагательное"/>
              </a:rPr>
              <a:t>прилагательные</a:t>
            </a:r>
            <a:r>
              <a:rPr lang="ru-RU" sz="2000" smtClean="0">
                <a:solidFill>
                  <a:srgbClr val="003300"/>
                </a:solidFill>
              </a:rPr>
              <a:t> или </a:t>
            </a:r>
            <a:r>
              <a:rPr lang="ru-RU" sz="2000" smtClean="0">
                <a:solidFill>
                  <a:srgbClr val="003300"/>
                </a:solidFill>
                <a:hlinkClick r:id="rId6" tooltip="Причастие (лингвистика)"/>
              </a:rPr>
              <a:t>причастия</a:t>
            </a:r>
            <a:r>
              <a:rPr lang="ru-RU" sz="2000" smtClean="0">
                <a:solidFill>
                  <a:srgbClr val="003300"/>
                </a:solidFill>
              </a:rPr>
              <a:t>), они дают </a:t>
            </a:r>
            <a:r>
              <a:rPr lang="ru-RU" sz="2000" i="1" smtClean="0">
                <a:solidFill>
                  <a:srgbClr val="003300"/>
                </a:solidFill>
              </a:rPr>
              <a:t>описание признаков и свойств</a:t>
            </a:r>
            <a:r>
              <a:rPr lang="ru-RU" sz="2000" smtClean="0">
                <a:solidFill>
                  <a:srgbClr val="003300"/>
                </a:solidFill>
              </a:rPr>
              <a:t> выбранного в синквейне предмета или объекта.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Третья строка — образована тремя </a:t>
            </a:r>
            <a:r>
              <a:rPr lang="ru-RU" sz="2000" smtClean="0">
                <a:solidFill>
                  <a:srgbClr val="003300"/>
                </a:solidFill>
                <a:hlinkClick r:id="rId7" tooltip="Глагол"/>
              </a:rPr>
              <a:t>глаголами</a:t>
            </a:r>
            <a:r>
              <a:rPr lang="ru-RU" sz="2000" smtClean="0">
                <a:solidFill>
                  <a:srgbClr val="003300"/>
                </a:solidFill>
              </a:rPr>
              <a:t> или </a:t>
            </a:r>
            <a:r>
              <a:rPr lang="ru-RU" sz="2000" smtClean="0">
                <a:solidFill>
                  <a:srgbClr val="003300"/>
                </a:solidFill>
                <a:hlinkClick r:id="rId8" tooltip="Деепричастие"/>
              </a:rPr>
              <a:t>деепричастиями</a:t>
            </a:r>
            <a:r>
              <a:rPr lang="ru-RU" sz="2000" smtClean="0">
                <a:solidFill>
                  <a:srgbClr val="003300"/>
                </a:solidFill>
              </a:rPr>
              <a:t>, описывающими </a:t>
            </a:r>
            <a:r>
              <a:rPr lang="ru-RU" sz="2000" i="1" smtClean="0">
                <a:solidFill>
                  <a:srgbClr val="003300"/>
                </a:solidFill>
              </a:rPr>
              <a:t>характерные действия</a:t>
            </a:r>
            <a:r>
              <a:rPr lang="ru-RU" sz="2000" smtClean="0">
                <a:solidFill>
                  <a:srgbClr val="003300"/>
                </a:solidFill>
              </a:rPr>
              <a:t> объекта.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Четвертая строка — фраза из четырёх слов, выражающая </a:t>
            </a:r>
            <a:r>
              <a:rPr lang="ru-RU" sz="2000" i="1" smtClean="0">
                <a:solidFill>
                  <a:srgbClr val="003300"/>
                </a:solidFill>
              </a:rPr>
              <a:t>личное отношение</a:t>
            </a:r>
            <a:r>
              <a:rPr lang="ru-RU" sz="2000" smtClean="0">
                <a:solidFill>
                  <a:srgbClr val="003300"/>
                </a:solidFill>
              </a:rPr>
              <a:t> автора синквейна к описываемому предмету или объекту.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Пятая строка — одно </a:t>
            </a:r>
            <a:r>
              <a:rPr lang="ru-RU" sz="2000" i="1" smtClean="0">
                <a:solidFill>
                  <a:srgbClr val="003300"/>
                </a:solidFill>
              </a:rPr>
              <a:t>слово-</a:t>
            </a:r>
            <a:r>
              <a:rPr lang="ru-RU" sz="2000" i="1" smtClean="0">
                <a:solidFill>
                  <a:srgbClr val="003300"/>
                </a:solidFill>
                <a:hlinkClick r:id="rId9" tooltip="Резюме"/>
              </a:rPr>
              <a:t>резюме</a:t>
            </a:r>
            <a:r>
              <a:rPr lang="ru-RU" sz="2000" smtClean="0">
                <a:solidFill>
                  <a:srgbClr val="003300"/>
                </a:solidFill>
              </a:rPr>
              <a:t>, характеризующее </a:t>
            </a:r>
            <a:r>
              <a:rPr lang="ru-RU" sz="2000" i="1" smtClean="0">
                <a:solidFill>
                  <a:srgbClr val="003300"/>
                </a:solidFill>
              </a:rPr>
              <a:t>суть</a:t>
            </a:r>
            <a:r>
              <a:rPr lang="ru-RU" sz="2000" smtClean="0">
                <a:solidFill>
                  <a:srgbClr val="003300"/>
                </a:solidFill>
              </a:rPr>
              <a:t> предмета или объекта.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Чёткое соблюдение правил написания синквейна не обязательно. Например, для улучшения текста в четвёртой строке можно использовать три или пять слов, а в пятой строке — два слова. Возможны варианты использования и других частей речи.</a:t>
            </a:r>
          </a:p>
        </p:txBody>
      </p:sp>
      <p:sp>
        <p:nvSpPr>
          <p:cNvPr id="116739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565400"/>
            <a:ext cx="8229600" cy="746125"/>
          </a:xfrm>
        </p:spPr>
        <p:txBody>
          <a:bodyPr/>
          <a:lstStyle/>
          <a:p>
            <a:pPr algn="ctr"/>
            <a:r>
              <a:rPr lang="ru-RU" sz="3200" smtClean="0"/>
              <a:t>Подведение итогов и награждение победителей</a:t>
            </a:r>
          </a:p>
        </p:txBody>
      </p:sp>
      <p:pic>
        <p:nvPicPr>
          <p:cNvPr id="108548" name="1_torzhestvenniy_zvuk_-_fanfari_get-tune_ne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8313" y="60928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787" name="Picture 6" descr="x_f7021f5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4888" y="3716338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85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466" fill="hold"/>
                                        <p:tgtEl>
                                          <p:spTgt spid="1085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54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8548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Заголовок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46125"/>
          </a:xfrm>
        </p:spPr>
        <p:txBody>
          <a:bodyPr/>
          <a:lstStyle/>
          <a:p>
            <a:pPr algn="ctr"/>
            <a:r>
              <a:rPr lang="ru-RU" sz="3200" smtClean="0"/>
              <a:t>Правила для смелых и упорных педагогов</a:t>
            </a:r>
          </a:p>
        </p:txBody>
      </p:sp>
      <p:sp>
        <p:nvSpPr>
          <p:cNvPr id="119810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72313" y="1214438"/>
            <a:ext cx="2071687" cy="214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9812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000" smtClean="0">
                <a:solidFill>
                  <a:srgbClr val="003300"/>
                </a:solidFill>
              </a:rPr>
              <a:t>Если вы испытываете затруднения в работе по развитию речи, то планируйте этот вид деятельности не иногда, не часто, а очень часто. Через 5 лет станет легче.</a:t>
            </a:r>
          </a:p>
          <a:p>
            <a:pPr>
              <a:buFont typeface="Wingdings" pitchFamily="2" charset="2"/>
              <a:buChar char="ü"/>
            </a:pPr>
            <a:r>
              <a:rPr lang="ru-RU" sz="2000" smtClean="0">
                <a:solidFill>
                  <a:srgbClr val="003300"/>
                </a:solidFill>
              </a:rPr>
              <a:t>Никогда не отвечайте сами на свой же вопрос. Терпите, и вы дождетесь того, что на него станут отвечать ваши дети. Помогать можно только ещё одним вопросом, или двумя, или десятью… Но знайте: количество вопросов обратно пропорционально уровню мастерства.</a:t>
            </a:r>
          </a:p>
          <a:p>
            <a:pPr>
              <a:buFont typeface="Wingdings" pitchFamily="2" charset="2"/>
              <a:buChar char="ü"/>
            </a:pPr>
            <a:r>
              <a:rPr lang="ru-RU" sz="2000" smtClean="0">
                <a:solidFill>
                  <a:srgbClr val="003300"/>
                </a:solidFill>
              </a:rPr>
              <a:t>Никогда не задавайте вопрос, на который можно ответить «да», или «нет». Это не имеет смысла.</a:t>
            </a:r>
          </a:p>
          <a:p>
            <a:pPr>
              <a:buFont typeface="Wingdings" pitchFamily="2" charset="2"/>
              <a:buChar char="ü"/>
            </a:pPr>
            <a:r>
              <a:rPr lang="ru-RU" sz="2000" smtClean="0">
                <a:solidFill>
                  <a:srgbClr val="003300"/>
                </a:solidFill>
              </a:rPr>
              <a:t>После проведения занятия просмотрите конспект еще раз, вспомните все вопросы, которые вы задавали детям, и замените его одним более точным.</a:t>
            </a:r>
          </a:p>
          <a:p>
            <a:pPr>
              <a:buFont typeface="Wingdings" pitchFamily="2" charset="2"/>
              <a:buChar char="ü"/>
            </a:pPr>
            <a:r>
              <a:rPr lang="ru-RU" sz="2000" smtClean="0">
                <a:solidFill>
                  <a:srgbClr val="003300"/>
                </a:solidFill>
              </a:rPr>
              <a:t>Если рассказ не получился или получился с трудом – улыбнитесь, ведь это здорово, потому что успех впереди.</a:t>
            </a:r>
            <a:endParaRPr lang="ru-RU" smtClean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mtClean="0"/>
              <a:t>Решение педсовета</a:t>
            </a:r>
          </a:p>
        </p:txBody>
      </p:sp>
      <p:sp>
        <p:nvSpPr>
          <p:cNvPr id="1208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33525"/>
            <a:ext cx="8229600" cy="4487863"/>
          </a:xfrm>
        </p:spPr>
        <p:txBody>
          <a:bodyPr/>
          <a:lstStyle/>
          <a:p>
            <a:pPr marL="381000" indent="-381000">
              <a:lnSpc>
                <a:spcPct val="80000"/>
              </a:lnSpc>
            </a:pPr>
            <a:endParaRPr lang="ru-RU" sz="2000" smtClean="0"/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ru-RU" sz="2000" smtClean="0">
                <a:solidFill>
                  <a:srgbClr val="003300"/>
                </a:solidFill>
              </a:rPr>
              <a:t>Продолжать создавать в ДОУ условия для развития речи детей: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     - пополнить группы дидактическими играми по развитию речи (ответственные воспитатели групп, срок в течение учебного года)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     - оформить стенды для родителей "Развитие связной речи дошкольника" (ответственные педагоги групп срок - апрель месяц).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2.  Отражать в календарных планах индивидуальную работу по развитию связной речи детей. (ответственные заместитель заведующего по УВР, анализ календарных планов ежемесячно)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3.  Для повышения уровня развития связной речи использовать эффективные формы работы. (ответственный заведующий д/с, заместитель заведующего по УВР - посещение НОД в группах)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4.  Провести в группах родительские собрания по теме "Развитие речи дошкольника"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284538"/>
            <a:ext cx="8229600" cy="746125"/>
          </a:xfrm>
        </p:spPr>
        <p:txBody>
          <a:bodyPr/>
          <a:lstStyle/>
          <a:p>
            <a:pPr algn="ctr"/>
            <a:r>
              <a:rPr lang="ru-RU" sz="4000" b="0" smtClean="0">
                <a:solidFill>
                  <a:srgbClr val="003300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8913"/>
            <a:ext cx="8291512" cy="1031875"/>
          </a:xfrm>
        </p:spPr>
        <p:txBody>
          <a:bodyPr/>
          <a:lstStyle/>
          <a:p>
            <a:pPr algn="ctr"/>
            <a:r>
              <a:rPr lang="ru-RU" smtClean="0"/>
              <a:t>Актуальность проблемы речевого развития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Проблема речевого развития детей дошкольного возраста на сегодняшний день очень актуальна, т.к. процент дошкольников с различными речевыми нарушениями остается стабильно высоким.  </a:t>
            </a:r>
          </a:p>
          <a:p>
            <a:pPr>
              <a:lnSpc>
                <a:spcPct val="80000"/>
              </a:lnSpc>
            </a:pPr>
            <a:r>
              <a:rPr lang="ru-RU" sz="2000" smtClean="0">
                <a:solidFill>
                  <a:srgbClr val="003300"/>
                </a:solidFill>
              </a:rPr>
              <a:t>Овладение родным языком является одним из важных приобретений ребенка в дошкольном детстве. </a:t>
            </a:r>
          </a:p>
          <a:p>
            <a:pPr>
              <a:lnSpc>
                <a:spcPct val="80000"/>
              </a:lnSpc>
            </a:pPr>
            <a:r>
              <a:rPr lang="ru-RU" sz="2000" smtClean="0">
                <a:solidFill>
                  <a:srgbClr val="003300"/>
                </a:solidFill>
              </a:rPr>
              <a:t>В современном дошкольном образовании речь рассматривается как одна из основ воспитания и обучения детей.</a:t>
            </a:r>
          </a:p>
          <a:p>
            <a:pPr>
              <a:lnSpc>
                <a:spcPct val="80000"/>
              </a:lnSpc>
            </a:pPr>
            <a:r>
              <a:rPr lang="ru-RU" sz="2000" smtClean="0">
                <a:solidFill>
                  <a:srgbClr val="003300"/>
                </a:solidFill>
              </a:rPr>
              <a:t>Речь – это инструмент развития высших отделов психики. </a:t>
            </a:r>
          </a:p>
          <a:p>
            <a:pPr>
              <a:lnSpc>
                <a:spcPct val="80000"/>
              </a:lnSpc>
            </a:pPr>
            <a:r>
              <a:rPr lang="ru-RU" sz="2000" smtClean="0">
                <a:solidFill>
                  <a:srgbClr val="003300"/>
                </a:solidFill>
              </a:rPr>
              <a:t>С развитием речи связано формирование как личности в целом, так и во всех основных психических процессов. </a:t>
            </a:r>
          </a:p>
          <a:p>
            <a:pPr>
              <a:lnSpc>
                <a:spcPct val="80000"/>
              </a:lnSpc>
            </a:pPr>
            <a:r>
              <a:rPr lang="ru-RU" sz="2000" smtClean="0">
                <a:solidFill>
                  <a:srgbClr val="003300"/>
                </a:solidFill>
              </a:rPr>
              <a:t>Обучение дошкольников родному языку должно стать одной из главных задач в подготовке детей к школе. </a:t>
            </a:r>
          </a:p>
          <a:p>
            <a:pPr>
              <a:lnSpc>
                <a:spcPct val="80000"/>
              </a:lnSpc>
            </a:pPr>
            <a:r>
              <a:rPr lang="ru-RU" sz="2000" smtClean="0">
                <a:solidFill>
                  <a:srgbClr val="003300"/>
                </a:solidFill>
              </a:rPr>
              <a:t>Главной задачей развития связной речи ребёнка в дошкольном возрасте является совершенствование монологической речи.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Все вышеназванные виды речевой деятельности актуальны при работе над развитием связной речи детей.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 b="0" smtClean="0"/>
              <a:t>Условия успешного речевого развития.</a:t>
            </a:r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557338"/>
            <a:ext cx="8713787" cy="50196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1.Создание условий для развития речи детей в общении со взрослыми и сверстниками.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2. Владение педагогом правильной литературной речью.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3. Обеспечение развития звуковой культуры речи со стороны детей в соответствии с их возрастными особенностями.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4. Обеспечивают детям условий для обогащения их словаря с учетом возрастных особенностей.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5. Создание условий для овладения детьми грамматическим строем речи.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6. Развитие у детей связной речи с учетом их возрастных особенностей.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7. Развитие у детей понимания речи, упражняя детей в выполнении словесной инструкции.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8. Создание условий для развития планирующей и регулирующей функции речи детей в соответствии с их возрастными особенностями.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9. Приобщение детей к культуре чтения художественной литературы.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10. Поощрение детского словотворчества.</a:t>
            </a:r>
            <a:r>
              <a:rPr lang="ru-RU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88913"/>
            <a:ext cx="8435975" cy="1103312"/>
          </a:xfrm>
        </p:spPr>
        <p:txBody>
          <a:bodyPr/>
          <a:lstStyle/>
          <a:p>
            <a:pPr algn="ctr"/>
            <a:r>
              <a:rPr lang="ru-RU" sz="3200" smtClean="0"/>
              <a:t>Современные образовательные технологии</a:t>
            </a:r>
          </a:p>
        </p:txBody>
      </p:sp>
      <p:graphicFrame>
        <p:nvGraphicFramePr>
          <p:cNvPr id="89096" name="Diagram 8"/>
          <p:cNvGraphicFramePr>
            <a:graphicFrameLocks/>
          </p:cNvGraphicFramePr>
          <p:nvPr>
            <p:ph sz="half" idx="4294967295"/>
          </p:nvPr>
        </p:nvGraphicFramePr>
        <p:xfrm>
          <a:off x="539750" y="1557338"/>
          <a:ext cx="8137525" cy="5300662"/>
        </p:xfrm>
        <a:graphic>
          <a:graphicData uri="http://schemas.openxmlformats.org/drawingml/2006/compatibility">
            <com:legacyDrawing xmlns:com="http://schemas.openxmlformats.org/drawingml/2006/compatibility" spid="_x0000_s8909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200" smtClean="0"/>
              <a:t>Мнемотехнику в дошкольной педагогике называют по-разному</a:t>
            </a:r>
          </a:p>
        </p:txBody>
      </p:sp>
      <p:graphicFrame>
        <p:nvGraphicFramePr>
          <p:cNvPr id="83974" name="Organization Chart 6"/>
          <p:cNvGraphicFramePr>
            <a:graphicFrameLocks/>
          </p:cNvGraphicFramePr>
          <p:nvPr>
            <p:ph idx="4294967295"/>
          </p:nvPr>
        </p:nvGraphicFramePr>
        <p:xfrm>
          <a:off x="431800" y="1514475"/>
          <a:ext cx="8208963" cy="4968875"/>
        </p:xfrm>
        <a:graphic>
          <a:graphicData uri="http://schemas.openxmlformats.org/drawingml/2006/compatibility">
            <com:legacyDrawing xmlns:com="http://schemas.openxmlformats.org/drawingml/2006/compatibility" spid="_x0000_s8397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Мнемотехника</a:t>
            </a:r>
          </a:p>
        </p:txBody>
      </p:sp>
      <p:sp>
        <p:nvSpPr>
          <p:cNvPr id="921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(греч.) – «искусство запоминания» - это система методов и приемов, обеспечивающих успешное запоминание, сохранение и воспроизведение информации.</a:t>
            </a:r>
          </a:p>
          <a:p>
            <a:pPr algn="just">
              <a:buFontTx/>
              <a:buNone/>
            </a:pPr>
            <a:endParaRPr lang="ru-RU" sz="2000" smtClean="0">
              <a:solidFill>
                <a:srgbClr val="003300"/>
              </a:solidFill>
            </a:endParaRPr>
          </a:p>
          <a:p>
            <a:pPr algn="ctr">
              <a:buFontTx/>
              <a:buNone/>
            </a:pPr>
            <a:r>
              <a:rPr lang="ru-RU" sz="2000" b="1" smtClean="0">
                <a:solidFill>
                  <a:srgbClr val="003300"/>
                </a:solidFill>
              </a:rPr>
              <a:t>Использование мнемотехники в обучении дошкольников позволяет решить такие задачи как:</a:t>
            </a:r>
          </a:p>
          <a:p>
            <a:pPr algn="ctr">
              <a:buFontTx/>
              <a:buNone/>
            </a:pPr>
            <a:endParaRPr lang="ru-RU" sz="2000" b="1" smtClean="0">
              <a:solidFill>
                <a:srgbClr val="003300"/>
              </a:solidFill>
            </a:endParaRP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1. Развитие связной речи;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2.  Преобразование абстрактных символов в образы (перекодирование информации);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3. Развитие мелкой моторики рук;</a:t>
            </a:r>
          </a:p>
          <a:p>
            <a:pPr>
              <a:buFontTx/>
              <a:buNone/>
            </a:pPr>
            <a:r>
              <a:rPr lang="ru-RU" sz="2000" smtClean="0">
                <a:solidFill>
                  <a:srgbClr val="003300"/>
                </a:solidFill>
              </a:rPr>
              <a:t>4. Развитие основных психических процессов – памяти, внимания, образного мышления; помогает овладение приёмами работы с мнемотаблицами и сокращает время обучения. </a:t>
            </a:r>
          </a:p>
          <a:p>
            <a:pPr>
              <a:buFontTx/>
              <a:buNone/>
            </a:pPr>
            <a:endParaRPr lang="ru-RU" sz="2000" smtClean="0">
              <a:solidFill>
                <a:srgbClr val="003300"/>
              </a:solidFill>
            </a:endParaRPr>
          </a:p>
        </p:txBody>
      </p:sp>
      <p:sp>
        <p:nvSpPr>
          <p:cNvPr id="92163" name="Нижний колонтитул 3"/>
          <p:cNvSpPr>
            <a:spLocks noGrp="1"/>
          </p:cNvSpPr>
          <p:nvPr>
            <p:ph type="ftr" sz="quarter" idx="13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13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mtClean="0"/>
              <a:t>МНЕМОТАБЛИЦЫ</a:t>
            </a:r>
          </a:p>
        </p:txBody>
      </p:sp>
      <p:pic>
        <p:nvPicPr>
          <p:cNvPr id="94210" name="Picture 4" descr="весн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557338"/>
            <a:ext cx="338455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8514" name="Group 146"/>
          <p:cNvGraphicFramePr>
            <a:graphicFrameLocks noGrp="1"/>
          </p:cNvGraphicFramePr>
          <p:nvPr>
            <p:ph sz="half" idx="4294967295"/>
          </p:nvPr>
        </p:nvGraphicFramePr>
        <p:xfrm>
          <a:off x="3924300" y="1989138"/>
          <a:ext cx="5040313" cy="4513262"/>
        </p:xfrm>
        <a:graphic>
          <a:graphicData uri="http://schemas.openxmlformats.org/drawingml/2006/table">
            <a:tbl>
              <a:tblPr/>
              <a:tblGrid>
                <a:gridCol w="1681163"/>
                <a:gridCol w="1677987"/>
                <a:gridCol w="1681163"/>
              </a:tblGrid>
              <a:tr h="6143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На дворе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звенит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капель,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по полям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бежит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ручей,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на дорогах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лужи.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Скоро выйдут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муравьи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после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зимней стужи.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Пробирается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медведь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сквозь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лесной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валежник.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Стали птицы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песни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петь,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и зацвёл подснежник.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4245" name="Rectangle 143"/>
          <p:cNvSpPr>
            <a:spLocks noChangeArrowheads="1"/>
          </p:cNvSpPr>
          <p:nvPr/>
        </p:nvSpPr>
        <p:spPr bwMode="auto">
          <a:xfrm>
            <a:off x="5076825" y="1484313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ru-RU" sz="2400" b="1">
                <a:solidFill>
                  <a:schemeClr val="tx2"/>
                </a:solidFill>
              </a:rPr>
              <a:t>«Весна»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mtClean="0"/>
              <a:t>«Новый Год»</a:t>
            </a:r>
          </a:p>
        </p:txBody>
      </p:sp>
      <p:pic>
        <p:nvPicPr>
          <p:cNvPr id="60422" name="Picture 6" descr="новый год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700213"/>
            <a:ext cx="3671888" cy="4824412"/>
          </a:xfrm>
        </p:spPr>
      </p:pic>
      <p:graphicFrame>
        <p:nvGraphicFramePr>
          <p:cNvPr id="60517" name="Group 101"/>
          <p:cNvGraphicFramePr>
            <a:graphicFrameLocks noGrp="1"/>
          </p:cNvGraphicFramePr>
          <p:nvPr>
            <p:ph idx="4294967295"/>
          </p:nvPr>
        </p:nvGraphicFramePr>
        <p:xfrm>
          <a:off x="4211638" y="1773238"/>
          <a:ext cx="4475162" cy="4779962"/>
        </p:xfrm>
        <a:graphic>
          <a:graphicData uri="http://schemas.openxmlformats.org/drawingml/2006/table">
            <a:tbl>
              <a:tblPr/>
              <a:tblGrid>
                <a:gridCol w="1492250"/>
                <a:gridCol w="1490662"/>
                <a:gridCol w="1492250"/>
              </a:tblGrid>
              <a:tr h="9556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Встали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девочки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 кружок,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встали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и примолкли.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Дед Мороз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7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огни зажёг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на высокой ёлке.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Наверху 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звезда,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бусы в два ряда.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Пусть не гаснет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ёлка,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пусть горит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всегда!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97TGp_Child_light">
  <a:themeElements>
    <a:clrScheme name="Default Design 2">
      <a:dk1>
        <a:srgbClr val="000000"/>
      </a:dk1>
      <a:lt1>
        <a:srgbClr val="F6EDA8"/>
      </a:lt1>
      <a:dk2>
        <a:srgbClr val="006600"/>
      </a:dk2>
      <a:lt2>
        <a:srgbClr val="FFFFFF"/>
      </a:lt2>
      <a:accent1>
        <a:srgbClr val="73C95B"/>
      </a:accent1>
      <a:accent2>
        <a:srgbClr val="F7C037"/>
      </a:accent2>
      <a:accent3>
        <a:srgbClr val="FAF4D1"/>
      </a:accent3>
      <a:accent4>
        <a:srgbClr val="000000"/>
      </a:accent4>
      <a:accent5>
        <a:srgbClr val="BCE1B5"/>
      </a:accent5>
      <a:accent6>
        <a:srgbClr val="E0AE31"/>
      </a:accent6>
      <a:hlink>
        <a:srgbClr val="2393CB"/>
      </a:hlink>
      <a:folHlink>
        <a:srgbClr val="CB057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BBEAA8"/>
        </a:lt1>
        <a:dk2>
          <a:srgbClr val="063C60"/>
        </a:dk2>
        <a:lt2>
          <a:srgbClr val="FFFFFF"/>
        </a:lt2>
        <a:accent1>
          <a:srgbClr val="5598CF"/>
        </a:accent1>
        <a:accent2>
          <a:srgbClr val="AAD955"/>
        </a:accent2>
        <a:accent3>
          <a:srgbClr val="DAF3D1"/>
        </a:accent3>
        <a:accent4>
          <a:srgbClr val="000000"/>
        </a:accent4>
        <a:accent5>
          <a:srgbClr val="B4CAE4"/>
        </a:accent5>
        <a:accent6>
          <a:srgbClr val="9AC44C"/>
        </a:accent6>
        <a:hlink>
          <a:srgbClr val="C7AA6F"/>
        </a:hlink>
        <a:folHlink>
          <a:srgbClr val="9E65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6EDA8"/>
        </a:lt1>
        <a:dk2>
          <a:srgbClr val="006600"/>
        </a:dk2>
        <a:lt2>
          <a:srgbClr val="FFFFFF"/>
        </a:lt2>
        <a:accent1>
          <a:srgbClr val="73C95B"/>
        </a:accent1>
        <a:accent2>
          <a:srgbClr val="F7C037"/>
        </a:accent2>
        <a:accent3>
          <a:srgbClr val="FAF4D1"/>
        </a:accent3>
        <a:accent4>
          <a:srgbClr val="000000"/>
        </a:accent4>
        <a:accent5>
          <a:srgbClr val="BCE1B5"/>
        </a:accent5>
        <a:accent6>
          <a:srgbClr val="E0AE31"/>
        </a:accent6>
        <a:hlink>
          <a:srgbClr val="2393CB"/>
        </a:hlink>
        <a:folHlink>
          <a:srgbClr val="CB057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CE6AE"/>
        </a:lt1>
        <a:dk2>
          <a:srgbClr val="800000"/>
        </a:dk2>
        <a:lt2>
          <a:srgbClr val="FFFFFF"/>
        </a:lt2>
        <a:accent1>
          <a:srgbClr val="F66C2E"/>
        </a:accent1>
        <a:accent2>
          <a:srgbClr val="F9DE3D"/>
        </a:accent2>
        <a:accent3>
          <a:srgbClr val="FDF0D3"/>
        </a:accent3>
        <a:accent4>
          <a:srgbClr val="000000"/>
        </a:accent4>
        <a:accent5>
          <a:srgbClr val="FABAAD"/>
        </a:accent5>
        <a:accent6>
          <a:srgbClr val="E2C936"/>
        </a:accent6>
        <a:hlink>
          <a:srgbClr val="6CCA85"/>
        </a:hlink>
        <a:folHlink>
          <a:srgbClr val="DCA44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2481</TotalTime>
  <Words>1504</Words>
  <Application>Microsoft Office PowerPoint</Application>
  <PresentationFormat>Экран (4:3)</PresentationFormat>
  <Paragraphs>253</Paragraphs>
  <Slides>26</Slides>
  <Notes>13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13</vt:i4>
      </vt:variant>
      <vt:variant>
        <vt:lpstr>Заголовки слайдов</vt:lpstr>
      </vt:variant>
      <vt:variant>
        <vt:i4>26</vt:i4>
      </vt:variant>
    </vt:vector>
  </HeadingPairs>
  <TitlesOfParts>
    <vt:vector size="44" baseType="lpstr">
      <vt:lpstr>Arial</vt:lpstr>
      <vt:lpstr>Verdana</vt:lpstr>
      <vt:lpstr>Times New Roman</vt:lpstr>
      <vt:lpstr>Wingdings 2</vt:lpstr>
      <vt:lpstr>Wingdings</vt:lpstr>
      <vt:lpstr>597TGp_Child_light</vt:lpstr>
      <vt:lpstr>597TGp_Child_light</vt:lpstr>
      <vt:lpstr>597TGp_Child_light</vt:lpstr>
      <vt:lpstr>597TGp_Child_light</vt:lpstr>
      <vt:lpstr>597TGp_Child_light</vt:lpstr>
      <vt:lpstr>597TGp_Child_light</vt:lpstr>
      <vt:lpstr>597TGp_Child_light</vt:lpstr>
      <vt:lpstr>597TGp_Child_light</vt:lpstr>
      <vt:lpstr>597TGp_Child_light</vt:lpstr>
      <vt:lpstr>597TGp_Child_light</vt:lpstr>
      <vt:lpstr>597TGp_Child_light</vt:lpstr>
      <vt:lpstr>597TGp_Child_light</vt:lpstr>
      <vt:lpstr>597TGp_Child_light</vt:lpstr>
      <vt:lpstr>Педсовет   «Особенности современных форм, методов работы в ДОУ по развитию речи дошкольников»</vt:lpstr>
      <vt:lpstr>Цель педсовета:</vt:lpstr>
      <vt:lpstr>Актуальность проблемы речевого развития</vt:lpstr>
      <vt:lpstr>Условия успешного речевого развития. </vt:lpstr>
      <vt:lpstr>Современные образовательные технологии</vt:lpstr>
      <vt:lpstr>Мнемотехнику в дошкольной педагогике называют по-разному</vt:lpstr>
      <vt:lpstr>Мнемотехника</vt:lpstr>
      <vt:lpstr>МНЕМОТАБЛИЦЫ</vt:lpstr>
      <vt:lpstr>«Новый Год»</vt:lpstr>
      <vt:lpstr>Методика развития связной речи  В.К. Воробьевой (картографическая схема)</vt:lpstr>
      <vt:lpstr>Рассказ «Зима»  (по методике В.К. Воробьевой)</vt:lpstr>
      <vt:lpstr>Предметно-схематические модели Т.А.Ткаченко</vt:lpstr>
      <vt:lpstr>Методика коллаж Т.В. Большева</vt:lpstr>
      <vt:lpstr>Мнемотехника</vt:lpstr>
      <vt:lpstr>Практическая часть</vt:lpstr>
      <vt:lpstr>Задание: Переведите пословицы на русский язык</vt:lpstr>
      <vt:lpstr>Задание: объясни выражения</vt:lpstr>
      <vt:lpstr>Задание: назвать полностью пословицу (по 2 данным словам)</vt:lpstr>
      <vt:lpstr>Задание: каждое слово замени противоположным и получи название сказок</vt:lpstr>
      <vt:lpstr>Синквейн </vt:lpstr>
      <vt:lpstr>Примеры синквейна</vt:lpstr>
      <vt:lpstr>Синквейн </vt:lpstr>
      <vt:lpstr>Подведение итогов и награждение победителей</vt:lpstr>
      <vt:lpstr>Правила для смелых и упорных педагогов</vt:lpstr>
      <vt:lpstr>Решение педсовета</vt:lpstr>
      <vt:lpstr>Спасибо за внимание!</vt:lpstr>
    </vt:vector>
  </TitlesOfParts>
  <Company>HomeLab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предметно-развивающей среды, способствующей речевому развитию детей младшего дошкольного возраста</dc:title>
  <dc:creator>User</dc:creator>
  <cp:lastModifiedBy>Люба</cp:lastModifiedBy>
  <cp:revision>208</cp:revision>
  <dcterms:created xsi:type="dcterms:W3CDTF">2011-02-05T18:02:26Z</dcterms:created>
  <dcterms:modified xsi:type="dcterms:W3CDTF">2013-03-30T15:59:52Z</dcterms:modified>
</cp:coreProperties>
</file>