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75" r:id="rId2"/>
    <p:sldId id="379" r:id="rId3"/>
    <p:sldId id="380" r:id="rId4"/>
    <p:sldId id="381" r:id="rId5"/>
    <p:sldId id="383" r:id="rId6"/>
    <p:sldId id="382" r:id="rId7"/>
    <p:sldId id="335" r:id="rId8"/>
    <p:sldId id="377" r:id="rId9"/>
    <p:sldId id="378" r:id="rId10"/>
    <p:sldId id="330" r:id="rId11"/>
    <p:sldId id="331" r:id="rId12"/>
    <p:sldId id="332" r:id="rId13"/>
    <p:sldId id="333" r:id="rId14"/>
    <p:sldId id="329" r:id="rId15"/>
    <p:sldId id="356" r:id="rId16"/>
    <p:sldId id="387" r:id="rId17"/>
    <p:sldId id="389" r:id="rId18"/>
    <p:sldId id="390" r:id="rId19"/>
    <p:sldId id="391" r:id="rId20"/>
    <p:sldId id="385" r:id="rId21"/>
    <p:sldId id="384" r:id="rId22"/>
    <p:sldId id="371" r:id="rId23"/>
    <p:sldId id="393" r:id="rId24"/>
    <p:sldId id="341" r:id="rId25"/>
    <p:sldId id="394" r:id="rId26"/>
    <p:sldId id="39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8EB"/>
    <a:srgbClr val="0099CC"/>
    <a:srgbClr val="B2B2B2"/>
    <a:srgbClr val="C0C0C0"/>
    <a:srgbClr val="DDDDDD"/>
    <a:srgbClr val="000000"/>
    <a:srgbClr val="FFFFFF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9476" autoAdjust="0"/>
    <p:restoredTop sz="80395" autoAdjust="0"/>
  </p:normalViewPr>
  <p:slideViewPr>
    <p:cSldViewPr>
      <p:cViewPr>
        <p:scale>
          <a:sx n="75" d="100"/>
          <a:sy n="75" d="100"/>
        </p:scale>
        <p:origin x="-74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C1E71-8A9C-4761-90E2-0E4C7490C3E8}" type="doc">
      <dgm:prSet loTypeId="urn:microsoft.com/office/officeart/2005/8/layout/target3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0A8EEE-A509-4D3E-9AA8-652E3587EB3B}">
      <dgm:prSet phldrT="[Текст]"/>
      <dgm:spPr/>
      <dgm:t>
        <a:bodyPr/>
        <a:lstStyle/>
        <a:p>
          <a:pPr algn="l"/>
          <a:r>
            <a:rPr lang="ru-RU" dirty="0" smtClean="0"/>
            <a:t>Обогащение словарного запаса</a:t>
          </a:r>
          <a:endParaRPr lang="ru-RU" dirty="0"/>
        </a:p>
      </dgm:t>
    </dgm:pt>
    <dgm:pt modelId="{433A03C4-DB77-4694-8509-E87C8D2953CB}" type="parTrans" cxnId="{47A28EEE-C605-44F0-8856-B3BAB9496F9F}">
      <dgm:prSet/>
      <dgm:spPr/>
      <dgm:t>
        <a:bodyPr/>
        <a:lstStyle/>
        <a:p>
          <a:endParaRPr lang="ru-RU"/>
        </a:p>
      </dgm:t>
    </dgm:pt>
    <dgm:pt modelId="{5FB83761-6DF5-4FD7-A464-5F7EAF68444A}" type="sibTrans" cxnId="{47A28EEE-C605-44F0-8856-B3BAB9496F9F}">
      <dgm:prSet/>
      <dgm:spPr/>
      <dgm:t>
        <a:bodyPr/>
        <a:lstStyle/>
        <a:p>
          <a:endParaRPr lang="ru-RU"/>
        </a:p>
      </dgm:t>
    </dgm:pt>
    <dgm:pt modelId="{7A01A288-FD57-49DC-AEA9-E43BE04FD5CD}">
      <dgm:prSet phldrT="[Текст]"/>
      <dgm:spPr/>
      <dgm:t>
        <a:bodyPr/>
        <a:lstStyle/>
        <a:p>
          <a:pPr algn="l"/>
          <a:r>
            <a:rPr lang="ru-RU" dirty="0" smtClean="0"/>
            <a:t>Обучение составлению рассказов</a:t>
          </a:r>
          <a:endParaRPr lang="ru-RU" dirty="0"/>
        </a:p>
      </dgm:t>
    </dgm:pt>
    <dgm:pt modelId="{8B3F400C-F03B-42D6-AABE-C832EB9AB4B0}" type="parTrans" cxnId="{3506BEBA-666F-4E37-BAC1-E1B6E77B796B}">
      <dgm:prSet/>
      <dgm:spPr/>
      <dgm:t>
        <a:bodyPr/>
        <a:lstStyle/>
        <a:p>
          <a:endParaRPr lang="ru-RU"/>
        </a:p>
      </dgm:t>
    </dgm:pt>
    <dgm:pt modelId="{84ACCABA-F341-44DE-8374-DB580ED0896E}" type="sibTrans" cxnId="{3506BEBA-666F-4E37-BAC1-E1B6E77B796B}">
      <dgm:prSet/>
      <dgm:spPr/>
      <dgm:t>
        <a:bodyPr/>
        <a:lstStyle/>
        <a:p>
          <a:endParaRPr lang="ru-RU"/>
        </a:p>
      </dgm:t>
    </dgm:pt>
    <dgm:pt modelId="{A43FB063-BDB3-4455-94E0-611888D701D4}">
      <dgm:prSet phldrT="[Текст]"/>
      <dgm:spPr/>
      <dgm:t>
        <a:bodyPr/>
        <a:lstStyle/>
        <a:p>
          <a:r>
            <a:rPr lang="ru-RU" dirty="0" smtClean="0"/>
            <a:t>Пересказ художественной литературы</a:t>
          </a:r>
          <a:endParaRPr lang="ru-RU" dirty="0"/>
        </a:p>
      </dgm:t>
    </dgm:pt>
    <dgm:pt modelId="{15522AFA-4ED9-48FA-9E6F-CBF972EAB9C1}" type="parTrans" cxnId="{F5BED60F-323F-4CF2-8A8D-996E258E5A76}">
      <dgm:prSet/>
      <dgm:spPr/>
      <dgm:t>
        <a:bodyPr/>
        <a:lstStyle/>
        <a:p>
          <a:endParaRPr lang="ru-RU"/>
        </a:p>
      </dgm:t>
    </dgm:pt>
    <dgm:pt modelId="{AD56E099-4D52-4878-84F6-E680A84AF56D}" type="sibTrans" cxnId="{F5BED60F-323F-4CF2-8A8D-996E258E5A76}">
      <dgm:prSet/>
      <dgm:spPr/>
      <dgm:t>
        <a:bodyPr/>
        <a:lstStyle/>
        <a:p>
          <a:endParaRPr lang="ru-RU"/>
        </a:p>
      </dgm:t>
    </dgm:pt>
    <dgm:pt modelId="{40BAD84A-0CD3-423A-BBF5-48C874E20905}">
      <dgm:prSet phldrT="[Текст]"/>
      <dgm:spPr/>
      <dgm:t>
        <a:bodyPr/>
        <a:lstStyle/>
        <a:p>
          <a:pPr algn="l"/>
          <a:r>
            <a:rPr lang="ru-RU" dirty="0" smtClean="0"/>
            <a:t>Отгадывание и загадывание загадок</a:t>
          </a:r>
          <a:endParaRPr lang="ru-RU" dirty="0"/>
        </a:p>
      </dgm:t>
    </dgm:pt>
    <dgm:pt modelId="{3C2D8888-677B-4727-AAF5-D8F1ACC448D5}" type="parTrans" cxnId="{52D1BCBD-56D6-4C71-B9DC-0EE923D39F76}">
      <dgm:prSet/>
      <dgm:spPr/>
      <dgm:t>
        <a:bodyPr/>
        <a:lstStyle/>
        <a:p>
          <a:endParaRPr lang="ru-RU"/>
        </a:p>
      </dgm:t>
    </dgm:pt>
    <dgm:pt modelId="{1521F7CD-C03E-4A6E-B53B-175BBFA66FD4}" type="sibTrans" cxnId="{52D1BCBD-56D6-4C71-B9DC-0EE923D39F76}">
      <dgm:prSet/>
      <dgm:spPr/>
      <dgm:t>
        <a:bodyPr/>
        <a:lstStyle/>
        <a:p>
          <a:endParaRPr lang="ru-RU"/>
        </a:p>
      </dgm:t>
    </dgm:pt>
    <dgm:pt modelId="{B1BC6B7D-D402-4750-974A-71FECB2F894D}" type="pres">
      <dgm:prSet presAssocID="{13AC1E71-8A9C-4761-90E2-0E4C7490C3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48068F-D532-4837-ACA6-22196432E490}" type="pres">
      <dgm:prSet presAssocID="{1F0A8EEE-A509-4D3E-9AA8-652E3587EB3B}" presName="circle1" presStyleLbl="node1" presStyleIdx="0" presStyleCnt="4"/>
      <dgm:spPr/>
    </dgm:pt>
    <dgm:pt modelId="{AA9FEC68-F520-461B-A222-8DB66522CE02}" type="pres">
      <dgm:prSet presAssocID="{1F0A8EEE-A509-4D3E-9AA8-652E3587EB3B}" presName="space" presStyleCnt="0"/>
      <dgm:spPr/>
    </dgm:pt>
    <dgm:pt modelId="{818AA842-B0B6-4639-B8E5-2E907275D83C}" type="pres">
      <dgm:prSet presAssocID="{1F0A8EEE-A509-4D3E-9AA8-652E3587EB3B}" presName="rect1" presStyleLbl="alignAcc1" presStyleIdx="0" presStyleCnt="4"/>
      <dgm:spPr/>
      <dgm:t>
        <a:bodyPr/>
        <a:lstStyle/>
        <a:p>
          <a:endParaRPr lang="ru-RU"/>
        </a:p>
      </dgm:t>
    </dgm:pt>
    <dgm:pt modelId="{1AB27513-9851-44FE-8BD6-7C222C7BA0EB}" type="pres">
      <dgm:prSet presAssocID="{7A01A288-FD57-49DC-AEA9-E43BE04FD5CD}" presName="vertSpace2" presStyleLbl="node1" presStyleIdx="0" presStyleCnt="4"/>
      <dgm:spPr/>
    </dgm:pt>
    <dgm:pt modelId="{D2394170-2B9E-473B-A073-199E40C78004}" type="pres">
      <dgm:prSet presAssocID="{7A01A288-FD57-49DC-AEA9-E43BE04FD5CD}" presName="circle2" presStyleLbl="node1" presStyleIdx="1" presStyleCnt="4"/>
      <dgm:spPr/>
    </dgm:pt>
    <dgm:pt modelId="{175F4413-7D1A-4AAD-9EFB-095952E4B033}" type="pres">
      <dgm:prSet presAssocID="{7A01A288-FD57-49DC-AEA9-E43BE04FD5CD}" presName="rect2" presStyleLbl="alignAcc1" presStyleIdx="1" presStyleCnt="4"/>
      <dgm:spPr/>
      <dgm:t>
        <a:bodyPr/>
        <a:lstStyle/>
        <a:p>
          <a:endParaRPr lang="ru-RU"/>
        </a:p>
      </dgm:t>
    </dgm:pt>
    <dgm:pt modelId="{6F4212A8-ADFD-47EE-9A6F-4C03AC1D804A}" type="pres">
      <dgm:prSet presAssocID="{A43FB063-BDB3-4455-94E0-611888D701D4}" presName="vertSpace3" presStyleLbl="node1" presStyleIdx="1" presStyleCnt="4"/>
      <dgm:spPr/>
    </dgm:pt>
    <dgm:pt modelId="{09801D35-4175-4B8A-BFFC-E55C476417A1}" type="pres">
      <dgm:prSet presAssocID="{A43FB063-BDB3-4455-94E0-611888D701D4}" presName="circle3" presStyleLbl="node1" presStyleIdx="2" presStyleCnt="4"/>
      <dgm:spPr/>
    </dgm:pt>
    <dgm:pt modelId="{55058D2B-D335-494D-A1DB-FB723DADD4DA}" type="pres">
      <dgm:prSet presAssocID="{A43FB063-BDB3-4455-94E0-611888D701D4}" presName="rect3" presStyleLbl="alignAcc1" presStyleIdx="2" presStyleCnt="4"/>
      <dgm:spPr/>
      <dgm:t>
        <a:bodyPr/>
        <a:lstStyle/>
        <a:p>
          <a:endParaRPr lang="ru-RU"/>
        </a:p>
      </dgm:t>
    </dgm:pt>
    <dgm:pt modelId="{C980AE9B-A391-402A-AD61-D3F48E031FFB}" type="pres">
      <dgm:prSet presAssocID="{40BAD84A-0CD3-423A-BBF5-48C874E20905}" presName="vertSpace4" presStyleLbl="node1" presStyleIdx="2" presStyleCnt="4"/>
      <dgm:spPr/>
    </dgm:pt>
    <dgm:pt modelId="{F8AE1E17-CC3D-40DC-AB5B-C5806E4255EA}" type="pres">
      <dgm:prSet presAssocID="{40BAD84A-0CD3-423A-BBF5-48C874E20905}" presName="circle4" presStyleLbl="node1" presStyleIdx="3" presStyleCnt="4"/>
      <dgm:spPr/>
    </dgm:pt>
    <dgm:pt modelId="{079D0E32-F787-46C3-979E-C5B428E61671}" type="pres">
      <dgm:prSet presAssocID="{40BAD84A-0CD3-423A-BBF5-48C874E20905}" presName="rect4" presStyleLbl="alignAcc1" presStyleIdx="3" presStyleCnt="4"/>
      <dgm:spPr/>
      <dgm:t>
        <a:bodyPr/>
        <a:lstStyle/>
        <a:p>
          <a:endParaRPr lang="ru-RU"/>
        </a:p>
      </dgm:t>
    </dgm:pt>
    <dgm:pt modelId="{31B92937-2226-44B2-9A0E-4203C360583F}" type="pres">
      <dgm:prSet presAssocID="{1F0A8EEE-A509-4D3E-9AA8-652E3587EB3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329E0-2219-4852-9842-FB60F74D5539}" type="pres">
      <dgm:prSet presAssocID="{7A01A288-FD57-49DC-AEA9-E43BE04FD5C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5AC9F-B813-4178-B6F3-CD0AE0BC31AB}" type="pres">
      <dgm:prSet presAssocID="{A43FB063-BDB3-4455-94E0-611888D701D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39DC5-06E6-4600-9941-22ED4D6A5971}" type="pres">
      <dgm:prSet presAssocID="{40BAD84A-0CD3-423A-BBF5-48C874E2090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BE6FBA-2E8B-487E-BC25-904A8EB873E4}" type="presOf" srcId="{A43FB063-BDB3-4455-94E0-611888D701D4}" destId="{DD95AC9F-B813-4178-B6F3-CD0AE0BC31AB}" srcOrd="1" destOrd="0" presId="urn:microsoft.com/office/officeart/2005/8/layout/target3"/>
    <dgm:cxn modelId="{0BA6EB44-2A70-47B2-A075-5CEF67C865C1}" type="presOf" srcId="{40BAD84A-0CD3-423A-BBF5-48C874E20905}" destId="{079D0E32-F787-46C3-979E-C5B428E61671}" srcOrd="0" destOrd="0" presId="urn:microsoft.com/office/officeart/2005/8/layout/target3"/>
    <dgm:cxn modelId="{7A5B8B1D-2327-4769-82C5-58C2F78460BD}" type="presOf" srcId="{1F0A8EEE-A509-4D3E-9AA8-652E3587EB3B}" destId="{818AA842-B0B6-4639-B8E5-2E907275D83C}" srcOrd="0" destOrd="0" presId="urn:microsoft.com/office/officeart/2005/8/layout/target3"/>
    <dgm:cxn modelId="{3506BEBA-666F-4E37-BAC1-E1B6E77B796B}" srcId="{13AC1E71-8A9C-4761-90E2-0E4C7490C3E8}" destId="{7A01A288-FD57-49DC-AEA9-E43BE04FD5CD}" srcOrd="1" destOrd="0" parTransId="{8B3F400C-F03B-42D6-AABE-C832EB9AB4B0}" sibTransId="{84ACCABA-F341-44DE-8374-DB580ED0896E}"/>
    <dgm:cxn modelId="{52D1BCBD-56D6-4C71-B9DC-0EE923D39F76}" srcId="{13AC1E71-8A9C-4761-90E2-0E4C7490C3E8}" destId="{40BAD84A-0CD3-423A-BBF5-48C874E20905}" srcOrd="3" destOrd="0" parTransId="{3C2D8888-677B-4727-AAF5-D8F1ACC448D5}" sibTransId="{1521F7CD-C03E-4A6E-B53B-175BBFA66FD4}"/>
    <dgm:cxn modelId="{47A28EEE-C605-44F0-8856-B3BAB9496F9F}" srcId="{13AC1E71-8A9C-4761-90E2-0E4C7490C3E8}" destId="{1F0A8EEE-A509-4D3E-9AA8-652E3587EB3B}" srcOrd="0" destOrd="0" parTransId="{433A03C4-DB77-4694-8509-E87C8D2953CB}" sibTransId="{5FB83761-6DF5-4FD7-A464-5F7EAF68444A}"/>
    <dgm:cxn modelId="{A15509A3-126F-4F72-832F-1F56C03742B1}" type="presOf" srcId="{13AC1E71-8A9C-4761-90E2-0E4C7490C3E8}" destId="{B1BC6B7D-D402-4750-974A-71FECB2F894D}" srcOrd="0" destOrd="0" presId="urn:microsoft.com/office/officeart/2005/8/layout/target3"/>
    <dgm:cxn modelId="{5D6CA139-0BD6-43A0-BBCE-CE9C22C97FC3}" type="presOf" srcId="{1F0A8EEE-A509-4D3E-9AA8-652E3587EB3B}" destId="{31B92937-2226-44B2-9A0E-4203C360583F}" srcOrd="1" destOrd="0" presId="urn:microsoft.com/office/officeart/2005/8/layout/target3"/>
    <dgm:cxn modelId="{7DF52F1C-639E-486B-92C0-2EC20713380C}" type="presOf" srcId="{7A01A288-FD57-49DC-AEA9-E43BE04FD5CD}" destId="{76E329E0-2219-4852-9842-FB60F74D5539}" srcOrd="1" destOrd="0" presId="urn:microsoft.com/office/officeart/2005/8/layout/target3"/>
    <dgm:cxn modelId="{F5BED60F-323F-4CF2-8A8D-996E258E5A76}" srcId="{13AC1E71-8A9C-4761-90E2-0E4C7490C3E8}" destId="{A43FB063-BDB3-4455-94E0-611888D701D4}" srcOrd="2" destOrd="0" parTransId="{15522AFA-4ED9-48FA-9E6F-CBF972EAB9C1}" sibTransId="{AD56E099-4D52-4878-84F6-E680A84AF56D}"/>
    <dgm:cxn modelId="{00FFD87E-2024-40A8-AB05-7DD6D72D5DA1}" type="presOf" srcId="{7A01A288-FD57-49DC-AEA9-E43BE04FD5CD}" destId="{175F4413-7D1A-4AAD-9EFB-095952E4B033}" srcOrd="0" destOrd="0" presId="urn:microsoft.com/office/officeart/2005/8/layout/target3"/>
    <dgm:cxn modelId="{F74D1DBC-E012-43B3-86FA-B765D01073E2}" type="presOf" srcId="{40BAD84A-0CD3-423A-BBF5-48C874E20905}" destId="{31D39DC5-06E6-4600-9941-22ED4D6A5971}" srcOrd="1" destOrd="0" presId="urn:microsoft.com/office/officeart/2005/8/layout/target3"/>
    <dgm:cxn modelId="{362C5F10-ECE3-4A6D-BE5A-B58100C7E6E1}" type="presOf" srcId="{A43FB063-BDB3-4455-94E0-611888D701D4}" destId="{55058D2B-D335-494D-A1DB-FB723DADD4DA}" srcOrd="0" destOrd="0" presId="urn:microsoft.com/office/officeart/2005/8/layout/target3"/>
    <dgm:cxn modelId="{7E9DE95B-EF04-4471-8EF4-7E1A76EBB6D7}" type="presParOf" srcId="{B1BC6B7D-D402-4750-974A-71FECB2F894D}" destId="{3D48068F-D532-4837-ACA6-22196432E490}" srcOrd="0" destOrd="0" presId="urn:microsoft.com/office/officeart/2005/8/layout/target3"/>
    <dgm:cxn modelId="{8F5BD807-A090-4CD4-862D-916915C3F8B5}" type="presParOf" srcId="{B1BC6B7D-D402-4750-974A-71FECB2F894D}" destId="{AA9FEC68-F520-461B-A222-8DB66522CE02}" srcOrd="1" destOrd="0" presId="urn:microsoft.com/office/officeart/2005/8/layout/target3"/>
    <dgm:cxn modelId="{7C5357F9-02F9-496B-95DD-4165E9D1593F}" type="presParOf" srcId="{B1BC6B7D-D402-4750-974A-71FECB2F894D}" destId="{818AA842-B0B6-4639-B8E5-2E907275D83C}" srcOrd="2" destOrd="0" presId="urn:microsoft.com/office/officeart/2005/8/layout/target3"/>
    <dgm:cxn modelId="{0198FEB8-7852-40E4-94DA-EC32F1A5C118}" type="presParOf" srcId="{B1BC6B7D-D402-4750-974A-71FECB2F894D}" destId="{1AB27513-9851-44FE-8BD6-7C222C7BA0EB}" srcOrd="3" destOrd="0" presId="urn:microsoft.com/office/officeart/2005/8/layout/target3"/>
    <dgm:cxn modelId="{8B2D3114-674D-45E5-917F-4BF6C73807D5}" type="presParOf" srcId="{B1BC6B7D-D402-4750-974A-71FECB2F894D}" destId="{D2394170-2B9E-473B-A073-199E40C78004}" srcOrd="4" destOrd="0" presId="urn:microsoft.com/office/officeart/2005/8/layout/target3"/>
    <dgm:cxn modelId="{BEFA2279-AE25-45FD-AA00-A875D3728358}" type="presParOf" srcId="{B1BC6B7D-D402-4750-974A-71FECB2F894D}" destId="{175F4413-7D1A-4AAD-9EFB-095952E4B033}" srcOrd="5" destOrd="0" presId="urn:microsoft.com/office/officeart/2005/8/layout/target3"/>
    <dgm:cxn modelId="{29C8A743-1E42-4D28-AB2D-830C29091B3B}" type="presParOf" srcId="{B1BC6B7D-D402-4750-974A-71FECB2F894D}" destId="{6F4212A8-ADFD-47EE-9A6F-4C03AC1D804A}" srcOrd="6" destOrd="0" presId="urn:microsoft.com/office/officeart/2005/8/layout/target3"/>
    <dgm:cxn modelId="{E28F3B09-EDE9-4E1F-9AA5-9C4514472CF4}" type="presParOf" srcId="{B1BC6B7D-D402-4750-974A-71FECB2F894D}" destId="{09801D35-4175-4B8A-BFFC-E55C476417A1}" srcOrd="7" destOrd="0" presId="urn:microsoft.com/office/officeart/2005/8/layout/target3"/>
    <dgm:cxn modelId="{EDF80350-372A-48CD-A564-1E181CF199D8}" type="presParOf" srcId="{B1BC6B7D-D402-4750-974A-71FECB2F894D}" destId="{55058D2B-D335-494D-A1DB-FB723DADD4DA}" srcOrd="8" destOrd="0" presId="urn:microsoft.com/office/officeart/2005/8/layout/target3"/>
    <dgm:cxn modelId="{AB7545B7-024A-476C-8404-F2EA86885AAC}" type="presParOf" srcId="{B1BC6B7D-D402-4750-974A-71FECB2F894D}" destId="{C980AE9B-A391-402A-AD61-D3F48E031FFB}" srcOrd="9" destOrd="0" presId="urn:microsoft.com/office/officeart/2005/8/layout/target3"/>
    <dgm:cxn modelId="{A8FF8475-8E68-4336-89E4-B8EE756006BC}" type="presParOf" srcId="{B1BC6B7D-D402-4750-974A-71FECB2F894D}" destId="{F8AE1E17-CC3D-40DC-AB5B-C5806E4255EA}" srcOrd="10" destOrd="0" presId="urn:microsoft.com/office/officeart/2005/8/layout/target3"/>
    <dgm:cxn modelId="{A6195FFD-7A8A-4F68-ABE4-D120804D84F5}" type="presParOf" srcId="{B1BC6B7D-D402-4750-974A-71FECB2F894D}" destId="{079D0E32-F787-46C3-979E-C5B428E61671}" srcOrd="11" destOrd="0" presId="urn:microsoft.com/office/officeart/2005/8/layout/target3"/>
    <dgm:cxn modelId="{4628F67B-6571-405B-B80C-F431B06681F3}" type="presParOf" srcId="{B1BC6B7D-D402-4750-974A-71FECB2F894D}" destId="{31B92937-2226-44B2-9A0E-4203C360583F}" srcOrd="12" destOrd="0" presId="urn:microsoft.com/office/officeart/2005/8/layout/target3"/>
    <dgm:cxn modelId="{56390AD1-8E65-4024-9556-6CFCDBF78A7A}" type="presParOf" srcId="{B1BC6B7D-D402-4750-974A-71FECB2F894D}" destId="{76E329E0-2219-4852-9842-FB60F74D5539}" srcOrd="13" destOrd="0" presId="urn:microsoft.com/office/officeart/2005/8/layout/target3"/>
    <dgm:cxn modelId="{42257B16-FE4C-4213-93DF-3DC7CAAE8B2C}" type="presParOf" srcId="{B1BC6B7D-D402-4750-974A-71FECB2F894D}" destId="{DD95AC9F-B813-4178-B6F3-CD0AE0BC31AB}" srcOrd="14" destOrd="0" presId="urn:microsoft.com/office/officeart/2005/8/layout/target3"/>
    <dgm:cxn modelId="{1E04ECF1-87AA-443D-A297-EEA544040AFE}" type="presParOf" srcId="{B1BC6B7D-D402-4750-974A-71FECB2F894D}" destId="{31D39DC5-06E6-4600-9941-22ED4D6A5971}" srcOrd="15" destOrd="0" presId="urn:microsoft.com/office/officeart/2005/8/layout/target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6" Type="http://schemas.microsoft.com/office/2006/relationships/legacyDiagramText" Target="legacyDiagramText10.bin"/><Relationship Id="rId5" Type="http://schemas.microsoft.com/office/2006/relationships/legacyDiagramText" Target="legacyDiagramText9.bin"/><Relationship Id="rId4" Type="http://schemas.microsoft.com/office/2006/relationships/legacyDiagramText" Target="legacyDiagramText8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992BC-28B0-496E-BA4F-DFA8B8D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 smtClean="0"/>
              <a:t>1.В дошкольном учреждении должны быть созданы условия для развития речи детей в общении со взрослыми и сверстниками: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обращаться к взрослым с вопросами, суждениями, высказываниями;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к речевому общению между собой.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2.</a:t>
            </a:r>
            <a:r>
              <a:rPr lang="ru-RU" sz="800" smtClean="0"/>
              <a:t> Сотрудники задают детям образцы правильной литературной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речь сотрудников четкая, ясная, красочная, полная, грамматически правильная;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в речь включаются разнообразные образцы речевого этикета.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3.</a:t>
            </a:r>
            <a:r>
              <a:rPr lang="ru-RU" sz="800" smtClean="0"/>
              <a:t> Сотрудники обеспечивают развитие звуковой культуры речи со стороны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следят за правильным произношением, в случае необходимости поправляют и упражняют детей (организуют звукоподражательные игры, проводят занятия по звуковому анализу слова, используют чистоговорки, скороговорки, загадки, стихотворения);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наблюдают за темпом и громкостью речи детей, в случае необходимости деликатно поправляют их.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4.</a:t>
            </a:r>
            <a:r>
              <a:rPr lang="ru-RU" sz="800" smtClean="0"/>
              <a:t> Сотрудники обеспечивают детям условия для обогащения их словаря с учетом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обеспечивают детям условия для включения детьми называемых предметов и явлений в игру и предметную деятельность;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помогают ребенку овладеть названием предметов и явлений, их свойств, рассказывать о них;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обеспечивают развитие образной стороны речи (переносный смысл слов);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знакомят детей с синонимами, антонимами, омонимами.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5.</a:t>
            </a:r>
            <a:r>
              <a:rPr lang="ru-RU" sz="800" smtClean="0"/>
              <a:t> Сотрудники создают условия для овладения детьми грамматическим строем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правильно связывать слова в падеже, числе, во времени, роде, пользоваться суффиксами;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формулировать вопросы и отвечать на них, строить предложения.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6.</a:t>
            </a:r>
            <a:r>
              <a:rPr lang="ru-RU" sz="800" smtClean="0"/>
              <a:t> Сотрудники развивают у детей связную речь с учетом их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поощряют детей к рассказыванию, развернутому изложению определенного содержания;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организуют диалоги между детьми и со взрослыми.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7.</a:t>
            </a:r>
            <a:r>
              <a:rPr lang="ru-RU" sz="800" smtClean="0"/>
              <a:t> Уделяют специальное внимание развитию у детей понимания речи, упражняя детей в выполнении словесной инструкции.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8.</a:t>
            </a:r>
            <a:r>
              <a:rPr lang="ru-RU" sz="800" smtClean="0"/>
              <a:t> Сотрудники создают условия для развития планирующей и регулирующей функции речи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стимулируют детей комментировать свою речь;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упражняют в умении планировать свою деятельность.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9.</a:t>
            </a:r>
            <a:r>
              <a:rPr lang="ru-RU" sz="800" smtClean="0"/>
              <a:t> Приобщают детей к культуре чтения художественной литературы.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10.</a:t>
            </a:r>
            <a:r>
              <a:rPr lang="ru-RU" sz="800" smtClean="0"/>
              <a:t> Сотрудники поощряют детское словотворчество. 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9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  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6E4-E5EC-4221-9C87-A2B2D18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FB0-F932-43E1-9E58-D0FECC4B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1AC4-63A1-4516-AF7D-ADFFE5E7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6E12-ECF9-43CA-8117-BF80AF9A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FB29-3BC0-4A30-98BB-CD41A917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A04-4BB2-4D43-9049-DC315860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F3E-25BB-46B7-B069-B1FD9DBC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359E-DDFD-4F99-84D6-655A2013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FF8-73D4-49BE-BD24-19D7FE3C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5F19-6236-4D98-9CC3-D451B9AA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D5AE-A3BD-484F-A607-6CD47F8F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9F61-E11E-4B44-9921-814BC88A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27" name="Picture 26" descr="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5250" y="77788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DB761A-3483-48CC-8AB1-6546B7A0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4863" y="95250"/>
            <a:ext cx="673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311150"/>
            <a:ext cx="91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5%D0%B5%D0%BF%D1%80%D0%B8%D1%87%D0%B0%D1%81%D1%82%D0%B8%D0%B5" TargetMode="External"/><Relationship Id="rId3" Type="http://schemas.openxmlformats.org/officeDocument/2006/relationships/hyperlink" Target="http://ru.wikipedia.org/wiki/%D0%98%D0%BC%D1%8F_%D1%81%D1%83%D1%89%D0%B5%D1%81%D1%82%D0%B2%D0%B8%D1%82%D0%B5%D0%BB%D1%8C%D0%BD%D0%BE%D0%B5" TargetMode="External"/><Relationship Id="rId7" Type="http://schemas.openxmlformats.org/officeDocument/2006/relationships/hyperlink" Target="http://ru.wikipedia.org/wiki/%D0%93%D0%BB%D0%B0%D0%B3%D0%BE%D0%BB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F%D1%80%D0%B8%D1%87%D0%B0%D1%81%D1%82%D0%B8%D0%B5_(%D0%BB%D0%B8%D0%BD%D0%B3%D0%B2%D0%B8%D1%81%D1%82%D0%B8%D0%BA%D0%B0)" TargetMode="External"/><Relationship Id="rId5" Type="http://schemas.openxmlformats.org/officeDocument/2006/relationships/hyperlink" Target="http://ru.wikipedia.org/wiki/%D0%98%D0%BC%D1%8F_%D0%BF%D1%80%D0%B8%D0%BB%D0%B0%D0%B3%D0%B0%D1%82%D0%B5%D0%BB%D1%8C%D0%BD%D0%BE%D0%B5" TargetMode="External"/><Relationship Id="rId4" Type="http://schemas.openxmlformats.org/officeDocument/2006/relationships/hyperlink" Target="http://ru.wikipedia.org/wiki/%D0%9C%D0%B5%D1%81%D1%82%D0%BE%D0%B8%D0%BC%D0%B5%D0%BD%D0%B8%D0%B5" TargetMode="External"/><Relationship Id="rId9" Type="http://schemas.openxmlformats.org/officeDocument/2006/relationships/hyperlink" Target="http://ru.wikipedia.org/wiki/%D0%A0%D0%B5%D0%B7%D1%8E%D0%BC%D0%B5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5%D0%B5%D0%BF%D1%80%D0%B8%D1%87%D0%B0%D1%81%D1%82%D0%B8%D0%B5" TargetMode="External"/><Relationship Id="rId3" Type="http://schemas.openxmlformats.org/officeDocument/2006/relationships/hyperlink" Target="http://ru.wikipedia.org/wiki/%D0%98%D0%BC%D1%8F_%D1%81%D1%83%D1%89%D0%B5%D1%81%D1%82%D0%B2%D0%B8%D1%82%D0%B5%D0%BB%D1%8C%D0%BD%D0%BE%D0%B5" TargetMode="External"/><Relationship Id="rId7" Type="http://schemas.openxmlformats.org/officeDocument/2006/relationships/hyperlink" Target="http://ru.wikipedia.org/wiki/%D0%93%D0%BB%D0%B0%D0%B3%D0%BE%D0%BB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F%D1%80%D0%B8%D1%87%D0%B0%D1%81%D1%82%D0%B8%D0%B5_(%D0%BB%D0%B8%D0%BD%D0%B3%D0%B2%D0%B8%D1%81%D1%82%D0%B8%D0%BA%D0%B0)" TargetMode="External"/><Relationship Id="rId5" Type="http://schemas.openxmlformats.org/officeDocument/2006/relationships/hyperlink" Target="http://ru.wikipedia.org/wiki/%D0%98%D0%BC%D1%8F_%D0%BF%D1%80%D0%B8%D0%BB%D0%B0%D0%B3%D0%B0%D1%82%D0%B5%D0%BB%D1%8C%D0%BD%D0%BE%D0%B5" TargetMode="External"/><Relationship Id="rId4" Type="http://schemas.openxmlformats.org/officeDocument/2006/relationships/hyperlink" Target="http://ru.wikipedia.org/wiki/%D0%9C%D0%B5%D1%81%D1%82%D0%BE%D0%B8%D0%BC%D0%B5%D0%BD%D0%B8%D0%B5" TargetMode="External"/><Relationship Id="rId9" Type="http://schemas.openxmlformats.org/officeDocument/2006/relationships/hyperlink" Target="http://ru.wikipedia.org/wiki/%D0%A0%D0%B5%D0%B7%D1%8E%D0%BC%D0%B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5;&#1077;&#1076;&#1089;&#1086;&#1074;&#1077;&#1090;&#1099;\&#1055;&#1077;&#1076;&#1089;&#1086;&#1074;&#1077;&#1090;%20&#1056;&#1045;&#1063;&#1068;\1_torzhestvenniy_zvuk_-_fanfari_get-tune_net.mp3" TargetMode="Externa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96975"/>
            <a:ext cx="7773988" cy="4248150"/>
          </a:xfrm>
        </p:spPr>
        <p:txBody>
          <a:bodyPr/>
          <a:lstStyle/>
          <a:p>
            <a:pPr algn="ctr"/>
            <a:r>
              <a:rPr lang="ru-RU" smtClean="0"/>
              <a:t>Педсовет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003300"/>
                </a:solidFill>
              </a:rPr>
              <a:t>«Особенности современных форм, методов работы в ДОУ по развитию речи дошкольников»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Методика развития связной речи </a:t>
            </a:r>
            <a:br>
              <a:rPr lang="ru-RU" sz="2800" smtClean="0"/>
            </a:br>
            <a:r>
              <a:rPr lang="ru-RU" sz="2800" smtClean="0"/>
              <a:t>В.К. Воробьевой (картографическая схема)</a:t>
            </a:r>
          </a:p>
        </p:txBody>
      </p:sp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5019675"/>
          </a:xfrm>
        </p:spPr>
        <p:txBody>
          <a:bodyPr/>
          <a:lstStyle/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Используется слуховая, зрительная, ассоциативная память.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Из текста выбираются предметы, они становятся ориентирами рассказа. 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Составляется предметно-графическая схема или план. Стрелки обозначают действия.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Пересказ составляется с опорой на данный предметно-графический план.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Для обогащения пересказа признаками, в план вводятся новые обозначения: существительное -     наречие - </a:t>
            </a:r>
          </a:p>
          <a:p>
            <a:pPr>
              <a:buFontTx/>
              <a:buNone/>
            </a:pPr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96259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8001000" y="5286375"/>
            <a:ext cx="500063" cy="428625"/>
          </a:xfrm>
          <a:prstGeom prst="ellipse">
            <a:avLst/>
          </a:prstGeom>
          <a:solidFill>
            <a:srgbClr val="0033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rrowheads="1"/>
          </p:cNvSpPr>
          <p:nvPr/>
        </p:nvSpPr>
        <p:spPr bwMode="auto">
          <a:xfrm>
            <a:off x="2143125" y="5643563"/>
            <a:ext cx="714375" cy="428625"/>
          </a:xfrm>
          <a:prstGeom prst="triangle">
            <a:avLst>
              <a:gd name="adj" fmla="val 50000"/>
            </a:avLst>
          </a:prstGeom>
          <a:solidFill>
            <a:srgbClr val="3333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Рассказ «Зима» </a:t>
            </a:r>
            <a:br>
              <a:rPr lang="ru-RU" sz="3200" smtClean="0"/>
            </a:br>
            <a:r>
              <a:rPr lang="ru-RU" sz="3200" smtClean="0"/>
              <a:t>(по методике В.К. Воробьевой)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72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900238"/>
            <a:ext cx="7429500" cy="4286250"/>
          </a:xfr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Предметно-схематические модели Т.А.Ткаченко</a:t>
            </a:r>
          </a:p>
        </p:txBody>
      </p:sp>
      <p:sp>
        <p:nvSpPr>
          <p:cNvPr id="9933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929438" y="1143000"/>
            <a:ext cx="2214562" cy="28575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9332" name="Рисунок 3" descr="Схема № 2"/>
          <p:cNvPicPr>
            <a:picLocks noChangeAspect="1" noChangeArrowheads="1"/>
          </p:cNvPicPr>
          <p:nvPr/>
        </p:nvPicPr>
        <p:blipFill>
          <a:blip r:embed="rId3"/>
          <a:srcRect t="4404"/>
          <a:stretch>
            <a:fillRect/>
          </a:stretch>
        </p:blipFill>
        <p:spPr bwMode="auto">
          <a:xfrm>
            <a:off x="684213" y="1989138"/>
            <a:ext cx="7323137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2484438" y="1484313"/>
            <a:ext cx="415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Схема описания и сравнения посуды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Методика коллаж Т.В. Большева</a:t>
            </a:r>
          </a:p>
        </p:txBody>
      </p:sp>
      <p:sp>
        <p:nvSpPr>
          <p:cNvPr id="101378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1571625"/>
            <a:ext cx="642937" cy="357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214938" y="1643063"/>
            <a:ext cx="642937" cy="357187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1382" name="Picture 10" descr="Клипарт по мотивам сказки  &quot;Репка&quot;"/>
          <p:cNvPicPr>
            <a:picLocks noChangeAspect="1" noChangeArrowheads="1"/>
          </p:cNvPicPr>
          <p:nvPr/>
        </p:nvPicPr>
        <p:blipFill>
          <a:blip r:embed="rId2"/>
          <a:srcRect t="1378" r="3929" b="2786"/>
          <a:stretch>
            <a:fillRect/>
          </a:stretch>
        </p:blipFill>
        <p:spPr bwMode="auto">
          <a:xfrm>
            <a:off x="1547813" y="1557338"/>
            <a:ext cx="59769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19675"/>
          </a:xfrm>
        </p:spPr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z="2000" smtClean="0"/>
              <a:t>«Болтунишка»http://www.boltun-spb.ru/mnemo_all_name.html</a:t>
            </a:r>
          </a:p>
        </p:txBody>
      </p:sp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10240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15896" y="164464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процесс 5"/>
          <p:cNvSpPr/>
          <p:nvPr/>
        </p:nvSpPr>
        <p:spPr>
          <a:xfrm>
            <a:off x="6929438" y="1214438"/>
            <a:ext cx="2000250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Практическая часть</a:t>
            </a:r>
          </a:p>
        </p:txBody>
      </p:sp>
      <p:sp>
        <p:nvSpPr>
          <p:cNvPr id="103426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38" y="1143000"/>
            <a:ext cx="1928812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428" name="Rectangle 7"/>
          <p:cNvSpPr>
            <a:spLocks noChangeArrowheads="1"/>
          </p:cNvSpPr>
          <p:nvPr/>
        </p:nvSpPr>
        <p:spPr bwMode="auto">
          <a:xfrm>
            <a:off x="250825" y="1322388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Задание: игровой тест на определение знаний, умений и навыков воспитателей</a:t>
            </a:r>
          </a:p>
        </p:txBody>
      </p: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468313" y="2133600"/>
            <a:ext cx="8247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003300"/>
                </a:solidFill>
              </a:rPr>
              <a:t>Назовите формы речи. </a:t>
            </a:r>
          </a:p>
          <a:p>
            <a:r>
              <a:rPr lang="ru-RU" sz="2400">
                <a:solidFill>
                  <a:srgbClr val="003300"/>
                </a:solidFill>
              </a:rPr>
              <a:t>Какие умения развиваются в диалоге.</a:t>
            </a:r>
          </a:p>
          <a:p>
            <a:r>
              <a:rPr lang="ru-RU" sz="2400">
                <a:solidFill>
                  <a:srgbClr val="003300"/>
                </a:solidFill>
              </a:rPr>
              <a:t>Какие формы работы используют при обучении детей связной речи. </a:t>
            </a:r>
          </a:p>
          <a:p>
            <a:r>
              <a:rPr lang="ru-RU" sz="2400">
                <a:solidFill>
                  <a:srgbClr val="003300"/>
                </a:solidFill>
              </a:rPr>
              <a:t>Назовите структуру повествования. </a:t>
            </a:r>
          </a:p>
          <a:p>
            <a:r>
              <a:rPr lang="ru-RU" sz="2400">
                <a:solidFill>
                  <a:srgbClr val="003300"/>
                </a:solidFill>
              </a:rPr>
              <a:t>Разговор двоих или нескольких на тему связанную с какой-либо ситуацией.</a:t>
            </a:r>
          </a:p>
          <a:p>
            <a:r>
              <a:rPr lang="ru-RU" sz="2400">
                <a:solidFill>
                  <a:srgbClr val="003300"/>
                </a:solidFill>
              </a:rPr>
              <a:t>Речь одного собеседника, обращенная к слушателям.</a:t>
            </a:r>
          </a:p>
          <a:p>
            <a:r>
              <a:rPr lang="ru-RU" sz="2400">
                <a:solidFill>
                  <a:srgbClr val="003300"/>
                </a:solidFill>
              </a:rPr>
              <a:t>Рассказ сюжет, которого развертывается во времени. </a:t>
            </a:r>
          </a:p>
          <a:p>
            <a:r>
              <a:rPr lang="ru-RU" sz="2400">
                <a:solidFill>
                  <a:srgbClr val="003300"/>
                </a:solidFill>
              </a:rPr>
              <a:t>С какой возрастной группы начинается работа по обучению детей монологической речи? </a:t>
            </a:r>
          </a:p>
          <a:p>
            <a:r>
              <a:rPr lang="ru-RU" sz="2400">
                <a:solidFill>
                  <a:srgbClr val="003300"/>
                </a:solidFill>
              </a:rPr>
              <a:t>Ведущий прием для активизации речи и мышления.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Задание: Переведите пословицы на русский язык</a:t>
            </a:r>
            <a:endParaRPr lang="ru-RU" sz="3200" i="1" smtClean="0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50825" y="1555750"/>
            <a:ext cx="629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Сын леопарда - тоже леопард. (Африка)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843213" y="198913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Яблоко от яблони недалеко падает.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23850" y="2563813"/>
            <a:ext cx="786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Верблюда под мостом не спрячешь. (Афганистан)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4284663" y="2997200"/>
            <a:ext cx="409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Шила в мешке не утаишь.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50825" y="3643313"/>
            <a:ext cx="638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Бойся тихой реки, а не шумной. (Греция)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4067175" y="4149725"/>
            <a:ext cx="475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 тихом омуте черти водятся.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95288" y="4579938"/>
            <a:ext cx="665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Молчаливый рот - золотой рот (Германия)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2843213" y="5157788"/>
            <a:ext cx="605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Слова - серебро, а молчание – золото.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250825" y="5588000"/>
            <a:ext cx="766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Тот не заблудится, кто спрашивает. (Финляндия)</a:t>
            </a: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4643438" y="6165850"/>
            <a:ext cx="383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Язык до Киева доведет.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285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Задание: объясни выражения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250825" y="18446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Дело в шляпе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276600" y="1844675"/>
            <a:ext cx="234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Все в порядке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50825" y="2492375"/>
            <a:ext cx="413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Плясать под чужую дудку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700338" y="2997200"/>
            <a:ext cx="590391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Действовать не по собственной воле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23850" y="36449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Как на иголках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2916238" y="3716338"/>
            <a:ext cx="498316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Состояние крайнего волнения,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беспокойства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395288" y="47244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Чесать язык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2987675" y="4724400"/>
            <a:ext cx="309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</a:rPr>
              <a:t>Болтать попусту</a:t>
            </a:r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468313" y="5445125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Морочить голову</a:t>
            </a:r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3348038" y="5589588"/>
            <a:ext cx="4773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Отвлекать от основного дела </a:t>
            </a:r>
          </a:p>
          <a:p>
            <a:r>
              <a:rPr lang="ru-RU" sz="2400" b="1">
                <a:solidFill>
                  <a:schemeClr val="tx2"/>
                </a:solidFill>
              </a:rPr>
              <a:t>пустыми разговорами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  <p:bldP spid="100358" grpId="0"/>
      <p:bldP spid="100359" grpId="0"/>
      <p:bldP spid="100360" grpId="0"/>
      <p:bldP spid="100361" grpId="0"/>
      <p:bldP spid="100362" grpId="0"/>
      <p:bldP spid="100362" grpId="1"/>
      <p:bldP spid="100363" grpId="0"/>
      <p:bldP spid="100363" grpId="1"/>
      <p:bldP spid="100365" grpId="0"/>
      <p:bldP spid="100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91513" cy="1081088"/>
          </a:xfrm>
        </p:spPr>
        <p:txBody>
          <a:bodyPr/>
          <a:lstStyle/>
          <a:p>
            <a:pPr algn="ctr"/>
            <a:r>
              <a:rPr lang="ru-RU" sz="3200" smtClean="0"/>
              <a:t>Задание: назвать полностью пословицу (по 2 данным словам)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50825" y="1700213"/>
            <a:ext cx="229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Семья – душа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2700338" y="1773238"/>
            <a:ext cx="61960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Вся семья вместе, так и душа на месте.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95288" y="2420938"/>
            <a:ext cx="225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Доме – стены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2987675" y="2420938"/>
            <a:ext cx="52308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В своем доме и стены помогают.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323850" y="3141663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Перьем – ученьем</a:t>
            </a:r>
            <a:r>
              <a:rPr lang="ru-RU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3419475" y="3141663"/>
            <a:ext cx="3670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Красна птица перьем ,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а человек ученьем.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395288" y="4221163"/>
            <a:ext cx="2767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Кормит – портит</a:t>
            </a:r>
            <a:r>
              <a:rPr lang="ru-RU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3492500" y="4221163"/>
            <a:ext cx="445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Труд кормит, а лень портит.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611188" y="5013325"/>
            <a:ext cx="201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Время – час</a:t>
            </a:r>
            <a:endParaRPr lang="ru-RU">
              <a:solidFill>
                <a:srgbClr val="003300"/>
              </a:solidFill>
            </a:endParaRP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3059113" y="5084763"/>
            <a:ext cx="41005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Делу время, потехе – час.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539750" y="5661025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Тепло – добро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3276600" y="5734050"/>
            <a:ext cx="35655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При солнышке тепло,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при матери добро.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7" grpId="0"/>
      <p:bldP spid="102408" grpId="0"/>
      <p:bldP spid="102409" grpId="0"/>
      <p:bldP spid="102410" grpId="0"/>
      <p:bldP spid="102411" grpId="0"/>
      <p:bldP spid="102412" grpId="0"/>
      <p:bldP spid="102413" grpId="0"/>
      <p:bldP spid="102414" grpId="0"/>
      <p:bldP spid="102415" grpId="0"/>
      <p:bldP spid="1024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81000"/>
            <a:ext cx="8569325" cy="1103313"/>
          </a:xfrm>
        </p:spPr>
        <p:txBody>
          <a:bodyPr/>
          <a:lstStyle/>
          <a:p>
            <a:pPr algn="ctr"/>
            <a:r>
              <a:rPr lang="ru-RU" sz="3200" smtClean="0"/>
              <a:t>Задание: каждое слово замени противоположным и получи название сказок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55650" y="1868488"/>
            <a:ext cx="236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Пёс без шапки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27088" y="2492375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Красные усы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68313" y="3141663"/>
            <a:ext cx="331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Красивый цыплёнок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468313" y="3716338"/>
            <a:ext cx="3290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Серебряная курочка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755650" y="4365625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Чёрная туфелька</a:t>
            </a:r>
          </a:p>
        </p:txBody>
      </p:sp>
      <p:pic>
        <p:nvPicPr>
          <p:cNvPr id="104458" name="Picture 10" descr="muzon"/>
          <p:cNvPicPr>
            <a:picLocks noChangeAspect="1" noChangeArrowheads="1"/>
          </p:cNvPicPr>
          <p:nvPr/>
        </p:nvPicPr>
        <p:blipFill>
          <a:blip r:embed="rId3"/>
          <a:srcRect l="4977" t="17342" r="15591" b="20624"/>
          <a:stretch>
            <a:fillRect/>
          </a:stretch>
        </p:blipFill>
        <p:spPr bwMode="auto">
          <a:xfrm>
            <a:off x="4211638" y="4437063"/>
            <a:ext cx="2305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0" name="Picture 12" descr="k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772025"/>
            <a:ext cx="1905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2" name="Picture 14" descr="Krasnaya_shapochka"/>
          <p:cNvPicPr>
            <a:picLocks noChangeAspect="1" noChangeArrowheads="1"/>
          </p:cNvPicPr>
          <p:nvPr/>
        </p:nvPicPr>
        <p:blipFill>
          <a:blip r:embed="rId5"/>
          <a:srcRect l="14645" t="2570" r="9665"/>
          <a:stretch>
            <a:fillRect/>
          </a:stretch>
        </p:blipFill>
        <p:spPr bwMode="auto">
          <a:xfrm>
            <a:off x="7092950" y="4005263"/>
            <a:ext cx="176212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4" name="Picture 16" descr="s640x480"/>
          <p:cNvPicPr>
            <a:picLocks noChangeAspect="1" noChangeArrowheads="1"/>
          </p:cNvPicPr>
          <p:nvPr/>
        </p:nvPicPr>
        <p:blipFill>
          <a:blip r:embed="rId6"/>
          <a:srcRect l="19331" t="11961" r="11732" b="38170"/>
          <a:stretch>
            <a:fillRect/>
          </a:stretch>
        </p:blipFill>
        <p:spPr bwMode="auto">
          <a:xfrm>
            <a:off x="6588125" y="19161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6" name="Picture 18" descr="skazki-sharlja-perro--kot-v-sapoga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133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  <p:bldP spid="104454" grpId="0"/>
      <p:bldP spid="104455" grpId="0"/>
      <p:bldP spid="1044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81000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Цель педсовета: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276475"/>
            <a:ext cx="8229600" cy="3384550"/>
          </a:xfrm>
        </p:spPr>
        <p:txBody>
          <a:bodyPr/>
          <a:lstStyle/>
          <a:p>
            <a:r>
              <a:rPr lang="ru-RU" smtClean="0">
                <a:solidFill>
                  <a:srgbClr val="003300"/>
                </a:solidFill>
              </a:rPr>
              <a:t>Активизация форм повышения квалификации педагогов ДОУ.</a:t>
            </a:r>
          </a:p>
          <a:p>
            <a:r>
              <a:rPr lang="ru-RU" smtClean="0">
                <a:solidFill>
                  <a:srgbClr val="003300"/>
                </a:solidFill>
              </a:rPr>
              <a:t>Систематизация знаний педагогов об особенностях современных форм и методов работы по развитию речи дошкольников.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4000" smtClean="0"/>
              <a:t>Синквейн </a:t>
            </a:r>
            <a:endParaRPr lang="ru-RU" smtClean="0"/>
          </a:p>
        </p:txBody>
      </p:sp>
      <p:sp>
        <p:nvSpPr>
          <p:cNvPr id="113666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8964613" cy="501967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Первая строка — </a:t>
            </a:r>
            <a:r>
              <a:rPr lang="ru-RU" sz="2000" i="1" smtClean="0">
                <a:solidFill>
                  <a:srgbClr val="003300"/>
                </a:solidFill>
              </a:rPr>
              <a:t>тема синквейна</a:t>
            </a:r>
            <a:r>
              <a:rPr lang="ru-RU" sz="2000" smtClean="0">
                <a:solidFill>
                  <a:srgbClr val="003300"/>
                </a:solidFill>
              </a:rPr>
              <a:t>, заключает в себе одно слово (обычно </a:t>
            </a:r>
            <a:r>
              <a:rPr lang="ru-RU" sz="2000" smtClean="0">
                <a:solidFill>
                  <a:srgbClr val="003300"/>
                </a:solidFill>
                <a:hlinkClick r:id="rId3" tooltip="Имя существительное"/>
              </a:rPr>
              <a:t>существительное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4" tooltip="Местоимение"/>
              </a:rPr>
              <a:t>местоимение</a:t>
            </a:r>
            <a:r>
              <a:rPr lang="ru-RU" sz="2000" smtClean="0">
                <a:solidFill>
                  <a:srgbClr val="003300"/>
                </a:solidFill>
              </a:rPr>
              <a:t>), которое обозначает объект или предмет, о котором пойдет речь.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Вторая строка — два слова (чаще всего </a:t>
            </a:r>
            <a:r>
              <a:rPr lang="ru-RU" sz="2000" smtClean="0">
                <a:solidFill>
                  <a:srgbClr val="003300"/>
                </a:solidFill>
                <a:hlinkClick r:id="rId5" tooltip="Имя прилагательное"/>
              </a:rPr>
              <a:t>прилагательные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6" tooltip="Причастие (лингвистика)"/>
              </a:rPr>
              <a:t>причастия</a:t>
            </a:r>
            <a:r>
              <a:rPr lang="ru-RU" sz="2000" smtClean="0">
                <a:solidFill>
                  <a:srgbClr val="003300"/>
                </a:solidFill>
              </a:rPr>
              <a:t>), они дают </a:t>
            </a:r>
            <a:r>
              <a:rPr lang="ru-RU" sz="2000" i="1" smtClean="0">
                <a:solidFill>
                  <a:srgbClr val="003300"/>
                </a:solidFill>
              </a:rPr>
              <a:t>описание признаков и свойств</a:t>
            </a:r>
            <a:r>
              <a:rPr lang="ru-RU" sz="2000" smtClean="0">
                <a:solidFill>
                  <a:srgbClr val="003300"/>
                </a:solidFill>
              </a:rPr>
              <a:t> выбранного в синквейне предмета или 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Третья строка — образована тремя </a:t>
            </a:r>
            <a:r>
              <a:rPr lang="ru-RU" sz="2000" smtClean="0">
                <a:solidFill>
                  <a:srgbClr val="003300"/>
                </a:solidFill>
                <a:hlinkClick r:id="rId7" tooltip="Глагол"/>
              </a:rPr>
              <a:t>глаголами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8" tooltip="Деепричастие"/>
              </a:rPr>
              <a:t>деепричастиями</a:t>
            </a:r>
            <a:r>
              <a:rPr lang="ru-RU" sz="2000" smtClean="0">
                <a:solidFill>
                  <a:srgbClr val="003300"/>
                </a:solidFill>
              </a:rPr>
              <a:t>, описывающими </a:t>
            </a:r>
            <a:r>
              <a:rPr lang="ru-RU" sz="2000" i="1" smtClean="0">
                <a:solidFill>
                  <a:srgbClr val="003300"/>
                </a:solidFill>
              </a:rPr>
              <a:t>характерные действия</a:t>
            </a:r>
            <a:r>
              <a:rPr lang="ru-RU" sz="2000" smtClean="0">
                <a:solidFill>
                  <a:srgbClr val="003300"/>
                </a:solidFill>
              </a:rPr>
              <a:t> 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Четвертая строка — фраза из четырёх слов, выражающая </a:t>
            </a:r>
            <a:r>
              <a:rPr lang="ru-RU" sz="2000" i="1" smtClean="0">
                <a:solidFill>
                  <a:srgbClr val="003300"/>
                </a:solidFill>
              </a:rPr>
              <a:t>личное отношение</a:t>
            </a:r>
            <a:r>
              <a:rPr lang="ru-RU" sz="2000" smtClean="0">
                <a:solidFill>
                  <a:srgbClr val="003300"/>
                </a:solidFill>
              </a:rPr>
              <a:t> автора синквейна к описываемому предмету или объекту.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Пятая строка — одно </a:t>
            </a:r>
            <a:r>
              <a:rPr lang="ru-RU" sz="2000" i="1" smtClean="0">
                <a:solidFill>
                  <a:srgbClr val="003300"/>
                </a:solidFill>
              </a:rPr>
              <a:t>слово-</a:t>
            </a:r>
            <a:r>
              <a:rPr lang="ru-RU" sz="2000" i="1" smtClean="0">
                <a:solidFill>
                  <a:srgbClr val="003300"/>
                </a:solidFill>
                <a:hlinkClick r:id="rId9" tooltip="Резюме"/>
              </a:rPr>
              <a:t>резюме</a:t>
            </a:r>
            <a:r>
              <a:rPr lang="ru-RU" sz="2000" smtClean="0">
                <a:solidFill>
                  <a:srgbClr val="003300"/>
                </a:solidFill>
              </a:rPr>
              <a:t>, характеризующее </a:t>
            </a:r>
            <a:r>
              <a:rPr lang="ru-RU" sz="2000" i="1" smtClean="0">
                <a:solidFill>
                  <a:srgbClr val="003300"/>
                </a:solidFill>
              </a:rPr>
              <a:t>суть</a:t>
            </a:r>
            <a:r>
              <a:rPr lang="ru-RU" sz="2000" smtClean="0">
                <a:solidFill>
                  <a:srgbClr val="003300"/>
                </a:solidFill>
              </a:rPr>
              <a:t> предмета или 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Чёткое соблюдение правил написания синквейна не обязательно. Например, для улучшения текста в четвёртой строке можно использовать три или пять слов, а в пятой строке — два слова. Возможны варианты использования и других частей речи.</a:t>
            </a:r>
          </a:p>
        </p:txBody>
      </p:sp>
      <p:sp>
        <p:nvSpPr>
          <p:cNvPr id="113667" name="Нижний колонтитул 3"/>
          <p:cNvSpPr txBox="1">
            <a:spLocks noGrp="1"/>
          </p:cNvSpPr>
          <p:nvPr/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chemeClr val="bg2"/>
                </a:solidFill>
              </a:rPr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Примеры синквейна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3300"/>
                </a:solidFill>
              </a:rPr>
              <a:t>На тему любви: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Любовь.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Сказочная, фантастическая.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Приходит, окрыляет, убегает.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Удержать ее умеют единицы.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Мечта.</a:t>
            </a:r>
            <a:endParaRPr lang="ru-RU" sz="2400" b="1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3300"/>
                </a:solidFill>
              </a:rPr>
              <a:t>На тему жизни: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Жизнь.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Активная, бурная.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Воспитывает, развивает, учит.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Дает возможность реализовать себя.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00"/>
                </a:solidFill>
              </a:rPr>
              <a:t>Искусство.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Синквейн </a:t>
            </a:r>
            <a:endParaRPr lang="ru-RU" smtClean="0"/>
          </a:p>
        </p:txBody>
      </p:sp>
      <p:sp>
        <p:nvSpPr>
          <p:cNvPr id="116738" name="Содержимое 2"/>
          <p:cNvSpPr>
            <a:spLocks noGrp="1"/>
          </p:cNvSpPr>
          <p:nvPr>
            <p:ph idx="1"/>
          </p:nvPr>
        </p:nvSpPr>
        <p:spPr>
          <a:xfrm>
            <a:off x="179388" y="1412875"/>
            <a:ext cx="8964612" cy="5256213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Первая строка — </a:t>
            </a:r>
            <a:r>
              <a:rPr lang="ru-RU" sz="2000" i="1" smtClean="0">
                <a:solidFill>
                  <a:srgbClr val="003300"/>
                </a:solidFill>
              </a:rPr>
              <a:t>тема синквейна</a:t>
            </a:r>
            <a:r>
              <a:rPr lang="ru-RU" sz="2000" smtClean="0">
                <a:solidFill>
                  <a:srgbClr val="003300"/>
                </a:solidFill>
              </a:rPr>
              <a:t>, заключает в себе одно слово (обычно </a:t>
            </a:r>
            <a:r>
              <a:rPr lang="ru-RU" sz="2000" smtClean="0">
                <a:solidFill>
                  <a:srgbClr val="003300"/>
                </a:solidFill>
                <a:hlinkClick r:id="rId3" tooltip="Имя существительное"/>
              </a:rPr>
              <a:t>существительное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4" tooltip="Местоимение"/>
              </a:rPr>
              <a:t>местоимение</a:t>
            </a:r>
            <a:r>
              <a:rPr lang="ru-RU" sz="2000" smtClean="0">
                <a:solidFill>
                  <a:srgbClr val="003300"/>
                </a:solidFill>
              </a:rPr>
              <a:t>), которое обозначает объект или предмет, о котором пойдет речь.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Вторая строка — два слова (чаще всего </a:t>
            </a:r>
            <a:r>
              <a:rPr lang="ru-RU" sz="2000" smtClean="0">
                <a:solidFill>
                  <a:srgbClr val="003300"/>
                </a:solidFill>
                <a:hlinkClick r:id="rId5" tooltip="Имя прилагательное"/>
              </a:rPr>
              <a:t>прилагательные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6" tooltip="Причастие (лингвистика)"/>
              </a:rPr>
              <a:t>причастия</a:t>
            </a:r>
            <a:r>
              <a:rPr lang="ru-RU" sz="2000" smtClean="0">
                <a:solidFill>
                  <a:srgbClr val="003300"/>
                </a:solidFill>
              </a:rPr>
              <a:t>), они дают </a:t>
            </a:r>
            <a:r>
              <a:rPr lang="ru-RU" sz="2000" i="1" smtClean="0">
                <a:solidFill>
                  <a:srgbClr val="003300"/>
                </a:solidFill>
              </a:rPr>
              <a:t>описание признаков и свойств</a:t>
            </a:r>
            <a:r>
              <a:rPr lang="ru-RU" sz="2000" smtClean="0">
                <a:solidFill>
                  <a:srgbClr val="003300"/>
                </a:solidFill>
              </a:rPr>
              <a:t> выбранного в синквейне предмета или 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Третья строка — образована тремя </a:t>
            </a:r>
            <a:r>
              <a:rPr lang="ru-RU" sz="2000" smtClean="0">
                <a:solidFill>
                  <a:srgbClr val="003300"/>
                </a:solidFill>
                <a:hlinkClick r:id="rId7" tooltip="Глагол"/>
              </a:rPr>
              <a:t>глаголами</a:t>
            </a:r>
            <a:r>
              <a:rPr lang="ru-RU" sz="2000" smtClean="0">
                <a:solidFill>
                  <a:srgbClr val="003300"/>
                </a:solidFill>
              </a:rPr>
              <a:t> или </a:t>
            </a:r>
            <a:r>
              <a:rPr lang="ru-RU" sz="2000" smtClean="0">
                <a:solidFill>
                  <a:srgbClr val="003300"/>
                </a:solidFill>
                <a:hlinkClick r:id="rId8" tooltip="Деепричастие"/>
              </a:rPr>
              <a:t>деепричастиями</a:t>
            </a:r>
            <a:r>
              <a:rPr lang="ru-RU" sz="2000" smtClean="0">
                <a:solidFill>
                  <a:srgbClr val="003300"/>
                </a:solidFill>
              </a:rPr>
              <a:t>, описывающими </a:t>
            </a:r>
            <a:r>
              <a:rPr lang="ru-RU" sz="2000" i="1" smtClean="0">
                <a:solidFill>
                  <a:srgbClr val="003300"/>
                </a:solidFill>
              </a:rPr>
              <a:t>характерные действия</a:t>
            </a:r>
            <a:r>
              <a:rPr lang="ru-RU" sz="2000" smtClean="0">
                <a:solidFill>
                  <a:srgbClr val="003300"/>
                </a:solidFill>
              </a:rPr>
              <a:t> 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Четвертая строка — фраза из четырёх слов, выражающая </a:t>
            </a:r>
            <a:r>
              <a:rPr lang="ru-RU" sz="2000" i="1" smtClean="0">
                <a:solidFill>
                  <a:srgbClr val="003300"/>
                </a:solidFill>
              </a:rPr>
              <a:t>личное отношение</a:t>
            </a:r>
            <a:r>
              <a:rPr lang="ru-RU" sz="2000" smtClean="0">
                <a:solidFill>
                  <a:srgbClr val="003300"/>
                </a:solidFill>
              </a:rPr>
              <a:t> автора синквейна к описываемому предмету или объекту.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Пятая строка — одно </a:t>
            </a:r>
            <a:r>
              <a:rPr lang="ru-RU" sz="2000" i="1" smtClean="0">
                <a:solidFill>
                  <a:srgbClr val="003300"/>
                </a:solidFill>
              </a:rPr>
              <a:t>слово-</a:t>
            </a:r>
            <a:r>
              <a:rPr lang="ru-RU" sz="2000" i="1" smtClean="0">
                <a:solidFill>
                  <a:srgbClr val="003300"/>
                </a:solidFill>
                <a:hlinkClick r:id="rId9" tooltip="Резюме"/>
              </a:rPr>
              <a:t>резюме</a:t>
            </a:r>
            <a:r>
              <a:rPr lang="ru-RU" sz="2000" smtClean="0">
                <a:solidFill>
                  <a:srgbClr val="003300"/>
                </a:solidFill>
              </a:rPr>
              <a:t>, характеризующее </a:t>
            </a:r>
            <a:r>
              <a:rPr lang="ru-RU" sz="2000" i="1" smtClean="0">
                <a:solidFill>
                  <a:srgbClr val="003300"/>
                </a:solidFill>
              </a:rPr>
              <a:t>суть</a:t>
            </a:r>
            <a:r>
              <a:rPr lang="ru-RU" sz="2000" smtClean="0">
                <a:solidFill>
                  <a:srgbClr val="003300"/>
                </a:solidFill>
              </a:rPr>
              <a:t> предмета или объекта.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Чёткое соблюдение правил написания синквейна не обязательно. Например, для улучшения текста в четвёртой строке можно использовать три или пять слов, а в пятой строке — два слова. Возможны варианты использования и других частей речи.</a:t>
            </a:r>
          </a:p>
        </p:txBody>
      </p:sp>
      <p:sp>
        <p:nvSpPr>
          <p:cNvPr id="116739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565400"/>
            <a:ext cx="8229600" cy="746125"/>
          </a:xfrm>
        </p:spPr>
        <p:txBody>
          <a:bodyPr/>
          <a:lstStyle/>
          <a:p>
            <a:pPr algn="ctr"/>
            <a:r>
              <a:rPr lang="ru-RU" sz="3200" smtClean="0"/>
              <a:t>Подведение итогов и награждение победителей</a:t>
            </a:r>
          </a:p>
        </p:txBody>
      </p:sp>
      <p:pic>
        <p:nvPicPr>
          <p:cNvPr id="108548" name="1_torzhestvenniy_zvuk_-_fanfari_get-tune_ne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7" name="Picture 6" descr="x_f7021f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371633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66" fill="hold"/>
                                        <p:tgtEl>
                                          <p:spTgt spid="1085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4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48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46125"/>
          </a:xfrm>
        </p:spPr>
        <p:txBody>
          <a:bodyPr/>
          <a:lstStyle/>
          <a:p>
            <a:pPr algn="ctr"/>
            <a:r>
              <a:rPr lang="ru-RU" sz="3200" smtClean="0"/>
              <a:t>Правила для смелых и упорных педагогов</a:t>
            </a:r>
          </a:p>
        </p:txBody>
      </p:sp>
      <p:sp>
        <p:nvSpPr>
          <p:cNvPr id="11981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72313" y="1214438"/>
            <a:ext cx="2071687" cy="214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812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вы испытываете затруднения в работе по развитию речи, то планируйте этот вид деятельности не иногда, не часто, а очень часто. Через 5 лет станет легче.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отвечайте сами на свой же вопрос. Терпите, и вы дождетесь того, что на него станут отвечать ваши дети. Помогать можно только ещё одним вопросом, или двумя, или десятью… Но знайте: количество вопросов обратно пропорционально уровню мастерства.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задавайте вопрос, на который можно ответить «да», или «нет». Это не имеет смысла.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После проведения занятия просмотрите конспект еще раз, вспомните все вопросы, которые вы задавали детям, и замените его одним более точным.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рассказ не получился или получился с трудом – улыбнитесь, ведь это здорово, потому что успех впереди.</a:t>
            </a:r>
            <a:endParaRPr lang="ru-RU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Решение педсовета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33525"/>
            <a:ext cx="8229600" cy="4487863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endParaRPr lang="ru-RU" sz="200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smtClean="0">
                <a:solidFill>
                  <a:srgbClr val="003300"/>
                </a:solidFill>
              </a:rPr>
              <a:t>Продолжать создавать в ДОУ условия для развития речи детей: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     - пополнить группы дидактическими играми по развитию речи (ответственные воспитатели групп, срок в течение учебного года)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     - оформить стенды для родителей "Развитие связной речи дошкольника" (ответственные педагоги групп срок - апрель месяц).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  Отражать в календарных планах индивидуальную работу по развитию связной речи детей. (ответственные заместитель заведующего по УВР, анализ календарных планов ежемесячно)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 Для повышения уровня развития связной речи использовать эффективные формы работы. (ответственный заведующий д/с, заместитель заведующего по УВР - посещение НОД в группах)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 Провести в группах родительские собрания по теме "Развитие речи дошкольника"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284538"/>
            <a:ext cx="8229600" cy="746125"/>
          </a:xfrm>
        </p:spPr>
        <p:txBody>
          <a:bodyPr/>
          <a:lstStyle/>
          <a:p>
            <a:pPr algn="ctr"/>
            <a:r>
              <a:rPr lang="ru-RU" sz="4000" b="0" smtClean="0">
                <a:solidFill>
                  <a:srgbClr val="0033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Актуальность проблемы речевого развития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Овладение родным языком является одним из важных приобретений ребенка в дошкольном детстве.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В современном дошкольном образовании речь рассматривается как одна из основ воспитания и обучения детей.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Речь – это инструмент развития высших отделов психики.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С развитием речи связано формирование как личности в целом, так и во всех основных психических процессов.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Обучение дошкольников родному языку должно стать одной из главных задач в подготовке детей к школе.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Главной задачей развития связной речи ребёнка в дошкольном возрасте является совершенствование монологической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Все вышеназванные виды речевой деятельности актуальны при работе над развитием связной речи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0" smtClean="0"/>
              <a:t>Условия успешного речевого развития.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13787" cy="5019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 Владение педагогом правильной литературной речью.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Обеспечивают детям условий для обогащения их словаря с учетом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5. Создание условий для овладения детьми грамматическим строем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6. Развитие у детей связной речи с учетом их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7.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8.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9. Приобщение детей к культуре чтения художественной литературы.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10. Поощрение детского словотворчества.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435975" cy="1103312"/>
          </a:xfrm>
        </p:spPr>
        <p:txBody>
          <a:bodyPr/>
          <a:lstStyle/>
          <a:p>
            <a:pPr algn="ctr"/>
            <a:r>
              <a:rPr lang="ru-RU" sz="3200" smtClean="0"/>
              <a:t>Современные образовательные технологии</a:t>
            </a:r>
          </a:p>
        </p:txBody>
      </p:sp>
      <p:graphicFrame>
        <p:nvGraphicFramePr>
          <p:cNvPr id="89096" name="Diagram 8"/>
          <p:cNvGraphicFramePr>
            <a:graphicFrameLocks/>
          </p:cNvGraphicFramePr>
          <p:nvPr>
            <p:ph sz="half" idx="4294967295"/>
          </p:nvPr>
        </p:nvGraphicFramePr>
        <p:xfrm>
          <a:off x="539750" y="1557338"/>
          <a:ext cx="8137525" cy="5300662"/>
        </p:xfrm>
        <a:graphic>
          <a:graphicData uri="http://schemas.openxmlformats.org/drawingml/2006/compatibility">
            <com:legacyDrawing xmlns:com="http://schemas.openxmlformats.org/drawingml/2006/compatibility" spid="_x0000_s8909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Мнемотехнику в дошкольной педагогике называют по-разному</a:t>
            </a:r>
          </a:p>
        </p:txBody>
      </p:sp>
      <p:graphicFrame>
        <p:nvGraphicFramePr>
          <p:cNvPr id="83974" name="Organization Chart 6"/>
          <p:cNvGraphicFramePr>
            <a:graphicFrameLocks/>
          </p:cNvGraphicFramePr>
          <p:nvPr>
            <p:ph idx="4294967295"/>
          </p:nvPr>
        </p:nvGraphicFramePr>
        <p:xfrm>
          <a:off x="431800" y="1514475"/>
          <a:ext cx="8208963" cy="4968875"/>
        </p:xfrm>
        <a:graphic>
          <a:graphicData uri="http://schemas.openxmlformats.org/drawingml/2006/compatibility">
            <com:legacyDrawing xmlns:com="http://schemas.openxmlformats.org/drawingml/2006/compatibility" spid="_x0000_s8397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921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(греч.) – «искусство запоминания» - это система методов и приемов, обеспечивающих успешное запоминание, сохранение и воспроизведение информации.</a:t>
            </a:r>
          </a:p>
          <a:p>
            <a:pPr algn="just"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2000" b="1" smtClean="0">
                <a:solidFill>
                  <a:srgbClr val="003300"/>
                </a:solidFill>
              </a:rPr>
              <a:t>Использование мнемотехники в обучении дошкольников позволяет решить такие задачи как:</a:t>
            </a:r>
          </a:p>
          <a:p>
            <a:pPr algn="ctr">
              <a:buFontTx/>
              <a:buNone/>
            </a:pPr>
            <a:endParaRPr lang="ru-RU" sz="2000" b="1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 Развитие связной речи;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  Преобразование абстрактных символов в образы (перекодирование информации);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Развитие мелкой моторики рук;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Развитие основных психических процессов – памяти, внимания, образного мышления; помогает овладение приёмами работы с мнемотаблицами и сокращает время обучения. </a:t>
            </a:r>
          </a:p>
          <a:p>
            <a:pPr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</p:txBody>
      </p:sp>
      <p:sp>
        <p:nvSpPr>
          <p:cNvPr id="9216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3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МНЕМОТАБЛИЦЫ</a:t>
            </a:r>
          </a:p>
        </p:txBody>
      </p:sp>
      <p:pic>
        <p:nvPicPr>
          <p:cNvPr id="94210" name="Picture 4" descr="вес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33845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514" name="Group 146"/>
          <p:cNvGraphicFramePr>
            <a:graphicFrameLocks noGrp="1"/>
          </p:cNvGraphicFramePr>
          <p:nvPr>
            <p:ph sz="half" idx="4294967295"/>
          </p:nvPr>
        </p:nvGraphicFramePr>
        <p:xfrm>
          <a:off x="3924300" y="1989138"/>
          <a:ext cx="5040313" cy="4513262"/>
        </p:xfrm>
        <a:graphic>
          <a:graphicData uri="http://schemas.openxmlformats.org/drawingml/2006/table">
            <a:tbl>
              <a:tblPr/>
              <a:tblGrid>
                <a:gridCol w="1681163"/>
                <a:gridCol w="1677987"/>
                <a:gridCol w="1681163"/>
              </a:tblGrid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дворе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звенит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капель,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 полям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бежит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ручей,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дорогах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Скоро выйдут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муравьи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после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зимней стужи.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Пробирается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медведь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сквозь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лесной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валежник.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Стали птицы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песни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зацвёл подснежник.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5" name="Rectangle 143"/>
          <p:cNvSpPr>
            <a:spLocks noChangeArrowheads="1"/>
          </p:cNvSpPr>
          <p:nvPr/>
        </p:nvSpPr>
        <p:spPr bwMode="auto">
          <a:xfrm>
            <a:off x="5076825" y="148431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«Весна»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«Новый Год»</a:t>
            </a:r>
          </a:p>
        </p:txBody>
      </p:sp>
      <p:pic>
        <p:nvPicPr>
          <p:cNvPr id="60422" name="Picture 6" descr="новый год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700213"/>
            <a:ext cx="3671888" cy="4824412"/>
          </a:xfrm>
        </p:spPr>
      </p:pic>
      <p:graphicFrame>
        <p:nvGraphicFramePr>
          <p:cNvPr id="60517" name="Group 101"/>
          <p:cNvGraphicFramePr>
            <a:graphicFrameLocks noGrp="1"/>
          </p:cNvGraphicFramePr>
          <p:nvPr>
            <p:ph idx="4294967295"/>
          </p:nvPr>
        </p:nvGraphicFramePr>
        <p:xfrm>
          <a:off x="4211638" y="1773238"/>
          <a:ext cx="4475162" cy="4779962"/>
        </p:xfrm>
        <a:graphic>
          <a:graphicData uri="http://schemas.openxmlformats.org/drawingml/2006/table">
            <a:tbl>
              <a:tblPr/>
              <a:tblGrid>
                <a:gridCol w="1492250"/>
                <a:gridCol w="1490662"/>
                <a:gridCol w="1492250"/>
              </a:tblGrid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девочки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 кружок,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примолкли.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Дед Мороз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огни зажёг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высокой ёлке.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Наверху 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звезда,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бусы в два ряда.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не гаснет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ёлка,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горит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всегда!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97TGp_Child_light">
  <a:themeElements>
    <a:clrScheme name="Default Design 2">
      <a:dk1>
        <a:srgbClr val="000000"/>
      </a:dk1>
      <a:lt1>
        <a:srgbClr val="F6EDA8"/>
      </a:lt1>
      <a:dk2>
        <a:srgbClr val="006600"/>
      </a:dk2>
      <a:lt2>
        <a:srgbClr val="FFFFFF"/>
      </a:lt2>
      <a:accent1>
        <a:srgbClr val="73C95B"/>
      </a:accent1>
      <a:accent2>
        <a:srgbClr val="F7C037"/>
      </a:accent2>
      <a:accent3>
        <a:srgbClr val="FAF4D1"/>
      </a:accent3>
      <a:accent4>
        <a:srgbClr val="000000"/>
      </a:accent4>
      <a:accent5>
        <a:srgbClr val="BCE1B5"/>
      </a:accent5>
      <a:accent6>
        <a:srgbClr val="E0AE31"/>
      </a:accent6>
      <a:hlink>
        <a:srgbClr val="2393CB"/>
      </a:hlink>
      <a:folHlink>
        <a:srgbClr val="CB05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1504</Words>
  <Application>Microsoft Office PowerPoint</Application>
  <PresentationFormat>Экран (4:3)</PresentationFormat>
  <Paragraphs>253</Paragraphs>
  <Slides>26</Slides>
  <Notes>13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26</vt:i4>
      </vt:variant>
    </vt:vector>
  </HeadingPairs>
  <TitlesOfParts>
    <vt:vector size="44" baseType="lpstr">
      <vt:lpstr>Arial</vt:lpstr>
      <vt:lpstr>Verdana</vt:lpstr>
      <vt:lpstr>Times New Roman</vt:lpstr>
      <vt:lpstr>Wingdings 2</vt:lpstr>
      <vt:lpstr>Wingdings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597TGp_Child_light</vt:lpstr>
      <vt:lpstr>Педсовет   «Особенности современных форм, методов работы в ДОУ по развитию речи дошкольников»</vt:lpstr>
      <vt:lpstr>Цель педсовета:</vt:lpstr>
      <vt:lpstr>Актуальность проблемы речевого развития</vt:lpstr>
      <vt:lpstr>Условия успешного речевого развития. </vt:lpstr>
      <vt:lpstr>Современные образовательные технологии</vt:lpstr>
      <vt:lpstr>Мнемотехнику в дошкольной педагогике называют по-разному</vt:lpstr>
      <vt:lpstr>Мнемотехника</vt:lpstr>
      <vt:lpstr>МНЕМОТАБЛИЦЫ</vt:lpstr>
      <vt:lpstr>«Новый Год»</vt:lpstr>
      <vt:lpstr>Методика развития связной речи  В.К. Воробьевой (картографическая схема)</vt:lpstr>
      <vt:lpstr>Рассказ «Зима»  (по методике В.К. Воробьевой)</vt:lpstr>
      <vt:lpstr>Предметно-схематические модели Т.А.Ткаченко</vt:lpstr>
      <vt:lpstr>Методика коллаж Т.В. Большева</vt:lpstr>
      <vt:lpstr>Мнемотехника</vt:lpstr>
      <vt:lpstr>Практическая часть</vt:lpstr>
      <vt:lpstr>Задание: Переведите пословицы на русский язык</vt:lpstr>
      <vt:lpstr>Задание: объясни выражения</vt:lpstr>
      <vt:lpstr>Задание: назвать полностью пословицу (по 2 данным словам)</vt:lpstr>
      <vt:lpstr>Задание: каждое слово замени противоположным и получи название сказок</vt:lpstr>
      <vt:lpstr>Синквейн </vt:lpstr>
      <vt:lpstr>Примеры синквейна</vt:lpstr>
      <vt:lpstr>Синквейн </vt:lpstr>
      <vt:lpstr>Подведение итогов и награждение победителей</vt:lpstr>
      <vt:lpstr>Правила для смелых и упорных педагогов</vt:lpstr>
      <vt:lpstr>Решение педсовета</vt:lpstr>
      <vt:lpstr>Спасибо за внимание!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среды, способствующей речевому развитию детей младшего дошкольного возраста</dc:title>
  <dc:creator>User</dc:creator>
  <cp:lastModifiedBy>Люба</cp:lastModifiedBy>
  <cp:revision>208</cp:revision>
  <dcterms:created xsi:type="dcterms:W3CDTF">2011-02-05T18:02:26Z</dcterms:created>
  <dcterms:modified xsi:type="dcterms:W3CDTF">2013-03-30T15:59:52Z</dcterms:modified>
</cp:coreProperties>
</file>