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  <p:clrMru>
    <a:srgbClr val="1D03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19F8AA-25C7-410A-B177-D886B2ECD17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C7C33-2FC7-41BF-A9EE-FBD2FF250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4509120"/>
            <a:ext cx="7489825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 smtClean="0">
              <a:ln w="3810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rgbClr val="FF0000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381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rgbClr val="FF000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« В МИРЕ ЖИВОТНЫХ»</a:t>
            </a:r>
            <a:endParaRPr lang="ru-RU" sz="5400" b="1" cap="all" dirty="0">
              <a:ln w="38100"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rgbClr val="FF0000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60648"/>
            <a:ext cx="3131840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ПРОЕКТ.</a:t>
            </a:r>
            <a:endParaRPr lang="ru-RU" sz="48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9458" name="AutoShape 2" descr="https://encrypted-tbn1.gstatic.com/images?q=tbn:ANd9GcT1NMMU_ozgrucjd8LKoEvXSTQJJT7TLjhN3Inf_r77JC4E8vlP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b="36909"/>
          <a:stretch>
            <a:fillRect/>
          </a:stretch>
        </p:blipFill>
        <p:spPr bwMode="auto">
          <a:xfrm>
            <a:off x="2483768" y="1556792"/>
            <a:ext cx="4874219" cy="329285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5200" b="1" u="sng" dirty="0" smtClean="0">
                <a:solidFill>
                  <a:srgbClr val="FF0000"/>
                </a:solidFill>
                <a:latin typeface="Monotype Corsiva" pitchFamily="66" charset="0"/>
              </a:rPr>
              <a:t>I этап Подготовительный:</a:t>
            </a:r>
            <a:endParaRPr lang="ru-RU" sz="5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Подготовка  материала вместе с родителями и детьми для их самостоятельной деятельности  (атлас, карта,  иллюстрации, фотографии 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Подготовка детской литературы, дидактических, экологических и подвижных. Подбор  видеороликов, мультфильмов о жизни  животного мира 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Экран «Сегодня мы узнали …» (представление информации).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Изучение интернет – ресурсов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Анализ предметной среды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Фотоэкран «Этих животных я видел»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9766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Monotype Corsiva" pitchFamily="66" charset="0"/>
              </a:rPr>
              <a:t>II этап. Исследовательский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Совместная работа с детьми:</a:t>
            </a: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Непосредственная образовательная деятельность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i="1" u="sng" dirty="0" smtClean="0">
                <a:latin typeface="Monotype Corsiva" pitchFamily="66" charset="0"/>
              </a:rPr>
              <a:t>По экологии и ознакомлению с окружающим:</a:t>
            </a:r>
            <a:r>
              <a:rPr lang="ru-RU" b="1" u="sng" dirty="0" smtClean="0">
                <a:latin typeface="Monotype Corsiva" pitchFamily="66" charset="0"/>
              </a:rPr>
              <a:t>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-«Вот так Африка»; </a:t>
            </a: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Рисование 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 Африканский пейзаж» ,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 Животные   жарких стран»</a:t>
            </a: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Лепка: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Животные жарких стран»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Конструирование из бумаги</a:t>
            </a:r>
            <a:r>
              <a:rPr lang="ru-RU" u="sng" dirty="0" smtClean="0">
                <a:latin typeface="Monotype Corsiva" pitchFamily="66" charset="0"/>
              </a:rPr>
              <a:t>:  </a:t>
            </a:r>
            <a:r>
              <a:rPr lang="ru-RU" dirty="0" smtClean="0">
                <a:latin typeface="Monotype Corsiva" pitchFamily="66" charset="0"/>
              </a:rPr>
              <a:t>« Попугай».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b="1" u="sng" dirty="0" smtClean="0">
                <a:latin typeface="Monotype Corsiva" pitchFamily="66" charset="0"/>
              </a:rPr>
              <a:t> </a:t>
            </a:r>
            <a:r>
              <a:rPr lang="ru-RU" sz="3600" b="1" u="sng" dirty="0" smtClean="0">
                <a:latin typeface="Monotype Corsiva" pitchFamily="66" charset="0"/>
              </a:rPr>
              <a:t>Утренние беседы, рассуждения:</a:t>
            </a:r>
            <a:endParaRPr lang="ru-RU" sz="3600" dirty="0" smtClean="0">
              <a:latin typeface="Monotype Corsiva" pitchFamily="66" charset="0"/>
            </a:endParaRPr>
          </a:p>
          <a:p>
            <a:pPr lvl="0">
              <a:buNone/>
            </a:pPr>
            <a:r>
              <a:rPr lang="ru-RU" sz="3600" dirty="0" smtClean="0">
                <a:latin typeface="Monotype Corsiva" pitchFamily="66" charset="0"/>
              </a:rPr>
              <a:t>Беседы с элементами дискуссии по теме. </a:t>
            </a:r>
          </a:p>
          <a:p>
            <a:pPr lvl="0">
              <a:buNone/>
            </a:pPr>
            <a:r>
              <a:rPr lang="ru-RU" sz="3600" dirty="0" smtClean="0">
                <a:latin typeface="Monotype Corsiva" pitchFamily="66" charset="0"/>
              </a:rPr>
              <a:t>рассуждение о животных  жарких стран. </a:t>
            </a:r>
          </a:p>
          <a:p>
            <a:pPr>
              <a:buNone/>
            </a:pPr>
            <a:r>
              <a:rPr lang="ru-RU" sz="3600" b="1" u="sng" dirty="0" smtClean="0">
                <a:latin typeface="Monotype Corsiva" pitchFamily="66" charset="0"/>
              </a:rPr>
              <a:t>Работа в книжном уголке:</a:t>
            </a:r>
            <a:endParaRPr lang="ru-RU" sz="3600" u="sng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Рассматривание различных фотоиллюстраций с изображением пустынь,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влажных тропических лесов, саванн, а также  различных   животных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обитающих в этих регионах.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/>
          <a:lstStyle/>
          <a:p>
            <a:pPr>
              <a:buNone/>
            </a:pPr>
            <a:r>
              <a:rPr lang="ru-RU" sz="3600" b="1" u="sng" dirty="0" smtClean="0">
                <a:latin typeface="Monotype Corsiva" pitchFamily="66" charset="0"/>
              </a:rPr>
              <a:t>Просмотр научных видео фильмов: </a:t>
            </a: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« Мир дикой природы»</a:t>
            </a:r>
          </a:p>
          <a:p>
            <a:pPr>
              <a:buNone/>
            </a:pPr>
            <a:r>
              <a:rPr lang="ru-RU" sz="3600" b="1" u="sng" dirty="0" smtClean="0">
                <a:latin typeface="Monotype Corsiva" pitchFamily="66" charset="0"/>
              </a:rPr>
              <a:t>Просмотр мультипликационных фильмов:</a:t>
            </a: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«Маугли», « Золотая Антилопа», « Король Лев».</a:t>
            </a:r>
          </a:p>
          <a:p>
            <a:pPr>
              <a:buNone/>
            </a:pPr>
            <a:r>
              <a:rPr lang="ru-RU" sz="3600" b="1" u="sng" dirty="0" smtClean="0">
                <a:latin typeface="Monotype Corsiva" pitchFamily="66" charset="0"/>
              </a:rPr>
              <a:t>Чтение художественной литературы:</a:t>
            </a: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Киплинг Д.Ж. « Слоненок», Большая энциклопедия животных,»  «Откуда у верблюда горб», 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Экологические игры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: 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«Что перепутал художник»,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«Узнай животное по его части»,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«Собери животное»,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«Четвёртый лишний»,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«На что похоже?»,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«Большой, маленький»,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«Найди пару».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Дидактические игры:</a:t>
            </a: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b="1" dirty="0" smtClean="0">
                <a:latin typeface="Monotype Corsiva" pitchFamily="66" charset="0"/>
              </a:rPr>
              <a:t>Да – нет»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«Охотники»;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«Рассели животных»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«Кто на кого похож?»;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«Выбери всех из семейства кошачьих»;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«Полосатые и пятнистые»;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отгадывание и загадывание загадок по теме.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9"/>
            <a:ext cx="8686800" cy="360040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Игровые упражнения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«Каких животных жарких стран  вы знаете»,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«Кто больше назовёт животных»,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«Кто последний назовёт животное»,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«Животные Красной книги».</a:t>
            </a:r>
          </a:p>
          <a:p>
            <a:endParaRPr lang="ru-RU" dirty="0"/>
          </a:p>
        </p:txBody>
      </p:sp>
      <p:pic>
        <p:nvPicPr>
          <p:cNvPr id="6146" name="Picture 2" descr="http://anime.wayy.ru/_ph/13/2/2373026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570819" cy="26304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Monotype Corsiva" pitchFamily="66" charset="0"/>
              </a:rPr>
              <a:t>Работа с родителями:</a:t>
            </a: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Monotype Corsiva" pitchFamily="66" charset="0"/>
              </a:rPr>
              <a:t>Составление рассказов о животных жарких стран.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Monotype Corsiva" pitchFamily="66" charset="0"/>
              </a:rPr>
              <a:t>Информация на стендах для повышения компетенции  родителей.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Monotype Corsiva" pitchFamily="66" charset="0"/>
              </a:rPr>
              <a:t>Помощь родителей и детей в сборе интересной информации по данной теме.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Monotype Corsiva" pitchFamily="66" charset="0"/>
              </a:rPr>
              <a:t>Придумывание загадок  о животных по этой теме;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3500" b="1" u="sng" dirty="0" smtClean="0">
                <a:solidFill>
                  <a:srgbClr val="FF0000"/>
                </a:solidFill>
                <a:latin typeface="Monotype Corsiva" pitchFamily="66" charset="0"/>
              </a:rPr>
              <a:t>III этап: Итоги реализации проекта</a:t>
            </a:r>
            <a:endParaRPr lang="ru-RU" sz="13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800" dirty="0" smtClean="0">
                <a:latin typeface="Monotype Corsiva" pitchFamily="66" charset="0"/>
              </a:rPr>
              <a:t>В процессе проживания темы проекта дети проявили активный познавательный интерес.</a:t>
            </a:r>
          </a:p>
          <a:p>
            <a:pPr>
              <a:buFont typeface="Wingdings" pitchFamily="2" charset="2"/>
              <a:buChar char="Ø"/>
            </a:pPr>
            <a:r>
              <a:rPr lang="ru-RU" sz="12800" dirty="0" smtClean="0">
                <a:latin typeface="Monotype Corsiva" pitchFamily="66" charset="0"/>
              </a:rPr>
              <a:t>Постепенно проект из познавательного превращался в социально – личностный: дети стремились поделиться полученной информацией.</a:t>
            </a:r>
          </a:p>
          <a:p>
            <a:pPr>
              <a:buFont typeface="Wingdings" pitchFamily="2" charset="2"/>
              <a:buChar char="Ø"/>
            </a:pPr>
            <a:r>
              <a:rPr lang="ru-RU" sz="12800" dirty="0" smtClean="0">
                <a:latin typeface="Monotype Corsiva" pitchFamily="66" charset="0"/>
              </a:rPr>
              <a:t> В процессе проектной деятельности развивались все ключевые компетентности:</a:t>
            </a:r>
          </a:p>
          <a:p>
            <a:pPr lvl="0">
              <a:buFont typeface="Wingdings" pitchFamily="2" charset="2"/>
              <a:buChar char="Ø"/>
            </a:pPr>
            <a:r>
              <a:rPr lang="ru-RU" sz="12800" dirty="0" smtClean="0">
                <a:latin typeface="Monotype Corsiva" pitchFamily="66" charset="0"/>
              </a:rPr>
              <a:t>Социальная – дети взаимодействовали друг с другом.</a:t>
            </a:r>
          </a:p>
          <a:p>
            <a:pPr>
              <a:buFont typeface="Wingdings" pitchFamily="2" charset="2"/>
              <a:buChar char="Ø"/>
            </a:pPr>
            <a:r>
              <a:rPr lang="ru-RU" sz="12800" dirty="0" smtClean="0">
                <a:latin typeface="Monotype Corsiva" pitchFamily="66" charset="0"/>
              </a:rPr>
              <a:t> Коммуникативная – задавали познавательные вопросы, аргументировали, придумывали загадки, сказки.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1100" dirty="0" smtClean="0">
                <a:latin typeface="Monotype Corsiva" pitchFamily="66" charset="0"/>
              </a:rPr>
              <a:t>Информационная – получали информацию из разных источников и делились ею.</a:t>
            </a:r>
          </a:p>
          <a:p>
            <a:pPr>
              <a:buFont typeface="Wingdings" pitchFamily="2" charset="2"/>
              <a:buChar char="Ø"/>
            </a:pPr>
            <a:r>
              <a:rPr lang="ru-RU" sz="11100" dirty="0" err="1" smtClean="0">
                <a:latin typeface="Monotype Corsiva" pitchFamily="66" charset="0"/>
              </a:rPr>
              <a:t>Деятельностная</a:t>
            </a:r>
            <a:r>
              <a:rPr lang="ru-RU" sz="11100" dirty="0" smtClean="0">
                <a:latin typeface="Monotype Corsiva" pitchFamily="66" charset="0"/>
              </a:rPr>
              <a:t> – подбирали материалы, инструменты для создания продукта.</a:t>
            </a:r>
          </a:p>
          <a:p>
            <a:pPr>
              <a:buNone/>
            </a:pPr>
            <a:r>
              <a:rPr lang="ru-RU" sz="11100" dirty="0" smtClean="0">
                <a:latin typeface="Monotype Corsiva" pitchFamily="66" charset="0"/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sz="11100" dirty="0" err="1" smtClean="0">
                <a:latin typeface="Monotype Corsiva" pitchFamily="66" charset="0"/>
              </a:rPr>
              <a:t>Здоровьесберегающая</a:t>
            </a:r>
            <a:r>
              <a:rPr lang="ru-RU" sz="11100" dirty="0" smtClean="0">
                <a:latin typeface="Monotype Corsiva" pitchFamily="66" charset="0"/>
              </a:rPr>
              <a:t> – играли в подвижные игры по данной теме: «Обезьянки», «Леопарды и зебры»</a:t>
            </a:r>
          </a:p>
          <a:p>
            <a:pPr>
              <a:buNone/>
            </a:pPr>
            <a:r>
              <a:rPr lang="ru-RU" sz="11100" dirty="0" smtClean="0">
                <a:latin typeface="Monotype Corsiva" pitchFamily="66" charset="0"/>
              </a:rPr>
              <a:t> </a:t>
            </a:r>
          </a:p>
          <a:p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/>
          <a:lstStyle/>
          <a:p>
            <a:r>
              <a:rPr lang="ru-RU" b="1" dirty="0" smtClean="0">
                <a:solidFill>
                  <a:srgbClr val="1D037B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1D037B"/>
                </a:solidFill>
                <a:latin typeface="Monotype Corsiva" pitchFamily="66" charset="0"/>
              </a:rPr>
            </a:br>
            <a:endParaRPr lang="ru-RU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Тип проекта: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познавательный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Сроки проведения</a:t>
            </a:r>
            <a:r>
              <a:rPr lang="ru-RU" dirty="0" smtClean="0">
                <a:latin typeface="Monotype Corsiva" pitchFamily="66" charset="0"/>
              </a:rPr>
              <a:t>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одна неделя</a:t>
            </a:r>
          </a:p>
          <a:p>
            <a:pPr>
              <a:buFont typeface="Arial" charset="0"/>
              <a:buChar char="•"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Участники проекта 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дети старшей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группы, воспитатели, родители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img-fotki.yandex.ru/get/3203/sunny-fanny.22/0_1e67e_60b685fd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148179" cy="3215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1D037B"/>
                </a:solidFill>
                <a:latin typeface="Monotype Corsiva" pitchFamily="66" charset="0"/>
              </a:rPr>
              <a:t>Актуальность выбранной темы</a:t>
            </a:r>
            <a:r>
              <a:rPr lang="ru-RU" b="1" dirty="0" smtClean="0">
                <a:solidFill>
                  <a:srgbClr val="1D037B"/>
                </a:solidFill>
                <a:latin typeface="Monotype Corsiva" pitchFamily="66" charset="0"/>
              </a:rPr>
              <a:t>:</a:t>
            </a:r>
            <a:endParaRPr lang="ru-RU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91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Чувство сострадания и сопереживания определяет действенное отношение детей к природе, выражающееся в готовности проявить заботу о тех, кто в этом нуждается. Очень важно показать детям, что по отношению к животным они занимают позиции более сильной стороны и поэтому должны заботиться о них, беречь. Необходимо помнить о том, что зачастую небрежное, а порой и жестокое отношение взрослых и детей к животным объясняется отсутствием у них необходимых знаний. Вот почему воспитание сопереживания и сострадания происходит в неразрывном единстве с формированием системы доступных дошкольникам экологических знаний, включающих в себя представления о животных как уникальных и неповторимых живых существ.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037B"/>
                </a:solidFill>
                <a:latin typeface="Monotype Corsiva" pitchFamily="66" charset="0"/>
              </a:rPr>
              <a:t>                      </a:t>
            </a:r>
            <a:r>
              <a:rPr lang="ru-RU" sz="4400" b="1" dirty="0" smtClean="0">
                <a:solidFill>
                  <a:srgbClr val="1D037B"/>
                </a:solidFill>
                <a:latin typeface="Monotype Corsiva" pitchFamily="66" charset="0"/>
              </a:rPr>
              <a:t>ЦЕЛЬ ПРОЕКТА</a:t>
            </a:r>
            <a:endParaRPr lang="ru-RU" sz="4400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273630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400" dirty="0" smtClean="0">
                <a:latin typeface="Monotype Corsiva" pitchFamily="66" charset="0"/>
              </a:rPr>
              <a:t>     </a:t>
            </a:r>
            <a:r>
              <a:rPr lang="ru-RU" b="1" dirty="0" smtClean="0">
                <a:latin typeface="Monotype Corsiva" pitchFamily="66" charset="0"/>
              </a:rPr>
              <a:t>Расширение представлений дошкольников об окружающем мире, развитие познавательных интересов к природе. Формирование чувства удивления и восхищения миром животных жарких стран.</a:t>
            </a: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1D037B"/>
                </a:solidFill>
                <a:latin typeface="Monotype Corsiva" pitchFamily="66" charset="0"/>
              </a:rPr>
              <a:t>Задачи проекта</a:t>
            </a:r>
            <a:endParaRPr lang="ru-RU" sz="4400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0405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</a:t>
            </a:r>
            <a:r>
              <a:rPr lang="ru-RU" dirty="0" smtClean="0"/>
              <a:t>объяснить детям, что мы понимаем под словами «жаркие страны» - это и пустыни, и жаркие равнины – полупустыни, и плодородные тропические степи – саванны, и влажные тропические леса – джунгли;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-познакомить с самым жарким континентом – Африкой;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-объяснить, как животные жарких районов Земли приспособлены к жизни при высоких температурах и с малым количеством воды.;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-познакомить с некоторыми травоядными и хищными животными равнин, пустынь и тропических лесов;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знакомить детей со сказками Р. Киплинга;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-дать общее представление о повадках и образе жизни некоторых животных.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4664"/>
            <a:ext cx="8848756" cy="48102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Развивающие: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-Обогащать и активизировать словарь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-упражнять в составлении рассказов;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-упражнять в построении сюжетной линии исследовании ей при составлении рассказа;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4248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Воспитательные: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-воспитывать у детей любовь к природе;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-развивать их любознательность;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-воспитывать стремление изучать природу и живых обитателей Земли более подробно;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-воспитывать бережное отношение к природе;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-воспитывать также аккуратность при просмотре энциклопедий и познавательных книг.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767398" cy="838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1D037B"/>
                </a:solidFill>
                <a:latin typeface="Monotype Corsiva" pitchFamily="66" charset="0"/>
              </a:rPr>
              <a:t>Методы проекта:</a:t>
            </a:r>
            <a:endParaRPr lang="ru-RU" sz="4400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Наглядные: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Демонстрация видеофильмов, мультфильмов, показ иллюстраций 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Словесные: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Беседа, объяснения, рассказ , чтение литературы,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словесные инструкции.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Практические: 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продуктивная деятельность детей.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1D037B"/>
                </a:solidFill>
                <a:latin typeface="Monotype Corsiva" pitchFamily="66" charset="0"/>
              </a:rPr>
              <a:t>Ожидаемые результаты</a:t>
            </a:r>
            <a:endParaRPr lang="ru-RU" sz="4400" b="1" dirty="0">
              <a:solidFill>
                <a:srgbClr val="1D037B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88337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u="sng" dirty="0" smtClean="0"/>
              <a:t>Дети узнают: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том, что животные – живые организмы, существа, обладающие способностью двигаться и чувствовать;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что местом обитания животных могут быть  вода и суша.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все животные разные по строению, размеру, окраске, способу передвижения, способности защищаться от врагов, выводить потомство, строить жилище, добывать себе пищу;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что дикие животные нуждаются в охране и защите от истребления;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что всё в живой природе взаимосвязано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Научатся: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группировать животных по месту обитания, внешним признакам, способам передвижения и защите от врагов, строению жилища, размеру;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использовать в речи названия животных, частей их тела, мест обитания, характерных признаков.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688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 </vt:lpstr>
      <vt:lpstr>Актуальность выбранной темы:</vt:lpstr>
      <vt:lpstr>                      ЦЕЛЬ ПРОЕКТА</vt:lpstr>
      <vt:lpstr>Задачи проекта</vt:lpstr>
      <vt:lpstr>Слайд 6</vt:lpstr>
      <vt:lpstr>Слайд 7</vt:lpstr>
      <vt:lpstr>Методы проекта:</vt:lpstr>
      <vt:lpstr>Ожидаемые результаты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36</cp:revision>
  <dcterms:created xsi:type="dcterms:W3CDTF">2013-02-26T14:24:02Z</dcterms:created>
  <dcterms:modified xsi:type="dcterms:W3CDTF">2013-04-02T12:36:01Z</dcterms:modified>
</cp:coreProperties>
</file>