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22" r:id="rId3"/>
    <p:sldId id="318" r:id="rId4"/>
    <p:sldId id="320" r:id="rId5"/>
    <p:sldId id="321" r:id="rId6"/>
    <p:sldId id="326" r:id="rId7"/>
    <p:sldId id="325" r:id="rId8"/>
    <p:sldId id="328" r:id="rId9"/>
    <p:sldId id="316" r:id="rId10"/>
    <p:sldId id="317" r:id="rId11"/>
    <p:sldId id="315" r:id="rId12"/>
  </p:sldIdLst>
  <p:sldSz cx="9144000" cy="6858000" type="screen4x3"/>
  <p:notesSz cx="6934200" cy="9398000"/>
  <p:custDataLst>
    <p:tags r:id="rId1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3399"/>
    <a:srgbClr val="FF9933"/>
    <a:srgbClr val="FFFFCC"/>
    <a:srgbClr val="008000"/>
    <a:srgbClr val="CCFFCC"/>
    <a:srgbClr val="8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48" y="-72"/>
      </p:cViewPr>
      <p:guideLst>
        <p:guide orient="horz" pos="2960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fld id="{EBB30CEF-23D5-4D94-9F49-89209734A5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9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9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DC91BF5-5B4B-41AB-9F59-1098E951CC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91BF5-5B4B-41AB-9F59-1098E951CC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rc 2"/>
          <p:cNvSpPr>
            <a:spLocks/>
          </p:cNvSpPr>
          <p:nvPr/>
        </p:nvSpPr>
        <p:spPr bwMode="auto">
          <a:xfrm>
            <a:off x="3175" y="46355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1333500" y="46355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850" y="0"/>
            <a:ext cx="1066800" cy="685641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04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1447800"/>
            <a:ext cx="7086600" cy="533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2133600"/>
            <a:ext cx="2286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3200" u="none">
                <a:effectLst/>
                <a:latin typeface="+mn-lt"/>
              </a:defRPr>
            </a:lvl1pPr>
          </a:lstStyle>
          <a:p>
            <a:fld id="{B7449474-27B8-4280-9324-DF0C1CA05634}" type="datetime1">
              <a:rPr lang="ru-RU"/>
              <a:pPr/>
              <a:t>13.01.2011</a:t>
            </a:fld>
            <a:endParaRPr lang="ru-RU" b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CA3B7A-9D1D-40B8-B302-8891155192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8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611188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sz="2400" b="0" u="none">
              <a:effectLst/>
            </a:endParaRPr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C4B67A-9DF0-48C6-9FCB-0D4A0C42EC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76238"/>
            <a:ext cx="1943100" cy="5414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76238"/>
            <a:ext cx="5676900" cy="5414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362FEE-8C8D-4D80-945E-6D34D9C88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762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8735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6635FD-4B97-49D5-BFB6-7C2FA03F44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129A80-290A-4E8D-8BFC-4AB24E1A1E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160A2-B506-46E5-BB24-427892B8CC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4AB81-D655-4C1E-8B80-CEC13CF98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BB8B32-2528-41D4-851E-2397281135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FBA865-726E-4297-9301-3265BBA0E2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EF101-6C12-4A6A-8FA7-1D4D4B57B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35E1DF-CF0C-4E3F-8928-798E39F096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8982D-17AD-4732-AF91-DEF80F1F49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3175" y="46355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Arc 3"/>
          <p:cNvSpPr>
            <a:spLocks/>
          </p:cNvSpPr>
          <p:nvPr/>
        </p:nvSpPr>
        <p:spPr bwMode="auto">
          <a:xfrm>
            <a:off x="1333500" y="46355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850" y="0"/>
            <a:ext cx="1066800" cy="6856413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76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35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u="none">
                <a:effectLst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u="none">
                <a:effectLst/>
              </a:defRPr>
            </a:lvl1pPr>
          </a:lstStyle>
          <a:p>
            <a:fld id="{F736FF59-1066-4A73-B03B-36D0192CB2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611188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sz="2400" b="0" u="none">
              <a:effectLst/>
            </a:endParaRPr>
          </a:p>
        </p:txBody>
      </p:sp>
      <p:sp>
        <p:nvSpPr>
          <p:cNvPr id="1035" name="AutoShap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6200000" flipH="1">
            <a:off x="49213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hlink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sz="2400" b="0" u="none">
              <a:effectLst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492875" y="147638"/>
            <a:ext cx="188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b="0" i="1" u="none">
                <a:effectLst/>
              </a:rPr>
              <a:t>Меню</a:t>
            </a:r>
            <a:endParaRPr lang="ru-RU" sz="2400" b="0" u="none">
              <a:effectLst/>
            </a:endParaRPr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8518525" y="125413"/>
            <a:ext cx="539750" cy="538162"/>
          </a:xfrm>
          <a:prstGeom prst="ellips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8470900" y="58738"/>
            <a:ext cx="541338" cy="534987"/>
          </a:xfrm>
          <a:prstGeom prst="ellips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8729663" y="63500"/>
            <a:ext cx="284162" cy="533400"/>
          </a:xfrm>
          <a:custGeom>
            <a:avLst/>
            <a:gdLst>
              <a:gd name="G0" fmla="+- 1130 0 0"/>
              <a:gd name="G1" fmla="+- 21600 0 0"/>
              <a:gd name="G2" fmla="+- 21600 0 0"/>
              <a:gd name="T0" fmla="*/ 1130 w 22730"/>
              <a:gd name="T1" fmla="*/ 0 h 43200"/>
              <a:gd name="T2" fmla="*/ 0 w 22730"/>
              <a:gd name="T3" fmla="*/ 43170 h 43200"/>
              <a:gd name="T4" fmla="*/ 1130 w 2273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30" h="43200" fill="none" extrusionOk="0">
                <a:moveTo>
                  <a:pt x="1129" y="0"/>
                </a:moveTo>
                <a:cubicBezTo>
                  <a:pt x="13059" y="0"/>
                  <a:pt x="22730" y="9670"/>
                  <a:pt x="22730" y="21600"/>
                </a:cubicBezTo>
                <a:cubicBezTo>
                  <a:pt x="22730" y="33529"/>
                  <a:pt x="13059" y="43200"/>
                  <a:pt x="1130" y="43200"/>
                </a:cubicBezTo>
                <a:cubicBezTo>
                  <a:pt x="753" y="43200"/>
                  <a:pt x="376" y="43190"/>
                  <a:pt x="-1" y="43170"/>
                </a:cubicBezTo>
              </a:path>
              <a:path w="22730" h="43200" stroke="0" extrusionOk="0">
                <a:moveTo>
                  <a:pt x="1129" y="0"/>
                </a:moveTo>
                <a:cubicBezTo>
                  <a:pt x="13059" y="0"/>
                  <a:pt x="22730" y="9670"/>
                  <a:pt x="22730" y="21600"/>
                </a:cubicBezTo>
                <a:cubicBezTo>
                  <a:pt x="22730" y="33529"/>
                  <a:pt x="13059" y="43200"/>
                  <a:pt x="1130" y="43200"/>
                </a:cubicBezTo>
                <a:cubicBezTo>
                  <a:pt x="753" y="43200"/>
                  <a:pt x="376" y="43190"/>
                  <a:pt x="-1" y="43170"/>
                </a:cubicBezTo>
                <a:lnTo>
                  <a:pt x="1130" y="216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8472488" y="63500"/>
            <a:ext cx="284162" cy="533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730 w 22730"/>
              <a:gd name="T1" fmla="*/ 43170 h 43200"/>
              <a:gd name="T2" fmla="*/ 21600 w 22730"/>
              <a:gd name="T3" fmla="*/ 0 h 43200"/>
              <a:gd name="T4" fmla="*/ 21600 w 2273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30" h="43200" fill="none" extrusionOk="0">
                <a:moveTo>
                  <a:pt x="22730" y="43170"/>
                </a:moveTo>
                <a:cubicBezTo>
                  <a:pt x="22353" y="43190"/>
                  <a:pt x="2197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2730" h="43200" stroke="0" extrusionOk="0">
                <a:moveTo>
                  <a:pt x="22730" y="43170"/>
                </a:moveTo>
                <a:cubicBezTo>
                  <a:pt x="22353" y="43190"/>
                  <a:pt x="21976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" name="Oval 1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555038" y="142875"/>
            <a:ext cx="377825" cy="373063"/>
          </a:xfrm>
          <a:prstGeom prst="ellips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split orient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429388" y="285728"/>
            <a:ext cx="2286000" cy="457200"/>
          </a:xfrm>
          <a:ln/>
        </p:spPr>
        <p:txBody>
          <a:bodyPr/>
          <a:lstStyle/>
          <a:p>
            <a:endParaRPr lang="ru-RU" b="0" dirty="0">
              <a:latin typeface="Times New Roman" pitchFamily="18" charset="0"/>
            </a:endParaRPr>
          </a:p>
        </p:txBody>
      </p:sp>
      <p:sp>
        <p:nvSpPr>
          <p:cNvPr id="25606" name="WordArt 6" descr="Дуб"/>
          <p:cNvSpPr>
            <a:spLocks noChangeArrowheads="1" noChangeShapeType="1" noTextEdit="1"/>
          </p:cNvSpPr>
          <p:nvPr/>
        </p:nvSpPr>
        <p:spPr bwMode="auto">
          <a:xfrm>
            <a:off x="457200" y="1142984"/>
            <a:ext cx="8458200" cy="5334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/>
              </a:rPr>
              <a:t>Борьба с нашествием </a:t>
            </a:r>
          </a:p>
          <a:p>
            <a:r>
              <a:rPr lang="ru-RU" sz="3600" kern="10" dirty="0" smtClean="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/>
              </a:rPr>
              <a:t>крестоносцев. </a:t>
            </a:r>
          </a:p>
          <a:p>
            <a:r>
              <a:rPr lang="ru-RU" sz="3600" kern="10" dirty="0" smtClean="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/>
              </a:rPr>
              <a:t>Александр Невский</a:t>
            </a:r>
            <a:endParaRPr lang="ru-RU" sz="3600" kern="10" dirty="0">
              <a:ln w="28575" cap="sq">
                <a:solidFill>
                  <a:srgbClr val="336600"/>
                </a:solidFill>
                <a:round/>
                <a:headEnd type="none" w="sm" len="sm"/>
                <a:tailEnd type="none" w="sm" len="sm"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Comic Sans M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838200"/>
            <a:ext cx="4495800" cy="58674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Во время битвы погиб- ло около 500 знатных рыцарей и несколько тысяч простых вои-нов.50 воевод попа-ли в плен.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Вскоре Александр  ос-вободил Псков , а за-тем с триумфом воз-вратился в Новгород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Впереди русских ратей уныло шли повержен ные рыцари.</a:t>
            </a:r>
          </a:p>
        </p:txBody>
      </p:sp>
      <p:pic>
        <p:nvPicPr>
          <p:cNvPr id="13722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90600"/>
            <a:ext cx="4168775" cy="5630863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3.Ледовое побоище.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685800"/>
            <a:ext cx="4495800" cy="61722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По преданию князь про изнес перед новго-родцами речь,кото-рую закончил слова-ми: «Кто к нам с ме-чом придет, тот от ме ча и погибнет!»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За свои ратные подви-ги Александр Невс-кий удостоился выс-шей награды- он был канонизирован цер-ковью и объявлен Святым.</a:t>
            </a:r>
          </a:p>
        </p:txBody>
      </p:sp>
      <p:pic>
        <p:nvPicPr>
          <p:cNvPr id="108551" name="Picture 7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22350"/>
            <a:ext cx="4276725" cy="5530850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08552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3.Ледовое побоище.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6324600" cy="4002088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423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572000"/>
            <a:ext cx="8839200" cy="22098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 к.12 века на территории Прибалтики возник Ливонский Орден.Римский папа благославил их на крестовый поход на прибалтов и сла-вян для распространения среди них католи-чества.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3600" b="1">
                <a:solidFill>
                  <a:schemeClr val="bg2"/>
                </a:solidFill>
              </a:rPr>
              <a:t>1.Начало рыцарских набегов.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52400" y="4572000"/>
            <a:ext cx="8839200" cy="22098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Базой рыцарей стала основанная ими Рига.Для борьбы с опасностью ливы и эсты призвали на помощь новгородцев.В течение 40 лет со-вместными усилиями удалось приостано-вить нашествие.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 animBg="1" autoUpdateAnimBg="0"/>
      <p:bldP spid="142341" grpId="0" uiExpand="1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685800"/>
            <a:ext cx="44958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Воспользовавшись на-шествием монголов немецкие и шведские рыцари обрушились на новгородские вла-дения.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Судьба Новгорода ока-залась в руках 18-летнего князя Алек-сандра Ярославича.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 1240 г. у устья Невы появились ладьи шведов.</a:t>
            </a:r>
          </a:p>
        </p:txBody>
      </p:sp>
      <p:pic>
        <p:nvPicPr>
          <p:cNvPr id="138244" name="Picture 4" descr="1"/>
          <p:cNvPicPr>
            <a:picLocks noChangeAspect="1" noChangeArrowheads="1"/>
          </p:cNvPicPr>
          <p:nvPr/>
        </p:nvPicPr>
        <p:blipFill>
          <a:blip r:embed="rId2">
            <a:lum bright="12000" contrast="24000"/>
          </a:blip>
          <a:srcRect/>
          <a:stretch>
            <a:fillRect/>
          </a:stretch>
        </p:blipFill>
        <p:spPr bwMode="auto">
          <a:xfrm>
            <a:off x="1143000" y="925513"/>
            <a:ext cx="2925763" cy="5780087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3824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2.Невская битва.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0"/>
            <a:ext cx="8991600" cy="6096000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402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5486400"/>
            <a:ext cx="8991600" cy="13716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Узнав о появлении шведов Александр с дружи ной и ополчением стремительно подошел к Неве.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2.Невская битва.</a:t>
            </a:r>
          </a:p>
        </p:txBody>
      </p:sp>
      <p:grpSp>
        <p:nvGrpSpPr>
          <p:cNvPr id="140305" name="Group 17"/>
          <p:cNvGrpSpPr>
            <a:grpSpLocks/>
          </p:cNvGrpSpPr>
          <p:nvPr/>
        </p:nvGrpSpPr>
        <p:grpSpPr bwMode="auto">
          <a:xfrm>
            <a:off x="2589213" y="3808413"/>
            <a:ext cx="3200400" cy="1524000"/>
            <a:chOff x="1679" y="2399"/>
            <a:chExt cx="2016" cy="960"/>
          </a:xfrm>
        </p:grpSpPr>
        <p:sp>
          <p:nvSpPr>
            <p:cNvPr id="140298" name="AutoShape 10"/>
            <p:cNvSpPr>
              <a:spLocks noChangeArrowheads="1"/>
            </p:cNvSpPr>
            <p:nvPr/>
          </p:nvSpPr>
          <p:spPr bwMode="auto">
            <a:xfrm rot="-2056914">
              <a:off x="1679" y="3119"/>
              <a:ext cx="480" cy="240"/>
            </a:xfrm>
            <a:prstGeom prst="flowChartPredefinedProcess">
              <a:avLst/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299" name="AutoShape 11"/>
            <p:cNvSpPr>
              <a:spLocks noChangeArrowheads="1"/>
            </p:cNvSpPr>
            <p:nvPr/>
          </p:nvSpPr>
          <p:spPr bwMode="auto">
            <a:xfrm rot="-2056914">
              <a:off x="2447" y="2759"/>
              <a:ext cx="480" cy="240"/>
            </a:xfrm>
            <a:prstGeom prst="flowChartPredefinedProcess">
              <a:avLst/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300" name="AutoShape 12"/>
            <p:cNvSpPr>
              <a:spLocks noChangeArrowheads="1"/>
            </p:cNvSpPr>
            <p:nvPr/>
          </p:nvSpPr>
          <p:spPr bwMode="auto">
            <a:xfrm rot="-2056914">
              <a:off x="3215" y="2399"/>
              <a:ext cx="480" cy="240"/>
            </a:xfrm>
            <a:prstGeom prst="flowChartPredefinedProcess">
              <a:avLst/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0306" name="Group 18"/>
          <p:cNvGrpSpPr>
            <a:grpSpLocks/>
          </p:cNvGrpSpPr>
          <p:nvPr/>
        </p:nvGrpSpPr>
        <p:grpSpPr bwMode="auto">
          <a:xfrm>
            <a:off x="1295400" y="2352675"/>
            <a:ext cx="2476500" cy="1228725"/>
            <a:chOff x="888" y="1512"/>
            <a:chExt cx="1560" cy="774"/>
          </a:xfrm>
        </p:grpSpPr>
        <p:sp>
          <p:nvSpPr>
            <p:cNvPr id="140293" name="AutoShape 5"/>
            <p:cNvSpPr>
              <a:spLocks noChangeArrowheads="1"/>
            </p:cNvSpPr>
            <p:nvPr/>
          </p:nvSpPr>
          <p:spPr bwMode="auto">
            <a:xfrm>
              <a:off x="888" y="1680"/>
              <a:ext cx="288" cy="144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00"/>
                </a:gs>
                <a:gs pos="100000">
                  <a:schemeClr val="tx2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294" name="AutoShape 6"/>
            <p:cNvSpPr>
              <a:spLocks noChangeArrowheads="1"/>
            </p:cNvSpPr>
            <p:nvPr/>
          </p:nvSpPr>
          <p:spPr bwMode="auto">
            <a:xfrm>
              <a:off x="1206" y="1638"/>
              <a:ext cx="288" cy="144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00"/>
                </a:gs>
                <a:gs pos="100000">
                  <a:schemeClr val="tx2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295" name="AutoShape 7"/>
            <p:cNvSpPr>
              <a:spLocks noChangeArrowheads="1"/>
            </p:cNvSpPr>
            <p:nvPr/>
          </p:nvSpPr>
          <p:spPr bwMode="auto">
            <a:xfrm>
              <a:off x="1524" y="1596"/>
              <a:ext cx="288" cy="144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00"/>
                </a:gs>
                <a:gs pos="100000">
                  <a:schemeClr val="tx2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296" name="AutoShape 8"/>
            <p:cNvSpPr>
              <a:spLocks noChangeArrowheads="1"/>
            </p:cNvSpPr>
            <p:nvPr/>
          </p:nvSpPr>
          <p:spPr bwMode="auto">
            <a:xfrm>
              <a:off x="1842" y="1554"/>
              <a:ext cx="288" cy="144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00"/>
                </a:gs>
                <a:gs pos="100000">
                  <a:schemeClr val="tx2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297" name="AutoShape 9"/>
            <p:cNvSpPr>
              <a:spLocks noChangeArrowheads="1"/>
            </p:cNvSpPr>
            <p:nvPr/>
          </p:nvSpPr>
          <p:spPr bwMode="auto">
            <a:xfrm>
              <a:off x="2160" y="1512"/>
              <a:ext cx="288" cy="144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00"/>
                </a:gs>
                <a:gs pos="100000">
                  <a:schemeClr val="tx2"/>
                </a:gs>
              </a:gsLst>
              <a:lin ang="54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301" name="WordArt 13"/>
            <p:cNvSpPr>
              <a:spLocks noChangeArrowheads="1" noChangeShapeType="1" noTextEdit="1"/>
            </p:cNvSpPr>
            <p:nvPr/>
          </p:nvSpPr>
          <p:spPr bwMode="auto">
            <a:xfrm rot="-509257">
              <a:off x="1056" y="1824"/>
              <a:ext cx="1388" cy="462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0"/>
                  <a:gd name="adj2" fmla="val 0"/>
                </a:avLst>
              </a:prstTxWarp>
            </a:bodyPr>
            <a:lstStyle/>
            <a:p>
              <a:r>
                <a:rPr lang="ru-RU" sz="3600" kern="10" spc="-360">
                  <a:ln w="12700" cap="sq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Шведский </a:t>
              </a:r>
            </a:p>
            <a:p>
              <a:r>
                <a:rPr lang="ru-RU" sz="3600" kern="10" spc="-360">
                  <a:ln w="12700" cap="sq">
                    <a:solidFill>
                      <a:srgbClr val="000099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/>
                </a:rPr>
                <a:t>лагерь</a:t>
              </a:r>
            </a:p>
          </p:txBody>
        </p:sp>
      </p:grpSp>
      <p:grpSp>
        <p:nvGrpSpPr>
          <p:cNvPr id="140308" name="Group 20"/>
          <p:cNvGrpSpPr>
            <a:grpSpLocks/>
          </p:cNvGrpSpPr>
          <p:nvPr/>
        </p:nvGrpSpPr>
        <p:grpSpPr bwMode="auto">
          <a:xfrm>
            <a:off x="2081213" y="2376488"/>
            <a:ext cx="3390900" cy="2625725"/>
            <a:chOff x="1359" y="1497"/>
            <a:chExt cx="2136" cy="1654"/>
          </a:xfrm>
        </p:grpSpPr>
        <p:sp>
          <p:nvSpPr>
            <p:cNvPr id="140303" name="AutoShape 15"/>
            <p:cNvSpPr>
              <a:spLocks noChangeArrowheads="1"/>
            </p:cNvSpPr>
            <p:nvPr/>
          </p:nvSpPr>
          <p:spPr bwMode="auto">
            <a:xfrm rot="-7918552">
              <a:off x="1387" y="2060"/>
              <a:ext cx="1431" cy="306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0307" name="Group 19"/>
            <p:cNvGrpSpPr>
              <a:grpSpLocks/>
            </p:cNvGrpSpPr>
            <p:nvPr/>
          </p:nvGrpSpPr>
          <p:grpSpPr bwMode="auto">
            <a:xfrm>
              <a:off x="1359" y="1720"/>
              <a:ext cx="2136" cy="1431"/>
              <a:chOff x="1359" y="1720"/>
              <a:chExt cx="2136" cy="1431"/>
            </a:xfrm>
          </p:grpSpPr>
          <p:sp>
            <p:nvSpPr>
              <p:cNvPr id="140302" name="AutoShape 14"/>
              <p:cNvSpPr>
                <a:spLocks noChangeArrowheads="1"/>
              </p:cNvSpPr>
              <p:nvPr/>
            </p:nvSpPr>
            <p:spPr bwMode="auto">
              <a:xfrm rot="-6937240">
                <a:off x="796" y="2283"/>
                <a:ext cx="1431" cy="306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n w="28575" cap="sq">
                <a:solidFill>
                  <a:srgbClr val="FFFF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0304" name="AutoShape 16"/>
              <p:cNvSpPr>
                <a:spLocks noChangeArrowheads="1"/>
              </p:cNvSpPr>
              <p:nvPr/>
            </p:nvSpPr>
            <p:spPr bwMode="auto">
              <a:xfrm rot="-8820633">
                <a:off x="2064" y="1824"/>
                <a:ext cx="1431" cy="306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n w="28575" cap="sq">
                <a:solidFill>
                  <a:srgbClr val="FFFF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40309" name="Rectangle 21"/>
          <p:cNvSpPr>
            <a:spLocks noChangeArrowheads="1"/>
          </p:cNvSpPr>
          <p:nvPr/>
        </p:nvSpPr>
        <p:spPr bwMode="auto">
          <a:xfrm>
            <a:off x="76200" y="5486400"/>
            <a:ext cx="89916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Несмотря на малочисленность своих войск Але ксандр неожиданно атаковал противника, стре мясь отрезать его от кораблей.</a:t>
            </a:r>
          </a:p>
        </p:txBody>
      </p:sp>
      <p:grpSp>
        <p:nvGrpSpPr>
          <p:cNvPr id="140313" name="Group 25"/>
          <p:cNvGrpSpPr>
            <a:grpSpLocks/>
          </p:cNvGrpSpPr>
          <p:nvPr/>
        </p:nvGrpSpPr>
        <p:grpSpPr bwMode="auto">
          <a:xfrm>
            <a:off x="1295400" y="1828800"/>
            <a:ext cx="2286000" cy="762000"/>
            <a:chOff x="864" y="1152"/>
            <a:chExt cx="1440" cy="480"/>
          </a:xfrm>
        </p:grpSpPr>
        <p:sp>
          <p:nvSpPr>
            <p:cNvPr id="140310" name="AutoShape 22"/>
            <p:cNvSpPr>
              <a:spLocks noChangeArrowheads="1"/>
            </p:cNvSpPr>
            <p:nvPr/>
          </p:nvSpPr>
          <p:spPr bwMode="auto">
            <a:xfrm rot="-1013322">
              <a:off x="864" y="1248"/>
              <a:ext cx="384" cy="384"/>
            </a:xfrm>
            <a:prstGeom prst="upArrowCallout">
              <a:avLst>
                <a:gd name="adj1" fmla="val 12500"/>
                <a:gd name="adj2" fmla="val 25000"/>
                <a:gd name="adj3" fmla="val 16667"/>
                <a:gd name="adj4" fmla="val 19532"/>
              </a:avLst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311" name="AutoShape 23"/>
            <p:cNvSpPr>
              <a:spLocks noChangeArrowheads="1"/>
            </p:cNvSpPr>
            <p:nvPr/>
          </p:nvSpPr>
          <p:spPr bwMode="auto">
            <a:xfrm rot="-366613">
              <a:off x="1392" y="1152"/>
              <a:ext cx="384" cy="384"/>
            </a:xfrm>
            <a:prstGeom prst="upArrowCallout">
              <a:avLst>
                <a:gd name="adj1" fmla="val 12500"/>
                <a:gd name="adj2" fmla="val 25000"/>
                <a:gd name="adj3" fmla="val 16667"/>
                <a:gd name="adj4" fmla="val 19532"/>
              </a:avLst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312" name="AutoShape 24"/>
            <p:cNvSpPr>
              <a:spLocks noChangeArrowheads="1"/>
            </p:cNvSpPr>
            <p:nvPr/>
          </p:nvSpPr>
          <p:spPr bwMode="auto">
            <a:xfrm rot="1123115">
              <a:off x="1920" y="1200"/>
              <a:ext cx="384" cy="384"/>
            </a:xfrm>
            <a:prstGeom prst="upArrowCallout">
              <a:avLst>
                <a:gd name="adj1" fmla="val 12500"/>
                <a:gd name="adj2" fmla="val 25000"/>
                <a:gd name="adj3" fmla="val 16667"/>
                <a:gd name="adj4" fmla="val 19532"/>
              </a:avLst>
            </a:pr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28575" cap="sq">
              <a:solidFill>
                <a:srgbClr val="FFFF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0315" name="Rectangle 27"/>
          <p:cNvSpPr>
            <a:spLocks noChangeArrowheads="1"/>
          </p:cNvSpPr>
          <p:nvPr/>
        </p:nvSpPr>
        <p:spPr bwMode="auto">
          <a:xfrm>
            <a:off x="76200" y="5486400"/>
            <a:ext cx="89916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Среди шведов началась паника.Князь приказал дружинникам во главе с новгородцем Мишей подрубить мостки и затруднить посадку.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4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build="p" animBg="1" autoUpdateAnimBg="0"/>
      <p:bldP spid="140309" grpId="0" uiExpand="1" build="p" animBg="1" autoUpdateAnimBg="0"/>
      <p:bldP spid="140315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609600"/>
            <a:ext cx="4800600" cy="62484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Одним из героев битвы стал Гавриил Олексич-предок А.С.Пушкина.В пылу сражения он на коне въехал на ладью, сокрушая врага и хотя шведы сбросили его в воду,герой остался жив.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Кн.Александр в ходе бит вы ранил Биргера в ли цо копьем.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Шведы потерпели сокру-шительное поражение.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2.Невская битва.</a:t>
            </a:r>
          </a:p>
        </p:txBody>
      </p:sp>
      <p:pic>
        <p:nvPicPr>
          <p:cNvPr id="141319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3962400" cy="5016500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6324600" cy="4002088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48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572000"/>
            <a:ext cx="8839200" cy="22098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 1242 г.на русские земли обрушился новый противник-рыцари Тевтонского ордена.Они овладели Псковом из-за предательства мест ного посадника и стали готовить вторжение на земли принадлежавшие Новгороду.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3.Ледовое побоище.</a:t>
            </a:r>
          </a:p>
        </p:txBody>
      </p:sp>
      <p:sp>
        <p:nvSpPr>
          <p:cNvPr id="148488" name="AutoShape 8"/>
          <p:cNvSpPr>
            <a:spLocks noChangeArrowheads="1"/>
          </p:cNvSpPr>
          <p:nvPr/>
        </p:nvSpPr>
        <p:spPr bwMode="auto">
          <a:xfrm>
            <a:off x="4495800" y="2819400"/>
            <a:ext cx="381000" cy="3048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89" name="AutoShape 9"/>
          <p:cNvSpPr>
            <a:spLocks noChangeArrowheads="1"/>
          </p:cNvSpPr>
          <p:nvPr/>
        </p:nvSpPr>
        <p:spPr bwMode="auto">
          <a:xfrm rot="-1642278">
            <a:off x="3505200" y="2819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3300"/>
          </a:solidFill>
          <a:ln w="381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91" name="AutoShape 11"/>
          <p:cNvSpPr>
            <a:spLocks noChangeArrowheads="1"/>
          </p:cNvSpPr>
          <p:nvPr/>
        </p:nvSpPr>
        <p:spPr bwMode="auto">
          <a:xfrm rot="-1642278">
            <a:off x="4038600" y="25146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FF3300"/>
          </a:solidFill>
          <a:ln w="381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152400" y="4572000"/>
            <a:ext cx="8839200" cy="22098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В это время Александр прозванный Невским поссорился с новгородцами и уехал в Перея-славль.Новгородское вече решило возвра-тить его обратно и извинилось.Александр за-быв обиды прибыл в Новгород.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nimBg="1" autoUpdateAnimBg="0"/>
      <p:bldP spid="148488" grpId="0" animBg="1"/>
      <p:bldP spid="148489" grpId="0" animBg="1"/>
      <p:bldP spid="148491" grpId="0" animBg="1"/>
      <p:bldP spid="148492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838200"/>
            <a:ext cx="4495800" cy="58674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Рыцари особым обра-зом строили свое войско- их боевой порядок напоминал свинью.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В  центре  и по  бокам стояли тяжело воору женные всадники,сза ди-легкая конница и в центре-тяжеловоо-руженная пехота.</a:t>
            </a:r>
          </a:p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Противника окружали, прорвав его строй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3.Ледовое побоище.</a:t>
            </a:r>
          </a:p>
        </p:txBody>
      </p:sp>
      <p:grpSp>
        <p:nvGrpSpPr>
          <p:cNvPr id="147460" name="Group 4"/>
          <p:cNvGrpSpPr>
            <a:grpSpLocks/>
          </p:cNvGrpSpPr>
          <p:nvPr/>
        </p:nvGrpSpPr>
        <p:grpSpPr bwMode="auto">
          <a:xfrm>
            <a:off x="76200" y="2895600"/>
            <a:ext cx="2590800" cy="1676400"/>
            <a:chOff x="1104" y="2208"/>
            <a:chExt cx="1632" cy="1056"/>
          </a:xfrm>
        </p:grpSpPr>
        <p:grpSp>
          <p:nvGrpSpPr>
            <p:cNvPr id="147461" name="Group 5"/>
            <p:cNvGrpSpPr>
              <a:grpSpLocks/>
            </p:cNvGrpSpPr>
            <p:nvPr/>
          </p:nvGrpSpPr>
          <p:grpSpPr bwMode="auto">
            <a:xfrm>
              <a:off x="1104" y="2208"/>
              <a:ext cx="1632" cy="1056"/>
              <a:chOff x="1104" y="2208"/>
              <a:chExt cx="1632" cy="1056"/>
            </a:xfrm>
          </p:grpSpPr>
          <p:sp>
            <p:nvSpPr>
              <p:cNvPr id="147462" name="AutoShape 6"/>
              <p:cNvSpPr>
                <a:spLocks noChangeArrowheads="1"/>
              </p:cNvSpPr>
              <p:nvPr/>
            </p:nvSpPr>
            <p:spPr bwMode="auto">
              <a:xfrm rot="-5400000">
                <a:off x="1992" y="2520"/>
                <a:ext cx="1056" cy="432"/>
              </a:xfrm>
              <a:prstGeom prst="flowChartManualOperation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7463" name="AutoShape 7"/>
              <p:cNvSpPr>
                <a:spLocks noChangeArrowheads="1"/>
              </p:cNvSpPr>
              <p:nvPr/>
            </p:nvSpPr>
            <p:spPr bwMode="auto">
              <a:xfrm>
                <a:off x="1104" y="2208"/>
                <a:ext cx="1200" cy="1056"/>
              </a:xfrm>
              <a:prstGeom prst="flowChartProcess">
                <a:avLst/>
              </a:prstGeom>
              <a:solidFill>
                <a:schemeClr val="tx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7464" name="Rectangle 8"/>
            <p:cNvSpPr>
              <a:spLocks noChangeArrowheads="1"/>
            </p:cNvSpPr>
            <p:nvPr/>
          </p:nvSpPr>
          <p:spPr bwMode="auto">
            <a:xfrm>
              <a:off x="1248" y="2448"/>
              <a:ext cx="1056" cy="57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3048000" y="2171700"/>
            <a:ext cx="914400" cy="3124200"/>
          </a:xfrm>
          <a:prstGeom prst="rect">
            <a:avLst/>
          </a:prstGeom>
          <a:solidFill>
            <a:srgbClr val="008000"/>
          </a:solidFill>
          <a:ln w="762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7466" name="AutoShape 10"/>
          <p:cNvSpPr>
            <a:spLocks noChangeArrowheads="1"/>
          </p:cNvSpPr>
          <p:nvPr/>
        </p:nvSpPr>
        <p:spPr bwMode="auto">
          <a:xfrm>
            <a:off x="2743200" y="3352800"/>
            <a:ext cx="1143000" cy="7620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762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7467" name="Group 11"/>
          <p:cNvGrpSpPr>
            <a:grpSpLocks/>
          </p:cNvGrpSpPr>
          <p:nvPr/>
        </p:nvGrpSpPr>
        <p:grpSpPr bwMode="auto">
          <a:xfrm>
            <a:off x="3886200" y="1600200"/>
            <a:ext cx="733425" cy="4267200"/>
            <a:chOff x="2544" y="1008"/>
            <a:chExt cx="462" cy="2688"/>
          </a:xfrm>
        </p:grpSpPr>
        <p:sp>
          <p:nvSpPr>
            <p:cNvPr id="147468" name="AutoShape 12"/>
            <p:cNvSpPr>
              <a:spLocks noChangeArrowheads="1"/>
            </p:cNvSpPr>
            <p:nvPr/>
          </p:nvSpPr>
          <p:spPr bwMode="auto">
            <a:xfrm rot="-5400000">
              <a:off x="2031" y="1521"/>
              <a:ext cx="1488" cy="462"/>
            </a:xfrm>
            <a:prstGeom prst="curvedUpArrow">
              <a:avLst>
                <a:gd name="adj1" fmla="val 64416"/>
                <a:gd name="adj2" fmla="val 128831"/>
                <a:gd name="adj3" fmla="val 33333"/>
              </a:avLst>
            </a:prstGeom>
            <a:solidFill>
              <a:schemeClr val="accent1"/>
            </a:solidFill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7469" name="AutoShape 13"/>
            <p:cNvSpPr>
              <a:spLocks noChangeArrowheads="1"/>
            </p:cNvSpPr>
            <p:nvPr/>
          </p:nvSpPr>
          <p:spPr bwMode="auto">
            <a:xfrm rot="5400000" flipV="1">
              <a:off x="2031" y="2721"/>
              <a:ext cx="1488" cy="462"/>
            </a:xfrm>
            <a:prstGeom prst="curvedUpArrow">
              <a:avLst>
                <a:gd name="adj1" fmla="val 64416"/>
                <a:gd name="adj2" fmla="val 128831"/>
                <a:gd name="adj3" fmla="val 33333"/>
              </a:avLst>
            </a:prstGeom>
            <a:solidFill>
              <a:schemeClr val="accent1"/>
            </a:solidFill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7470" name="Group 14"/>
          <p:cNvGrpSpPr>
            <a:grpSpLocks/>
          </p:cNvGrpSpPr>
          <p:nvPr/>
        </p:nvGrpSpPr>
        <p:grpSpPr bwMode="auto">
          <a:xfrm>
            <a:off x="1905000" y="1854200"/>
            <a:ext cx="1755775" cy="3759200"/>
            <a:chOff x="1200" y="1168"/>
            <a:chExt cx="1106" cy="2368"/>
          </a:xfrm>
        </p:grpSpPr>
        <p:sp>
          <p:nvSpPr>
            <p:cNvPr id="147471" name="AutoShape 15"/>
            <p:cNvSpPr>
              <a:spLocks noChangeArrowheads="1"/>
            </p:cNvSpPr>
            <p:nvPr/>
          </p:nvSpPr>
          <p:spPr bwMode="auto">
            <a:xfrm rot="16200000" flipH="1">
              <a:off x="1497" y="871"/>
              <a:ext cx="512" cy="1106"/>
            </a:xfrm>
            <a:custGeom>
              <a:avLst/>
              <a:gdLst>
                <a:gd name="G0" fmla="+- 12427 0 0"/>
                <a:gd name="G1" fmla="+- 2753 0 0"/>
                <a:gd name="G2" fmla="+- 12158 0 2753"/>
                <a:gd name="G3" fmla="+- G2 0 2753"/>
                <a:gd name="G4" fmla="*/ G3 32768 32059"/>
                <a:gd name="G5" fmla="*/ G4 1 2"/>
                <a:gd name="G6" fmla="+- 21600 0 12427"/>
                <a:gd name="G7" fmla="*/ G6 2753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340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2753"/>
                  </a:lnTo>
                  <a:cubicBezTo>
                    <a:pt x="5564" y="2753"/>
                    <a:pt x="0" y="6964"/>
                    <a:pt x="0" y="12158"/>
                  </a:cubicBezTo>
                  <a:lnTo>
                    <a:pt x="0" y="21600"/>
                  </a:lnTo>
                  <a:lnTo>
                    <a:pt x="6799" y="21600"/>
                  </a:lnTo>
                  <a:lnTo>
                    <a:pt x="6799" y="12158"/>
                  </a:lnTo>
                  <a:cubicBezTo>
                    <a:pt x="6799" y="10638"/>
                    <a:pt x="9319" y="9405"/>
                    <a:pt x="12427" y="9405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chemeClr val="accent1"/>
            </a:solidFill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7472" name="AutoShape 16"/>
            <p:cNvSpPr>
              <a:spLocks noChangeArrowheads="1"/>
            </p:cNvSpPr>
            <p:nvPr/>
          </p:nvSpPr>
          <p:spPr bwMode="auto">
            <a:xfrm rot="5400000" flipH="1" flipV="1">
              <a:off x="1497" y="2727"/>
              <a:ext cx="512" cy="1106"/>
            </a:xfrm>
            <a:custGeom>
              <a:avLst/>
              <a:gdLst>
                <a:gd name="G0" fmla="+- 12427 0 0"/>
                <a:gd name="G1" fmla="+- 2753 0 0"/>
                <a:gd name="G2" fmla="+- 12158 0 2753"/>
                <a:gd name="G3" fmla="+- G2 0 2753"/>
                <a:gd name="G4" fmla="*/ G3 32768 32059"/>
                <a:gd name="G5" fmla="*/ G4 1 2"/>
                <a:gd name="G6" fmla="+- 21600 0 12427"/>
                <a:gd name="G7" fmla="*/ G6 2753 6079"/>
                <a:gd name="G8" fmla="+- G7 12427 0"/>
                <a:gd name="T0" fmla="*/ 12427 w 21600"/>
                <a:gd name="T1" fmla="*/ 0 h 21600"/>
                <a:gd name="T2" fmla="*/ 12427 w 21600"/>
                <a:gd name="T3" fmla="*/ 12158 h 21600"/>
                <a:gd name="T4" fmla="*/ 3400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2753"/>
                  </a:lnTo>
                  <a:cubicBezTo>
                    <a:pt x="5564" y="2753"/>
                    <a:pt x="0" y="6964"/>
                    <a:pt x="0" y="12158"/>
                  </a:cubicBezTo>
                  <a:lnTo>
                    <a:pt x="0" y="21600"/>
                  </a:lnTo>
                  <a:lnTo>
                    <a:pt x="6799" y="21600"/>
                  </a:lnTo>
                  <a:lnTo>
                    <a:pt x="6799" y="12158"/>
                  </a:lnTo>
                  <a:cubicBezTo>
                    <a:pt x="6799" y="10638"/>
                    <a:pt x="9319" y="9405"/>
                    <a:pt x="12427" y="9405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chemeClr val="accent1"/>
            </a:solidFill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303213" y="3443288"/>
            <a:ext cx="1677987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ru-RU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«свинья»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 autoUpdateAnimBg="0"/>
      <p:bldP spid="1474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1"/>
          <p:cNvPicPr>
            <a:picLocks noChangeAspect="1" noChangeArrowheads="1"/>
          </p:cNvPicPr>
          <p:nvPr/>
        </p:nvPicPr>
        <p:blipFill>
          <a:blip r:embed="rId2"/>
          <a:srcRect t="20671"/>
          <a:stretch>
            <a:fillRect/>
          </a:stretch>
        </p:blipFill>
        <p:spPr bwMode="auto">
          <a:xfrm>
            <a:off x="44450" y="563563"/>
            <a:ext cx="9099550" cy="4857750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50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441950"/>
            <a:ext cx="9144000" cy="13716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/>
              <a:t>Решающая битва с Орденом состоялась 5 апре-ля 1242 года на Чудском озере.Зная тактику рыцарей Александр вывел дружину на лед.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-26988"/>
            <a:ext cx="8686800" cy="685801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3.Ледовое побоище.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Прямо у крутого берега он поставил свой обоз.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Перед ним выстроились основные силы-княжеская дружина</a:t>
            </a: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На флангах расположились полки правой и левой руки</a:t>
            </a: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И на правом фланге Александр спрятал засадный полк. Перед дружиной расположились лучники.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800" u="none">
                <a:solidFill>
                  <a:schemeClr val="bg2"/>
                </a:solidFill>
                <a:effectLst/>
                <a:latin typeface="Arial" charset="0"/>
              </a:rPr>
              <a:t>Битва началась с атаки рыцарей в центр новгородского войска.</a:t>
            </a: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400" u="none">
                <a:solidFill>
                  <a:schemeClr val="bg2"/>
                </a:solidFill>
                <a:effectLst/>
                <a:latin typeface="Arial" charset="0"/>
              </a:rPr>
              <a:t>«Свинья» прорвала новгородский строй, казалось победа близка, но тут рыцари уперлись в крутой берег, а развернуться им мешали телеги из обоза. </a:t>
            </a: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0" y="5441950"/>
            <a:ext cx="9144000" cy="13716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ru-RU" sz="2400" u="none">
                <a:solidFill>
                  <a:schemeClr val="bg2"/>
                </a:solidFill>
                <a:effectLst/>
                <a:latin typeface="Arial" charset="0"/>
              </a:rPr>
              <a:t>Воспользовавшись остановкой противника Александр отдал приказ перейти в наступление полкам правой и левой руки, а вскоре удар нанес и засадный полк.</a:t>
            </a:r>
          </a:p>
        </p:txBody>
      </p:sp>
      <p:pic>
        <p:nvPicPr>
          <p:cNvPr id="150540" name="Picture 12" descr="cnvt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1563" y="1511300"/>
            <a:ext cx="1779587" cy="1541463"/>
          </a:xfrm>
          <a:prstGeom prst="rect">
            <a:avLst/>
          </a:prstGeom>
          <a:noFill/>
        </p:spPr>
      </p:pic>
      <p:pic>
        <p:nvPicPr>
          <p:cNvPr id="150541" name="Picture 13" descr="cnvt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6675" y="1293813"/>
            <a:ext cx="2160588" cy="1484312"/>
          </a:xfrm>
          <a:prstGeom prst="rect">
            <a:avLst/>
          </a:prstGeom>
          <a:noFill/>
        </p:spPr>
      </p:pic>
      <p:pic>
        <p:nvPicPr>
          <p:cNvPr id="150542" name="Picture 14" descr="cnvt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1289050"/>
            <a:ext cx="1751013" cy="1014413"/>
          </a:xfrm>
          <a:prstGeom prst="rect">
            <a:avLst/>
          </a:prstGeom>
          <a:noFill/>
        </p:spPr>
      </p:pic>
      <p:pic>
        <p:nvPicPr>
          <p:cNvPr id="150543" name="Picture 15" descr="cnvt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713" y="4005263"/>
            <a:ext cx="2239962" cy="1481137"/>
          </a:xfrm>
          <a:prstGeom prst="rect">
            <a:avLst/>
          </a:prstGeom>
          <a:noFill/>
        </p:spPr>
      </p:pic>
      <p:pic>
        <p:nvPicPr>
          <p:cNvPr id="150544" name="Picture 16" descr="cnvt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6675" y="234950"/>
            <a:ext cx="1081088" cy="962025"/>
          </a:xfrm>
          <a:prstGeom prst="rect">
            <a:avLst/>
          </a:prstGeom>
          <a:noFill/>
        </p:spPr>
      </p:pic>
      <p:pic>
        <p:nvPicPr>
          <p:cNvPr id="150545" name="Picture 17" descr="cnvt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620713"/>
            <a:ext cx="1081087" cy="962025"/>
          </a:xfrm>
          <a:prstGeom prst="rect">
            <a:avLst/>
          </a:prstGeom>
          <a:noFill/>
        </p:spPr>
      </p:pic>
      <p:pic>
        <p:nvPicPr>
          <p:cNvPr id="150546" name="Picture 18" descr="cnvt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2446338"/>
            <a:ext cx="1728788" cy="9604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53 0.10231 L 0.38246 -0.349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0.05579 L -0.05903 0.2134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7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85 0.03148 L -0.27552 0.010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4.44444E-6 C -0.00921 0.00301 -0.01841 0.0051 -0.02726 0.00903 C -0.03716 0.02269 -0.02552 0.00857 -0.03871 0.01829 C -0.04341 0.02176 -0.05226 0.03033 -0.05226 0.03033 C -0.05781 0.04144 -0.06493 0.04954 -0.07049 0.06065 C -0.07292 0.1676 -0.07274 0.1294 -0.07274 0.1757 " pathEditMode="relative" ptsTypes="fffffA">
                                      <p:cBhvr>
                                        <p:cTn id="78" dur="20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 animBg="1" autoUpdateAnimBg="0"/>
      <p:bldP spid="150534" grpId="0" animBg="1" autoUpdateAnimBg="0"/>
      <p:bldP spid="150535" grpId="0" animBg="1" autoUpdateAnimBg="0"/>
      <p:bldP spid="150536" grpId="0" animBg="1" autoUpdateAnimBg="0"/>
      <p:bldP spid="150537" grpId="0" animBg="1" autoUpdateAnimBg="0"/>
      <p:bldP spid="150538" grpId="0" animBg="1" autoUpdateAnimBg="0"/>
      <p:bldP spid="15053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858838"/>
            <a:ext cx="5999163" cy="3713162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36197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</a:rPr>
              <a:t>3.Ледовое побоище.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495800"/>
            <a:ext cx="8763000" cy="228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bg2"/>
                </a:solidFill>
              </a:rPr>
              <a:t>Крестоносцы не ожидавшие такого поворота событий дрогнули.Вскоре их отступление превратилось в паническое бегство.В доба-вок ко всему лед не выдержал их тяжести и стал трескаться.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57"/>
  <p:tag name="HOTSPOTTYPE" val="DefinedInNavigator"/>
  <p:tag name="DEFINEDINNAVIGATOR" val="True"/>
</p:tagLst>
</file>

<file path=ppt/theme/theme1.xml><?xml version="1.0" encoding="utf-8"?>
<a:theme xmlns:a="http://schemas.openxmlformats.org/drawingml/2006/main" name="План продаж (интерактивная)">
  <a:themeElements>
    <a:clrScheme name="">
      <a:dk1>
        <a:srgbClr val="336699"/>
      </a:dk1>
      <a:lt1>
        <a:srgbClr val="FFFFFF"/>
      </a:lt1>
      <a:dk2>
        <a:srgbClr val="0066FF"/>
      </a:dk2>
      <a:lt2>
        <a:srgbClr val="090A11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План продаж (интерактивная)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План продаж (интерактивная)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продаж (интерактивная)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продаж (интерактивная)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Office\Шаблоны\Презентации\План продаж (интерактивная).pot</Template>
  <TotalTime>669</TotalTime>
  <Words>535</Words>
  <Application>Microsoft PowerPoint</Application>
  <PresentationFormat>Экран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План продаж (интерактивная)</vt:lpstr>
      <vt:lpstr>Слайд 1</vt:lpstr>
      <vt:lpstr>1.Начало рыцарских набегов.</vt:lpstr>
      <vt:lpstr>2.Невская битва.</vt:lpstr>
      <vt:lpstr>2.Невская битва.</vt:lpstr>
      <vt:lpstr>2.Невская битва.</vt:lpstr>
      <vt:lpstr>3.Ледовое побоище.</vt:lpstr>
      <vt:lpstr>3.Ледовое побоище.</vt:lpstr>
      <vt:lpstr>3.Ледовое побоище.</vt:lpstr>
      <vt:lpstr>3.Ледовое побоище.</vt:lpstr>
      <vt:lpstr>3.Ледовое побоище.</vt:lpstr>
      <vt:lpstr>3.Ледовое побоище.</vt:lpstr>
    </vt:vector>
  </TitlesOfParts>
  <Company>Школа 46 ЮЗО г.Москва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Чернов Алексей</dc:creator>
  <cp:lastModifiedBy>Admin</cp:lastModifiedBy>
  <cp:revision>55</cp:revision>
  <cp:lastPrinted>1997-01-19T19:09:28Z</cp:lastPrinted>
  <dcterms:created xsi:type="dcterms:W3CDTF">1999-04-22T15:12:29Z</dcterms:created>
  <dcterms:modified xsi:type="dcterms:W3CDTF">2011-01-13T15:24:49Z</dcterms:modified>
</cp:coreProperties>
</file>