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1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429EE0-B298-4D7D-9517-9EBD447268A1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77ADF-AA88-4F02-B750-9F481F4A2C7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86742" cy="1857388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№ 176 «Детский сад комбинированного вида»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7786742" cy="2786082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«Познавательно-речевое развитие на основе ФГТ»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5023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5"/>
            <a:ext cx="8429684" cy="526297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 Содержание образовательной области </a:t>
            </a:r>
          </a:p>
          <a:p>
            <a:pPr algn="ctr"/>
            <a:r>
              <a:rPr lang="ru-RU" sz="2800" b="1" dirty="0" smtClean="0"/>
              <a:t>« Коммуникация» </a:t>
            </a:r>
            <a:r>
              <a:rPr lang="ru-RU" sz="2800" dirty="0" smtClean="0"/>
              <a:t>направлено на:</a:t>
            </a:r>
          </a:p>
          <a:p>
            <a:r>
              <a:rPr lang="ru-RU" sz="2800" dirty="0" smtClean="0"/>
              <a:t>- развитие активной речи детей в различных видах деятельности;</a:t>
            </a:r>
          </a:p>
          <a:p>
            <a:r>
              <a:rPr lang="ru-RU" sz="2800" dirty="0" smtClean="0"/>
              <a:t>- практическое овладение воспитанниками нормами русской речи;</a:t>
            </a:r>
          </a:p>
          <a:p>
            <a:r>
              <a:rPr lang="ru-RU" sz="2800" dirty="0" smtClean="0"/>
              <a:t>- развитие свободного общения со взрослыми и детьми;</a:t>
            </a:r>
          </a:p>
          <a:p>
            <a:pPr>
              <a:buFontTx/>
              <a:buChar char="-"/>
            </a:pPr>
            <a:r>
              <a:rPr lang="ru-RU" sz="2800" dirty="0" smtClean="0"/>
              <a:t>развитие личностных и интеллектуальных качеств.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ransition advTm="16006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57224" y="1142984"/>
            <a:ext cx="7286676" cy="461664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образовательной области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 Чтение художественной литературы»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аправлено на: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целостной картины мира;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 развитие литературной речи;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приобщение к словесному искусству;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развитие личностных и интеллектуальных качеств.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2106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В соответствии с ФГТ образовательная деятельность в ДОУ осуществляется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1</a:t>
            </a:r>
            <a:r>
              <a:rPr lang="ru-RU" dirty="0" smtClean="0"/>
              <a:t> В процессе организации различных видов детской деятельности: </a:t>
            </a:r>
          </a:p>
          <a:p>
            <a:r>
              <a:rPr lang="ru-RU" dirty="0" smtClean="0"/>
              <a:t>игровой, </a:t>
            </a:r>
          </a:p>
          <a:p>
            <a:r>
              <a:rPr lang="ru-RU" dirty="0" smtClean="0"/>
              <a:t>коммуникативной, </a:t>
            </a:r>
          </a:p>
          <a:p>
            <a:r>
              <a:rPr lang="ru-RU" dirty="0" smtClean="0"/>
              <a:t>трудовой,</a:t>
            </a:r>
          </a:p>
          <a:p>
            <a:r>
              <a:rPr lang="ru-RU" dirty="0" smtClean="0"/>
              <a:t>познавательно-исследовательской,</a:t>
            </a:r>
          </a:p>
          <a:p>
            <a:r>
              <a:rPr lang="ru-RU" dirty="0" smtClean="0"/>
              <a:t>продуктивной,</a:t>
            </a:r>
          </a:p>
          <a:p>
            <a:r>
              <a:rPr lang="ru-RU" dirty="0" smtClean="0"/>
              <a:t>музыкально-художественной,</a:t>
            </a:r>
          </a:p>
          <a:p>
            <a:r>
              <a:rPr lang="ru-RU" dirty="0" smtClean="0"/>
              <a:t>чтения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9017"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В соответствии с ФГТ образовательная деятельность в ДОУ осуществляется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2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  <a:r>
              <a:rPr lang="ru-RU" sz="3200" dirty="0" smtClean="0"/>
              <a:t>в ходе режимных моментов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3 </a:t>
            </a:r>
            <a:r>
              <a:rPr lang="ru-RU" sz="3200" dirty="0" smtClean="0"/>
              <a:t>в ходе самостоятельной деятельности детей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4 </a:t>
            </a:r>
            <a:r>
              <a:rPr lang="ru-RU" sz="3200" dirty="0" smtClean="0"/>
              <a:t>в процессе взаимодействия с семьей воспитанников</a:t>
            </a:r>
            <a:endParaRPr lang="ru-RU" sz="3200" dirty="0"/>
          </a:p>
        </p:txBody>
      </p:sp>
    </p:spTree>
    <p:custDataLst>
      <p:tags r:id="rId1"/>
    </p:custDataLst>
  </p:cSld>
  <p:clrMapOvr>
    <a:masterClrMapping/>
  </p:clrMapOvr>
  <p:transition advTm="12605"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428752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Федеральные государственные требования (ФГТ) -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229600" cy="4038608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Устанавливают нормы и положения, обязательные при реализации основной общеобразовательной программы дошкольного образования образовательными учреждениями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2886">
    <p:pu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857232"/>
            <a:ext cx="8305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Основные 4 направления развития по ФГТ-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2428868"/>
            <a:ext cx="7858180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Интегральные компоненты содержания дошкольного образования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0" y="4286256"/>
            <a:ext cx="2428892" cy="2214578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Социа</a:t>
            </a:r>
            <a:endParaRPr lang="ru-RU" sz="2400" dirty="0" smtClean="0"/>
          </a:p>
          <a:p>
            <a:pPr algn="ctr"/>
            <a:r>
              <a:rPr lang="ru-RU" sz="2400" dirty="0" err="1" smtClean="0"/>
              <a:t>льно</a:t>
            </a:r>
            <a:r>
              <a:rPr lang="ru-RU" sz="2400" dirty="0" smtClean="0"/>
              <a:t>-</a:t>
            </a:r>
          </a:p>
          <a:p>
            <a:pPr algn="ctr"/>
            <a:r>
              <a:rPr lang="ru-RU" sz="2400" dirty="0" err="1" smtClean="0"/>
              <a:t>лич</a:t>
            </a:r>
            <a:endParaRPr lang="ru-RU" sz="2400" dirty="0" smtClean="0"/>
          </a:p>
          <a:p>
            <a:pPr algn="ctr"/>
            <a:r>
              <a:rPr lang="ru-RU" sz="2400" dirty="0" err="1" smtClean="0"/>
              <a:t>ностное</a:t>
            </a:r>
            <a:endParaRPr lang="ru-RU" sz="2400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2285984" y="4286256"/>
            <a:ext cx="2428892" cy="2214578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Познава</a:t>
            </a:r>
            <a:endParaRPr lang="ru-RU" sz="2400" dirty="0" smtClean="0"/>
          </a:p>
          <a:p>
            <a:pPr algn="ctr"/>
            <a:r>
              <a:rPr lang="ru-RU" sz="2400" dirty="0" err="1" smtClean="0"/>
              <a:t>тельно-речевое</a:t>
            </a:r>
            <a:endParaRPr lang="ru-RU" sz="2400" dirty="0"/>
          </a:p>
        </p:txBody>
      </p:sp>
      <p:sp>
        <p:nvSpPr>
          <p:cNvPr id="15" name="Параллелограмм 14"/>
          <p:cNvSpPr/>
          <p:nvPr/>
        </p:nvSpPr>
        <p:spPr>
          <a:xfrm>
            <a:off x="4500562" y="4286256"/>
            <a:ext cx="2428892" cy="2214578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Физи</a:t>
            </a:r>
            <a:endParaRPr lang="ru-RU" sz="2400" dirty="0" smtClean="0"/>
          </a:p>
          <a:p>
            <a:pPr algn="ctr"/>
            <a:r>
              <a:rPr lang="ru-RU" sz="2400" dirty="0" err="1" smtClean="0"/>
              <a:t>ческое</a:t>
            </a:r>
            <a:endParaRPr lang="ru-RU" sz="2400" dirty="0"/>
          </a:p>
        </p:txBody>
      </p:sp>
      <p:sp>
        <p:nvSpPr>
          <p:cNvPr id="16" name="Параллелограмм 15"/>
          <p:cNvSpPr/>
          <p:nvPr/>
        </p:nvSpPr>
        <p:spPr>
          <a:xfrm>
            <a:off x="6715108" y="4286256"/>
            <a:ext cx="2428892" cy="2214578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Художе</a:t>
            </a:r>
            <a:endParaRPr lang="ru-RU" sz="2400" dirty="0" smtClean="0"/>
          </a:p>
          <a:p>
            <a:pPr algn="ctr"/>
            <a:r>
              <a:rPr lang="ru-RU" sz="2400" dirty="0" err="1"/>
              <a:t>с</a:t>
            </a:r>
            <a:r>
              <a:rPr lang="ru-RU" sz="2400" dirty="0" err="1" smtClean="0"/>
              <a:t>твен</a:t>
            </a:r>
            <a:endParaRPr lang="ru-RU" sz="2400" dirty="0" smtClean="0"/>
          </a:p>
          <a:p>
            <a:pPr algn="ctr"/>
            <a:r>
              <a:rPr lang="ru-RU" sz="2400" dirty="0" smtClean="0"/>
              <a:t>но-</a:t>
            </a:r>
          </a:p>
          <a:p>
            <a:pPr algn="ctr"/>
            <a:r>
              <a:rPr lang="ru-RU" sz="2400" dirty="0" err="1" smtClean="0"/>
              <a:t>эстети</a:t>
            </a:r>
            <a:endParaRPr lang="ru-RU" sz="2400" dirty="0" smtClean="0"/>
          </a:p>
          <a:p>
            <a:pPr algn="ctr"/>
            <a:r>
              <a:rPr lang="ru-RU" sz="2400" dirty="0" err="1" smtClean="0"/>
              <a:t>ческое</a:t>
            </a:r>
            <a:endParaRPr lang="ru-RU" sz="2400" dirty="0"/>
          </a:p>
        </p:txBody>
      </p:sp>
    </p:spTree>
    <p:custDataLst>
      <p:tags r:id="rId1"/>
    </p:custDataLst>
  </p:cSld>
  <p:clrMapOvr>
    <a:masterClrMapping/>
  </p:clrMapOvr>
  <p:transition advTm="15210">
    <p:split orient="vert" dir="in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443914" cy="150019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/>
              <a:t>Новые представления о содержании и организации дошкольного образования, предложенные в ФГТ, </a:t>
            </a:r>
            <a:br>
              <a:rPr lang="ru-RU" sz="2400" b="1" dirty="0" smtClean="0"/>
            </a:br>
            <a:r>
              <a:rPr lang="ru-RU" sz="2400" b="1" dirty="0" smtClean="0"/>
              <a:t>заключаются в следующем: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501122" cy="40005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1 Вместо разделов программ, которые соответствовали определенным учебным предметам – совокупность 10 образовательных областей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2 Акцент с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ЗУНов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переносится на формирование  общей культуры, развитие качеств, обеспечивающих социальную успешность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3 Построение образовательного процесса с учетом принципа интеграции образовательных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областей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4 Решение поставленных задач в совместной деятельности взрослого и детей и их самостоятельной деятельности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1185"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7958166" cy="962046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r>
              <a:rPr lang="ru-RU" sz="4000" dirty="0" smtClean="0"/>
              <a:t>Образовательная область- 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blipFill>
            <a:blip r:embed="rId4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структурно-смысловая единица содержания дошкольного образования, определяющая адекватные дошкольному возрасту сферы образовательной деятельности детей.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868" y="1785926"/>
            <a:ext cx="5111750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Физическая культура</a:t>
            </a:r>
          </a:p>
          <a:p>
            <a:r>
              <a:rPr lang="ru-RU" dirty="0" smtClean="0"/>
              <a:t>Здоровье</a:t>
            </a:r>
          </a:p>
          <a:p>
            <a:r>
              <a:rPr lang="ru-RU" dirty="0" smtClean="0"/>
              <a:t>Безопасность</a:t>
            </a:r>
          </a:p>
          <a:p>
            <a:r>
              <a:rPr lang="ru-RU" dirty="0" smtClean="0"/>
              <a:t>Социализация</a:t>
            </a:r>
          </a:p>
          <a:p>
            <a:r>
              <a:rPr lang="ru-RU" dirty="0" smtClean="0"/>
              <a:t>Труд</a:t>
            </a:r>
          </a:p>
          <a:p>
            <a:r>
              <a:rPr lang="ru-RU" dirty="0" smtClean="0"/>
              <a:t>Познание</a:t>
            </a:r>
          </a:p>
          <a:p>
            <a:r>
              <a:rPr lang="ru-RU" dirty="0" smtClean="0"/>
              <a:t>Коммуникация</a:t>
            </a:r>
          </a:p>
          <a:p>
            <a:r>
              <a:rPr lang="ru-RU" dirty="0" smtClean="0"/>
              <a:t>Чтение </a:t>
            </a:r>
            <a:r>
              <a:rPr lang="ru-RU" dirty="0" err="1" smtClean="0"/>
              <a:t>худож</a:t>
            </a:r>
            <a:r>
              <a:rPr lang="ru-RU" dirty="0" smtClean="0"/>
              <a:t>. литературы</a:t>
            </a:r>
          </a:p>
          <a:p>
            <a:r>
              <a:rPr lang="ru-RU" dirty="0" smtClean="0"/>
              <a:t>Художественное творчество</a:t>
            </a:r>
          </a:p>
          <a:p>
            <a:r>
              <a:rPr lang="ru-RU" dirty="0" smtClean="0"/>
              <a:t>Музыка</a:t>
            </a:r>
          </a:p>
        </p:txBody>
      </p:sp>
    </p:spTree>
    <p:custDataLst>
      <p:tags r:id="rId1"/>
    </p:custDataLst>
  </p:cSld>
  <p:clrMapOvr>
    <a:masterClrMapping/>
  </p:clrMapOvr>
  <p:transition advTm="29312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5717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Интеграция образовательных областей </a:t>
            </a:r>
            <a:r>
              <a:rPr lang="ru-RU" sz="2400" dirty="0" smtClean="0"/>
              <a:t>– </a:t>
            </a:r>
            <a:br>
              <a:rPr lang="ru-RU" sz="2400" dirty="0" smtClean="0"/>
            </a:br>
            <a:r>
              <a:rPr lang="ru-RU" sz="2400" dirty="0" smtClean="0"/>
              <a:t>состояние (или процесс, ведущий к такому состоянию) связанности, взаимопроникновения и взаимодействия отдельных образовательных областей содержания дошкольного образования, обеспечивающее целостность образовательного процесса.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Содержание работы по освоению детьми образовательных областей ориентировано на развитие</a:t>
            </a:r>
          </a:p>
          <a:p>
            <a:pPr>
              <a:buFontTx/>
              <a:buChar char="-"/>
            </a:pPr>
            <a:r>
              <a:rPr lang="ru-RU" sz="2400" b="1" dirty="0" smtClean="0"/>
              <a:t>физических,</a:t>
            </a:r>
          </a:p>
          <a:p>
            <a:pPr>
              <a:buFontTx/>
              <a:buChar char="-"/>
            </a:pPr>
            <a:r>
              <a:rPr lang="ru-RU" sz="2400" b="1" dirty="0" smtClean="0"/>
              <a:t>интеллектуальных,</a:t>
            </a:r>
          </a:p>
          <a:p>
            <a:pPr>
              <a:buFontTx/>
              <a:buChar char="-"/>
            </a:pPr>
            <a:r>
              <a:rPr lang="ru-RU" sz="2400" b="1" dirty="0" smtClean="0"/>
              <a:t> личностных качеств детей. </a:t>
            </a:r>
          </a:p>
          <a:p>
            <a:pPr>
              <a:buNone/>
            </a:pPr>
            <a:r>
              <a:rPr lang="ru-RU" sz="2400" dirty="0" smtClean="0"/>
              <a:t>Задачи по формированию этих качеств решаются интегрировано в ходе освоения всех образовательных областей наряду с задачами, отражающими специфику каждой образовательной области</a:t>
            </a:r>
            <a:endParaRPr lang="ru-RU" sz="2400" dirty="0"/>
          </a:p>
        </p:txBody>
      </p:sp>
    </p:spTree>
    <p:custDataLst>
      <p:tags r:id="rId1"/>
    </p:custDataLst>
  </p:cSld>
  <p:clrMapOvr>
    <a:masterClrMapping/>
  </p:clrMapOvr>
  <p:transition advTm="36521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8786874" cy="585791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3100" b="1" dirty="0" smtClean="0"/>
              <a:t>Игровая деятельность </a:t>
            </a:r>
            <a:r>
              <a:rPr lang="ru-RU" sz="3100" dirty="0" smtClean="0"/>
              <a:t>- самая важная деятельность, через которую педагоги решают все образовательные задачи.</a:t>
            </a:r>
            <a:br>
              <a:rPr lang="ru-RU" sz="3100" dirty="0" smtClean="0"/>
            </a:br>
            <a:r>
              <a:rPr lang="ru-RU" sz="3100" dirty="0" smtClean="0"/>
              <a:t>     Акцент на </a:t>
            </a:r>
            <a:r>
              <a:rPr lang="ru-RU" sz="3100" i="1" dirty="0" smtClean="0"/>
              <a:t>совместную деятельность </a:t>
            </a:r>
            <a:r>
              <a:rPr lang="ru-RU" sz="3100" dirty="0" smtClean="0"/>
              <a:t>воспитателя и детей, на игровые формы образования дошкольников, на </a:t>
            </a:r>
            <a:r>
              <a:rPr lang="ru-RU" sz="3100" i="1" dirty="0" smtClean="0"/>
              <a:t>отсутствие жесткой регламентации </a:t>
            </a:r>
            <a:r>
              <a:rPr lang="ru-RU" sz="3100" dirty="0" smtClean="0"/>
              <a:t>детской деятельности, </a:t>
            </a:r>
            <a:r>
              <a:rPr lang="ru-RU" sz="3100" i="1" dirty="0" smtClean="0"/>
              <a:t>учет полоролевых особенностей детей </a:t>
            </a:r>
            <a:r>
              <a:rPr lang="ru-RU" sz="3100" dirty="0" smtClean="0"/>
              <a:t>при организации педагогического процесса в детском саду.</a:t>
            </a:r>
            <a:br>
              <a:rPr lang="ru-RU" sz="3100" dirty="0" smtClean="0"/>
            </a:br>
            <a:r>
              <a:rPr lang="ru-RU" sz="3100" dirty="0" smtClean="0"/>
              <a:t>Образовательные задачи должны решаться  и в ходе режимных моментов, в совместной деятельности детей с педагогом (в том числе и на занятиях), в самостоятельной деятельности детей и  в совместной деятельности с семьей. </a:t>
            </a:r>
            <a:endParaRPr lang="ru-RU" sz="3100" dirty="0"/>
          </a:p>
        </p:txBody>
      </p:sp>
    </p:spTree>
  </p:cSld>
  <p:clrMapOvr>
    <a:masterClrMapping/>
  </p:clrMapOvr>
  <p:transition advTm="32479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28992" y="2714620"/>
            <a:ext cx="2500330" cy="16430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направления развития детей и реализация их в образовательных областях</a:t>
            </a:r>
            <a:endParaRPr lang="ru-RU" dirty="0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000100" y="2143116"/>
            <a:ext cx="2286016" cy="78581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6143636" y="4071942"/>
            <a:ext cx="2286016" cy="7143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Социально-личностное развитие</a:t>
            </a:r>
            <a:endParaRPr lang="ru-RU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071538" y="4143380"/>
            <a:ext cx="2286016" cy="7143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Познавательно-речевое развитие</a:t>
            </a:r>
            <a:endParaRPr lang="ru-RU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215074" y="2071678"/>
            <a:ext cx="2286016" cy="8572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18" name="Молния 17"/>
          <p:cNvSpPr/>
          <p:nvPr/>
        </p:nvSpPr>
        <p:spPr>
          <a:xfrm>
            <a:off x="1571604" y="1643050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олния 18"/>
          <p:cNvSpPr/>
          <p:nvPr/>
        </p:nvSpPr>
        <p:spPr>
          <a:xfrm>
            <a:off x="3071802" y="1714488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олния 19"/>
          <p:cNvSpPr/>
          <p:nvPr/>
        </p:nvSpPr>
        <p:spPr>
          <a:xfrm>
            <a:off x="1285852" y="4857760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олния 21"/>
          <p:cNvSpPr/>
          <p:nvPr/>
        </p:nvSpPr>
        <p:spPr>
          <a:xfrm>
            <a:off x="8286776" y="1500174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олния 22"/>
          <p:cNvSpPr/>
          <p:nvPr/>
        </p:nvSpPr>
        <p:spPr>
          <a:xfrm>
            <a:off x="6500826" y="1571612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олния 23"/>
          <p:cNvSpPr/>
          <p:nvPr/>
        </p:nvSpPr>
        <p:spPr>
          <a:xfrm>
            <a:off x="2000232" y="4857760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олния 24"/>
          <p:cNvSpPr/>
          <p:nvPr/>
        </p:nvSpPr>
        <p:spPr>
          <a:xfrm>
            <a:off x="3214678" y="4857760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олния 25"/>
          <p:cNvSpPr/>
          <p:nvPr/>
        </p:nvSpPr>
        <p:spPr>
          <a:xfrm>
            <a:off x="6929454" y="4857760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олния 27"/>
          <p:cNvSpPr/>
          <p:nvPr/>
        </p:nvSpPr>
        <p:spPr>
          <a:xfrm>
            <a:off x="6143636" y="4786322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олния 28"/>
          <p:cNvSpPr/>
          <p:nvPr/>
        </p:nvSpPr>
        <p:spPr>
          <a:xfrm>
            <a:off x="8215338" y="4786322"/>
            <a:ext cx="142876" cy="4286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ятно 2 31"/>
          <p:cNvSpPr/>
          <p:nvPr/>
        </p:nvSpPr>
        <p:spPr>
          <a:xfrm>
            <a:off x="357158" y="357166"/>
            <a:ext cx="2143140" cy="1571636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Физ.</a:t>
            </a:r>
          </a:p>
          <a:p>
            <a:pPr algn="ctr"/>
            <a:r>
              <a:rPr lang="ru-RU" sz="1600" b="1" dirty="0" smtClean="0"/>
              <a:t>культура</a:t>
            </a:r>
            <a:endParaRPr lang="ru-RU" sz="1600" b="1" dirty="0"/>
          </a:p>
        </p:txBody>
      </p:sp>
      <p:sp>
        <p:nvSpPr>
          <p:cNvPr id="33" name="Пятно 2 32"/>
          <p:cNvSpPr/>
          <p:nvPr/>
        </p:nvSpPr>
        <p:spPr>
          <a:xfrm>
            <a:off x="2285984" y="357166"/>
            <a:ext cx="1928826" cy="1571636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Здо</a:t>
            </a:r>
            <a:endParaRPr lang="ru-RU" sz="1600" b="1" dirty="0" smtClean="0"/>
          </a:p>
          <a:p>
            <a:pPr algn="ctr"/>
            <a:r>
              <a:rPr lang="ru-RU" sz="1600" b="1" dirty="0" err="1" smtClean="0"/>
              <a:t>ровье</a:t>
            </a:r>
            <a:endParaRPr lang="ru-RU" sz="1600" b="1" dirty="0"/>
          </a:p>
        </p:txBody>
      </p:sp>
      <p:sp>
        <p:nvSpPr>
          <p:cNvPr id="34" name="Пятно 2 33"/>
          <p:cNvSpPr/>
          <p:nvPr/>
        </p:nvSpPr>
        <p:spPr>
          <a:xfrm>
            <a:off x="5429256" y="428604"/>
            <a:ext cx="1714512" cy="1214446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Му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зыка</a:t>
            </a:r>
            <a:endParaRPr lang="ru-RU" sz="1600" b="1" dirty="0"/>
          </a:p>
        </p:txBody>
      </p:sp>
      <p:sp>
        <p:nvSpPr>
          <p:cNvPr id="35" name="Пятно 2 34"/>
          <p:cNvSpPr/>
          <p:nvPr/>
        </p:nvSpPr>
        <p:spPr>
          <a:xfrm>
            <a:off x="7000892" y="285728"/>
            <a:ext cx="2143108" cy="1643074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Худ. творчество</a:t>
            </a:r>
            <a:endParaRPr lang="ru-RU" sz="1600" b="1" dirty="0"/>
          </a:p>
        </p:txBody>
      </p:sp>
      <p:sp>
        <p:nvSpPr>
          <p:cNvPr id="36" name="Пятно 2 35"/>
          <p:cNvSpPr/>
          <p:nvPr/>
        </p:nvSpPr>
        <p:spPr>
          <a:xfrm>
            <a:off x="7358083" y="4929198"/>
            <a:ext cx="1785918" cy="171451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Безопас</a:t>
            </a:r>
            <a:endParaRPr lang="ru-RU" sz="1600" b="1" dirty="0" smtClean="0"/>
          </a:p>
          <a:p>
            <a:pPr algn="ctr"/>
            <a:r>
              <a:rPr lang="ru-RU" sz="1600" b="1" dirty="0" err="1" smtClean="0"/>
              <a:t>ность</a:t>
            </a:r>
            <a:endParaRPr lang="ru-RU" sz="1600" b="1" dirty="0"/>
          </a:p>
        </p:txBody>
      </p:sp>
      <p:sp>
        <p:nvSpPr>
          <p:cNvPr id="37" name="Пятно 2 36"/>
          <p:cNvSpPr/>
          <p:nvPr/>
        </p:nvSpPr>
        <p:spPr>
          <a:xfrm>
            <a:off x="6072198" y="5214950"/>
            <a:ext cx="1428760" cy="1143008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Труд</a:t>
            </a:r>
            <a:endParaRPr lang="ru-RU" sz="1600" b="1" dirty="0"/>
          </a:p>
        </p:txBody>
      </p:sp>
      <p:sp>
        <p:nvSpPr>
          <p:cNvPr id="38" name="Пятно 2 37"/>
          <p:cNvSpPr/>
          <p:nvPr/>
        </p:nvSpPr>
        <p:spPr>
          <a:xfrm>
            <a:off x="4572000" y="4643446"/>
            <a:ext cx="1731253" cy="2000264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Социали</a:t>
            </a:r>
            <a:endParaRPr lang="ru-RU" sz="1600" b="1" dirty="0" smtClean="0"/>
          </a:p>
          <a:p>
            <a:pPr algn="ctr"/>
            <a:r>
              <a:rPr lang="ru-RU" sz="1600" b="1" dirty="0" err="1" smtClean="0"/>
              <a:t>зация</a:t>
            </a:r>
            <a:endParaRPr lang="ru-RU" sz="1600" b="1" dirty="0"/>
          </a:p>
        </p:txBody>
      </p:sp>
      <p:sp>
        <p:nvSpPr>
          <p:cNvPr id="39" name="Пятно 2 38"/>
          <p:cNvSpPr/>
          <p:nvPr/>
        </p:nvSpPr>
        <p:spPr>
          <a:xfrm>
            <a:off x="2643174" y="5072074"/>
            <a:ext cx="1857388" cy="1571636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Чте</a:t>
            </a:r>
            <a:endParaRPr lang="ru-RU" sz="1600" b="1" dirty="0" smtClean="0"/>
          </a:p>
          <a:p>
            <a:pPr algn="ctr"/>
            <a:r>
              <a:rPr lang="ru-RU" sz="1600" b="1" dirty="0" err="1" smtClean="0"/>
              <a:t>ние</a:t>
            </a:r>
            <a:r>
              <a:rPr lang="ru-RU" sz="1600" b="1" dirty="0" smtClean="0"/>
              <a:t> х.л.</a:t>
            </a:r>
            <a:endParaRPr lang="ru-RU" sz="1600" b="1" dirty="0"/>
          </a:p>
        </p:txBody>
      </p:sp>
      <p:sp>
        <p:nvSpPr>
          <p:cNvPr id="40" name="Пятно 2 39"/>
          <p:cNvSpPr/>
          <p:nvPr/>
        </p:nvSpPr>
        <p:spPr>
          <a:xfrm>
            <a:off x="1500166" y="5000636"/>
            <a:ext cx="1357322" cy="1643074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Поз</a:t>
            </a:r>
          </a:p>
          <a:p>
            <a:pPr algn="ctr"/>
            <a:r>
              <a:rPr lang="ru-RU" sz="1600" b="1" dirty="0" smtClean="0"/>
              <a:t>на</a:t>
            </a:r>
          </a:p>
          <a:p>
            <a:pPr algn="ctr"/>
            <a:r>
              <a:rPr lang="ru-RU" sz="1600" b="1" dirty="0" err="1" smtClean="0"/>
              <a:t>ние</a:t>
            </a:r>
            <a:endParaRPr lang="ru-RU" sz="1600" b="1" dirty="0"/>
          </a:p>
        </p:txBody>
      </p:sp>
      <p:sp>
        <p:nvSpPr>
          <p:cNvPr id="41" name="Пятно 2 40"/>
          <p:cNvSpPr/>
          <p:nvPr/>
        </p:nvSpPr>
        <p:spPr>
          <a:xfrm>
            <a:off x="0" y="4786322"/>
            <a:ext cx="1643042" cy="2071678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Коммуникация</a:t>
            </a:r>
            <a:endParaRPr lang="ru-RU" sz="1600" b="1" dirty="0"/>
          </a:p>
        </p:txBody>
      </p:sp>
    </p:spTree>
    <p:custDataLst>
      <p:tags r:id="rId1"/>
    </p:custDataLst>
  </p:cSld>
  <p:clrMapOvr>
    <a:masterClrMapping/>
  </p:clrMapOvr>
  <p:transition advTm="41776"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57232"/>
            <a:ext cx="7643866" cy="526297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2800" dirty="0" smtClean="0"/>
              <a:t>Содержание образовательной области </a:t>
            </a:r>
          </a:p>
          <a:p>
            <a:r>
              <a:rPr lang="ru-RU" sz="2800" b="1" dirty="0" smtClean="0"/>
              <a:t>« Познание» </a:t>
            </a:r>
            <a:r>
              <a:rPr lang="ru-RU" sz="2800" dirty="0" smtClean="0"/>
              <a:t>направлено на:</a:t>
            </a:r>
          </a:p>
          <a:p>
            <a:pPr>
              <a:buFontTx/>
              <a:buChar char="-"/>
            </a:pPr>
            <a:r>
              <a:rPr lang="ru-RU" sz="2800" dirty="0" smtClean="0"/>
              <a:t> развитие познавательно-исследовательской деятельности;</a:t>
            </a:r>
          </a:p>
          <a:p>
            <a:r>
              <a:rPr lang="ru-RU" sz="2800" dirty="0" smtClean="0"/>
              <a:t>- формирование сенсорных, элементарных математических представлений;</a:t>
            </a:r>
          </a:p>
          <a:p>
            <a:r>
              <a:rPr lang="ru-RU" sz="2800" dirty="0" smtClean="0"/>
              <a:t>- расширение кругозора детей;</a:t>
            </a:r>
          </a:p>
          <a:p>
            <a:r>
              <a:rPr lang="ru-RU" sz="2800" dirty="0" smtClean="0"/>
              <a:t>- формирование адекватных представлений ребенка о себе, семье, обществе, государстве, мире и природе;</a:t>
            </a:r>
          </a:p>
          <a:p>
            <a:r>
              <a:rPr lang="ru-RU" sz="2800" dirty="0" smtClean="0"/>
              <a:t>- формирование целостной картины мира;</a:t>
            </a:r>
          </a:p>
          <a:p>
            <a:r>
              <a:rPr lang="ru-RU" sz="2800" dirty="0" smtClean="0"/>
              <a:t>- развитие  интеллектуальных качеств.</a:t>
            </a:r>
            <a:endParaRPr lang="ru-RU" sz="2800" dirty="0"/>
          </a:p>
        </p:txBody>
      </p:sp>
    </p:spTree>
  </p:cSld>
  <p:clrMapOvr>
    <a:masterClrMapping/>
  </p:clrMapOvr>
  <p:transition advTm="22635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2|4.3|2.2|1.7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6.3|1.1|8.7|9.4|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1|1|6.2|2.9|2.4|1.1|1.7|1.1|1.4|1.2|1.2|1.5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3.7|1.3|3.9|1.9|1.5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7|3|1.9|3.9|2.4|1.1|1.5|0.7|1.5|1|1.3|0.8|1.8|1|1.6|0.7|1|0.7|2.2|1.2|1.3|0.8|1.1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9|0.9|2|2.1|1.6|0.7|1.5|1.2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8|3.4|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</TotalTime>
  <Words>327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муниципальное бюджетное дошкольное образовательное учреждение № 176 «Детский сад комбинированного вида»</vt:lpstr>
      <vt:lpstr>Федеральные государственные требования (ФГТ) -</vt:lpstr>
      <vt:lpstr>Основные 4 направления развития по ФГТ-</vt:lpstr>
      <vt:lpstr>Новые представления о содержании и организации дошкольного образования, предложенные в ФГТ,  заключаются в следующем:</vt:lpstr>
      <vt:lpstr>Образовательная область- </vt:lpstr>
      <vt:lpstr>Интеграция образовательных областей –  состояние (или процесс, ведущий к такому состоянию) связанности, взаимопроникновения и взаимодействия отдельных образовательных областей содержания дошкольного образования, обеспечивающее целостность образовательного процесса. </vt:lpstr>
      <vt:lpstr>         Игровая деятельность - самая важная деятельность, через которую педагоги решают все образовательные задачи.      Акцент на совместную деятельность воспитателя и детей, на игровые формы образования дошкольников, на отсутствие жесткой регламентации детской деятельности, учет полоролевых особенностей детей при организации педагогического процесса в детском саду. Образовательные задачи должны решаться  и в ходе режимных моментов, в совместной деятельности детей с педагогом (в том числе и на занятиях), в самостоятельной деятельности детей и  в совместной деятельности с семьей. </vt:lpstr>
      <vt:lpstr>Слайд 8</vt:lpstr>
      <vt:lpstr>Слайд 9</vt:lpstr>
      <vt:lpstr>Слайд 10</vt:lpstr>
      <vt:lpstr>Слайд 11</vt:lpstr>
      <vt:lpstr>В соответствии с ФГТ образовательная деятельность в ДОУ осуществляется</vt:lpstr>
      <vt:lpstr>В соответствии с ФГТ образовательная деятельность в ДОУ осуществляется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№ 176 «Детский сад комбинированного вида»</dc:title>
  <dc:creator>Asd</dc:creator>
  <cp:lastModifiedBy>Asd</cp:lastModifiedBy>
  <cp:revision>30</cp:revision>
  <dcterms:created xsi:type="dcterms:W3CDTF">2012-03-25T19:52:12Z</dcterms:created>
  <dcterms:modified xsi:type="dcterms:W3CDTF">2012-04-01T18:57:17Z</dcterms:modified>
</cp:coreProperties>
</file>