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9D6E-1780-4706-B854-7DE60C2858C7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7AC18-DC61-49FF-85E4-A3BCE762C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76A382-27D7-401F-A459-EF37A4CC89D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90AB8F-891B-4A81-9183-B0E7939D3CA4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4D60A5-BC85-4A59-A2B7-1B16B82A5EC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008C60-E8A6-4A05-B620-56F576C0491A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371D0-3D48-43D1-97AB-86997FEACC3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482B9-9A4A-4FD1-9950-C778335B1F0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F4F054-17FD-4C1C-9E24-2C66DFF3DAA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A3F0D-3841-42BB-BA10-C2FEBE4D7A0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569E3B-429B-43F5-8F35-5FB3A2B4D3A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FD4CCA-AEAF-4615-8038-CB90B094C824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026E-28D7-4B3F-BDB1-6618232FA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4E20-0836-4321-A674-BB88052B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../&#1101;&#1083;&#1077;&#1082;&#1090;&#1088;&#1086;&#1085;&#1085;&#1086;&#1077;%20&#1089;&#1086;&#1087;&#1088;&#1086;&#1074;&#1086;&#1078;&#1076;&#1077;&#1085;&#1080;&#1077;%20&#1091;&#1088;&#1086;&#1082;&#1086;&#1074;%20&#1080;&#1089;&#1090;&#1086;&#1088;&#1080;&#1080;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990000"/>
                </a:solidFill>
              </a:rPr>
              <a:t>Встреча миров. Великие географические открытия и их значение</a:t>
            </a:r>
            <a:r>
              <a:rPr lang="ru-RU" dirty="0" smtClean="0">
                <a:solidFill>
                  <a:srgbClr val="990000"/>
                </a:solidFill>
              </a:rPr>
              <a:t>.</a:t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sz="2200" dirty="0" smtClean="0">
                <a:solidFill>
                  <a:srgbClr val="990000"/>
                </a:solidFill>
              </a:rPr>
              <a:t>Выполнил </a:t>
            </a:r>
            <a:r>
              <a:rPr lang="ru-RU" sz="2200" dirty="0" err="1" smtClean="0">
                <a:solidFill>
                  <a:srgbClr val="990000"/>
                </a:solidFill>
              </a:rPr>
              <a:t>Храпко</a:t>
            </a:r>
            <a:r>
              <a:rPr lang="ru-RU" sz="2200" dirty="0" smtClean="0">
                <a:solidFill>
                  <a:srgbClr val="990000"/>
                </a:solidFill>
              </a:rPr>
              <a:t> Денис</a:t>
            </a:r>
            <a:endParaRPr lang="ru-RU" sz="2200" dirty="0" smtClean="0">
              <a:solidFill>
                <a:srgbClr val="990000"/>
              </a:solidFill>
            </a:endParaRPr>
          </a:p>
        </p:txBody>
      </p:sp>
      <p:pic>
        <p:nvPicPr>
          <p:cNvPr id="3076" name="Picture 7" descr="HisАмери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962400"/>
            <a:ext cx="35814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6519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990000"/>
                </a:solidFill>
                <a:effectLst/>
              </a:rPr>
              <a:t>Магеллан открыл:</a:t>
            </a:r>
          </a:p>
        </p:txBody>
      </p:sp>
      <p:pic>
        <p:nvPicPr>
          <p:cNvPr id="15363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00200"/>
            <a:ext cx="4800600" cy="4114800"/>
          </a:xfrm>
        </p:spPr>
      </p:pic>
      <p:pic>
        <p:nvPicPr>
          <p:cNvPr id="15364" name="Picture 9" descr="Пролив Магеллана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791200" y="2971800"/>
            <a:ext cx="2819400" cy="1847850"/>
          </a:xfrm>
          <a:noFill/>
        </p:spPr>
      </p:pic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5486400" y="1828800"/>
            <a:ext cx="342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800" dirty="0">
                <a:solidFill>
                  <a:srgbClr val="3333CC"/>
                </a:solidFill>
              </a:rPr>
              <a:t> </a:t>
            </a:r>
            <a:r>
              <a:rPr lang="ru-RU" sz="3600" b="1" dirty="0">
                <a:solidFill>
                  <a:srgbClr val="3333CC"/>
                </a:solidFill>
              </a:rPr>
              <a:t>Магелланов пролив</a:t>
            </a:r>
            <a:endParaRPr lang="ru-RU" sz="2800" b="1" dirty="0">
              <a:solidFill>
                <a:srgbClr val="3333CC"/>
              </a:solidFill>
            </a:endParaRP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685800" y="60198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3333CC"/>
                </a:solidFill>
              </a:rPr>
              <a:t>Корабли Ф.Магеллана</a:t>
            </a: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867400" y="5334000"/>
            <a:ext cx="266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3600" b="1" dirty="0" smtClean="0">
                <a:solidFill>
                  <a:srgbClr val="3333CC"/>
                </a:solidFill>
              </a:rPr>
              <a:t> И  </a:t>
            </a:r>
            <a:r>
              <a:rPr lang="ru-RU" sz="3600" b="1" dirty="0">
                <a:solidFill>
                  <a:srgbClr val="3333CC"/>
                </a:solidFill>
              </a:rPr>
              <a:t>Тихий океан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990000"/>
                </a:solidFill>
                <a:effectLst/>
              </a:rPr>
              <a:t>Экспедиция Магеллана окончательно доказала, что Земля имеет форму шара.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905000"/>
            <a:ext cx="2819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rgbClr val="3333CC"/>
                </a:solidFill>
                <a:effectLst/>
              </a:rPr>
              <a:t>Но Магеллан погиб в стычке с жителями одного из островов.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rgbClr val="3333CC"/>
                </a:solidFill>
                <a:effectLst/>
              </a:rPr>
              <a:t>В Испанию вернулся только 1 корабль «Виктория»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  <a:effectLst/>
              </a:rPr>
              <a:t>   и 18 измождённых моряков.</a:t>
            </a:r>
          </a:p>
        </p:txBody>
      </p:sp>
      <p:pic>
        <p:nvPicPr>
          <p:cNvPr id="16388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905000"/>
            <a:ext cx="5257800" cy="4419600"/>
          </a:xfr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990000"/>
                </a:solidFill>
                <a:effectLst/>
              </a:rPr>
              <a:t>Значение Великих географических открытий: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953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SzPct val="140000"/>
              <a:buFontTx/>
              <a:buBlip>
                <a:blip r:embed="rId3"/>
              </a:buBlip>
            </a:pPr>
            <a:r>
              <a:rPr lang="ru-RU" sz="2800" smtClean="0">
                <a:solidFill>
                  <a:schemeClr val="bg2"/>
                </a:solidFill>
                <a:effectLst/>
              </a:rPr>
              <a:t>Расширились знания людей о других странах, была подтверждена идея о шарообразности Земли.</a:t>
            </a:r>
          </a:p>
          <a:p>
            <a:pPr marL="609600" indent="-609600" eaLnBrk="1" hangingPunct="1">
              <a:lnSpc>
                <a:spcPct val="90000"/>
              </a:lnSpc>
              <a:buSzPct val="140000"/>
              <a:buFontTx/>
              <a:buBlip>
                <a:blip r:embed="rId3"/>
              </a:buBlip>
            </a:pPr>
            <a:r>
              <a:rPr lang="ru-RU" sz="2800" smtClean="0">
                <a:solidFill>
                  <a:schemeClr val="bg2"/>
                </a:solidFill>
                <a:effectLst/>
              </a:rPr>
              <a:t>Возник единый мировой рынок. Центрами мировой торговли стали Севилья,  Лиссабон,  Лондон, Антверпен, Амстердам, а Венеция и Генуя утратили свое значение.</a:t>
            </a:r>
          </a:p>
          <a:p>
            <a:pPr marL="609600" indent="-609600" eaLnBrk="1" hangingPunct="1">
              <a:lnSpc>
                <a:spcPct val="90000"/>
              </a:lnSpc>
              <a:buSzPct val="140000"/>
              <a:buFontTx/>
              <a:buBlip>
                <a:blip r:embed="rId3"/>
              </a:buBlip>
            </a:pPr>
            <a:r>
              <a:rPr lang="ru-RU" sz="2800" smtClean="0">
                <a:solidFill>
                  <a:schemeClr val="bg2"/>
                </a:solidFill>
                <a:effectLst/>
              </a:rPr>
              <a:t>Изменилась повседневная жизнь европейцев: в пищу стали употреблять не известные им ранее картофель, томаты, фасоль, чай, кофе, шоколад.</a:t>
            </a:r>
          </a:p>
          <a:p>
            <a:pPr marL="609600" indent="-609600" eaLnBrk="1" hangingPunct="1">
              <a:lnSpc>
                <a:spcPct val="90000"/>
              </a:lnSpc>
              <a:buSzPct val="140000"/>
              <a:buFontTx/>
              <a:buBlip>
                <a:blip r:embed="rId3"/>
              </a:buBlip>
            </a:pPr>
            <a:r>
              <a:rPr lang="ru-RU" sz="2800" smtClean="0">
                <a:solidFill>
                  <a:schemeClr val="bg2"/>
                </a:solidFill>
                <a:effectLst/>
              </a:rPr>
              <a:t>Ограбление и истребление европейцами народов колонии.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Информационные ресурсы: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bg2"/>
                </a:solidFill>
                <a:effectLst/>
              </a:rPr>
              <a:t>«Новая история. 1500 – 1800. 7 класс» </a:t>
            </a:r>
            <a:r>
              <a:rPr lang="ru-RU" sz="2400" b="1" dirty="0" err="1" smtClean="0">
                <a:solidFill>
                  <a:schemeClr val="bg2"/>
                </a:solidFill>
                <a:effectLst/>
              </a:rPr>
              <a:t>А.Я.Юдовская</a:t>
            </a:r>
            <a:r>
              <a:rPr lang="ru-RU" sz="2400" b="1" dirty="0" smtClean="0">
                <a:solidFill>
                  <a:schemeClr val="bg2"/>
                </a:solidFill>
                <a:effectLst/>
              </a:rPr>
              <a:t>, П.А.Баранов, Л.М. Ванюшкина 2003-2006 гг.</a:t>
            </a:r>
          </a:p>
          <a:p>
            <a:pPr eaLnBrk="1" hangingPunct="1">
              <a:defRPr/>
            </a:pPr>
            <a:r>
              <a:rPr lang="ru-RU" sz="2400" b="1" dirty="0" err="1" smtClean="0">
                <a:solidFill>
                  <a:schemeClr val="bg2"/>
                </a:solidFill>
                <a:effectLst/>
              </a:rPr>
              <a:t>Мультимедийное</a:t>
            </a:r>
            <a:r>
              <a:rPr lang="ru-RU" sz="2400" b="1" dirty="0" smtClean="0">
                <a:solidFill>
                  <a:schemeClr val="bg2"/>
                </a:solidFill>
                <a:effectLst/>
              </a:rPr>
              <a:t> пособие «Новая история. 7 класс» «</a:t>
            </a:r>
            <a:r>
              <a:rPr lang="ru-RU" sz="2400" b="1" dirty="0" err="1" smtClean="0">
                <a:solidFill>
                  <a:schemeClr val="bg2"/>
                </a:solidFill>
                <a:effectLst/>
              </a:rPr>
              <a:t>Кордис</a:t>
            </a:r>
            <a:r>
              <a:rPr lang="en-US" sz="2400" b="1" dirty="0" smtClean="0">
                <a:solidFill>
                  <a:schemeClr val="bg2"/>
                </a:solidFill>
                <a:effectLst/>
              </a:rPr>
              <a:t>&amp;</a:t>
            </a:r>
            <a:r>
              <a:rPr lang="ru-RU" sz="2400" b="1" dirty="0" err="1" smtClean="0">
                <a:solidFill>
                  <a:schemeClr val="bg2"/>
                </a:solidFill>
                <a:effectLst/>
              </a:rPr>
              <a:t>Медиа</a:t>
            </a:r>
            <a:r>
              <a:rPr lang="ru-RU" sz="2400" b="1" dirty="0" smtClean="0">
                <a:solidFill>
                  <a:schemeClr val="bg2"/>
                </a:solidFill>
                <a:effectLst/>
              </a:rPr>
              <a:t>», «1 С».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</a:rPr>
              <a:t>http://images.google.ru/imgres?imgurl=http://geo-tour.net/Interesting/pic/magellan-map.jpg&amp;imgrefurl=http://geo-tour.net/Interesting/g.open.htm&amp;h=417&amp;w=629&amp;sz=81&amp;hl=ru&amp;start=8&amp;tbnid=2bpPWA2AK5ax9M:&amp;tbnh=91&amp;tbnw=137&amp;prev=/images%3Fq%3D%25D0%259C%25D0%25B0%25D0%25B3%25D0%25B5%25D0%25BB%25D0%25BB%25D0%25B0%25D0%25BD%26gbv%3D2%26hl%3Dru%26newwindow%3D1%26sa%3DG</a:t>
            </a:r>
          </a:p>
          <a:p>
            <a:pPr eaLnBrk="1" hangingPunct="1">
              <a:defRPr/>
            </a:pPr>
            <a:endParaRPr lang="ru-RU" sz="1600" b="1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defRPr/>
            </a:pPr>
            <a:endParaRPr lang="ru-RU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990000"/>
                </a:solidFill>
                <a:effectLst/>
              </a:rPr>
              <a:t>«Нашли материк, доселе ещё не открытый никем»…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905000"/>
            <a:ext cx="33528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ru-RU" sz="2800" b="1" dirty="0" smtClean="0">
              <a:solidFill>
                <a:schemeClr val="hlink"/>
              </a:solidFill>
              <a:effectLst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800" b="1" dirty="0" smtClean="0">
                <a:solidFill>
                  <a:srgbClr val="990000"/>
                </a:solidFill>
                <a:effectLst/>
              </a:rPr>
              <a:t>Христофор Колумб</a:t>
            </a:r>
            <a:r>
              <a:rPr lang="ru-RU" sz="2800" b="1" dirty="0" smtClean="0">
                <a:solidFill>
                  <a:schemeClr val="hlink"/>
                </a:solidFill>
                <a:effectLst/>
              </a:rPr>
              <a:t> </a:t>
            </a:r>
            <a:r>
              <a:rPr lang="ru-RU" sz="2800" b="1" dirty="0" smtClean="0">
                <a:solidFill>
                  <a:srgbClr val="990000"/>
                </a:solidFill>
                <a:effectLst/>
              </a:rPr>
              <a:t>(1451-1506 гг.)</a:t>
            </a:r>
            <a:r>
              <a:rPr lang="ru-RU" sz="2800" b="1" dirty="0" smtClean="0">
                <a:solidFill>
                  <a:schemeClr val="hlink"/>
                </a:solidFill>
                <a:effectLst/>
              </a:rPr>
              <a:t> </a:t>
            </a:r>
            <a:r>
              <a:rPr lang="ru-RU" sz="2800" b="1" dirty="0" smtClean="0">
                <a:solidFill>
                  <a:srgbClr val="3333CC"/>
                </a:solidFill>
                <a:effectLst/>
              </a:rPr>
              <a:t>родился в Генуе в Италии.</a:t>
            </a:r>
          </a:p>
          <a:p>
            <a:pPr eaLnBrk="1" hangingPunct="1">
              <a:buFontTx/>
              <a:buNone/>
              <a:defRPr/>
            </a:pPr>
            <a:endParaRPr lang="ru-RU" sz="3600" dirty="0" smtClean="0">
              <a:solidFill>
                <a:srgbClr val="3333CC"/>
              </a:solidFill>
            </a:endParaRPr>
          </a:p>
        </p:txBody>
      </p:sp>
      <p:pic>
        <p:nvPicPr>
          <p:cNvPr id="4100" name="Picture 9" descr="Колум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752600"/>
            <a:ext cx="3962400" cy="48895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990000"/>
                </a:solidFill>
                <a:effectLst/>
              </a:rPr>
              <a:t>Экспедиция Х.Колумба 3 августа 1492 г. вышла из испанского порта Палос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2971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Три каравеллы «</a:t>
            </a:r>
            <a:r>
              <a:rPr lang="ru-RU" sz="2800" dirty="0" err="1" smtClean="0">
                <a:solidFill>
                  <a:schemeClr val="bg2"/>
                </a:solidFill>
                <a:effectLst/>
              </a:rPr>
              <a:t>Нинья</a:t>
            </a:r>
            <a:r>
              <a:rPr lang="ru-RU" sz="2800" dirty="0" smtClean="0">
                <a:solidFill>
                  <a:schemeClr val="bg2"/>
                </a:solidFill>
                <a:effectLst/>
              </a:rPr>
              <a:t>», «Пинта» и флагман «Санта-Мария» взяли курс на Канарские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    о-ва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05000"/>
            <a:ext cx="5724525" cy="4114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352800" y="6096000"/>
            <a:ext cx="533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bg2"/>
                </a:solidFill>
              </a:rPr>
              <a:t>Каравеллы «Нинья», «Пинта» и «Санта-Мария» </a:t>
            </a:r>
            <a:endParaRPr lang="ru-RU" sz="2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843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990000"/>
                </a:solidFill>
                <a:effectLst/>
              </a:rPr>
              <a:t>Первое плавание Колумба продолжалось 225 дней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86380" y="1643050"/>
            <a:ext cx="3857620" cy="5214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bg2"/>
                </a:solidFill>
                <a:effectLst/>
              </a:rPr>
              <a:t>Открыли о. Сан-Сальвадор, Гаити, Куба и др. о-ва Карибского моря. Но Колумб думал, что это Индия, и называл местных жителей индейцами.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hlink"/>
                </a:solidFill>
                <a:effectLst/>
              </a:rPr>
              <a:t>   </a:t>
            </a:r>
            <a:r>
              <a:rPr lang="ru-RU" sz="2800" b="1" dirty="0" smtClean="0">
                <a:solidFill>
                  <a:srgbClr val="990000"/>
                </a:solidFill>
                <a:effectLst/>
              </a:rPr>
              <a:t>1492 г.</a:t>
            </a:r>
            <a:r>
              <a:rPr lang="ru-RU" sz="2800" dirty="0" smtClean="0">
                <a:solidFill>
                  <a:schemeClr val="bg2"/>
                </a:solidFill>
                <a:effectLst/>
              </a:rPr>
              <a:t> – открытие Америки Христофором Колумбом</a:t>
            </a:r>
          </a:p>
        </p:txBody>
      </p:sp>
      <p:pic>
        <p:nvPicPr>
          <p:cNvPr id="7172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52400" y="1981200"/>
            <a:ext cx="5410200" cy="381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762000" y="64912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6156325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990000"/>
                </a:solidFill>
              </a:rPr>
              <a:t>Высадка Колумба на открытом им острове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6868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rgbClr val="990000"/>
                </a:solidFill>
              </a:rPr>
              <a:t>4 экспедиции Х.Колумба: в 1492 - 1493 гг, 1493-1496 гг, 1498-1500 гг, и 1502-1504 гг.</a:t>
            </a:r>
            <a:r>
              <a:rPr lang="ru-RU" sz="4000" smtClean="0"/>
              <a:t> </a:t>
            </a:r>
          </a:p>
        </p:txBody>
      </p:sp>
      <p:pic>
        <p:nvPicPr>
          <p:cNvPr id="8195" name="Picture 6" descr="columb-ma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596" y="1828800"/>
            <a:ext cx="8229600" cy="50292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14" descr="C:\Program Files\Microsoft Office\MEDIA\OFFICE12\Bullets\BD21312_.gif">
            <a:hlinkClick r:id="rId4" action="ppaction://hlinkpres?slideindex=9&amp;slidetitle=Достоинства мультимедийного урока: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31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solidFill>
                  <a:srgbClr val="990000"/>
                </a:solidFill>
                <a:effectLst/>
              </a:rPr>
              <a:t>«Эти страны следует назвать Новым Светом»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4572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rgbClr val="99000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effectLst/>
              </a:rPr>
              <a:t>Америго</a:t>
            </a:r>
            <a:r>
              <a:rPr lang="ru-RU" sz="2800" dirty="0" smtClean="0">
                <a:solidFill>
                  <a:srgbClr val="99000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effectLst/>
              </a:rPr>
              <a:t>Веспуччи</a:t>
            </a:r>
            <a:r>
              <a:rPr lang="ru-RU" sz="2800" dirty="0" smtClean="0">
                <a:solidFill>
                  <a:schemeClr val="bg2"/>
                </a:solidFill>
                <a:effectLst/>
              </a:rPr>
              <a:t> – флорентийский моряк, доказал, что Х.Колумб открыл новый континент</a:t>
            </a:r>
            <a:r>
              <a:rPr lang="ru-RU" sz="2800" dirty="0" smtClean="0">
                <a:solidFill>
                  <a:schemeClr val="bg2"/>
                </a:solidFill>
              </a:rPr>
              <a:t>, который назвали «Америка».</a:t>
            </a:r>
            <a:endParaRPr lang="ru-RU" sz="2800" dirty="0" smtClean="0">
              <a:solidFill>
                <a:schemeClr val="bg2"/>
              </a:solidFill>
              <a:effectLst/>
            </a:endParaRPr>
          </a:p>
        </p:txBody>
      </p:sp>
      <p:pic>
        <p:nvPicPr>
          <p:cNvPr id="10244" name="Picture 7" descr="Америго Ве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563688"/>
            <a:ext cx="4114800" cy="5207000"/>
          </a:xfrm>
        </p:spPr>
      </p:pic>
      <p:pic>
        <p:nvPicPr>
          <p:cNvPr id="10245" name="Picture 8" descr="HisАмериг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905000"/>
            <a:ext cx="2954338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solidFill>
                  <a:srgbClr val="990000"/>
                </a:solidFill>
                <a:effectLst/>
              </a:rPr>
              <a:t>Поиски западного пути в Индию привели к открытию новой части света – Америки.</a:t>
            </a:r>
          </a:p>
        </p:txBody>
      </p:sp>
      <p:pic>
        <p:nvPicPr>
          <p:cNvPr id="11267" name="Picture 7" descr="mapАмериго Веспучч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416175"/>
            <a:ext cx="4038600" cy="3092450"/>
          </a:xfrm>
        </p:spPr>
      </p:pic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441325" y="5746750"/>
            <a:ext cx="3444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457200" y="5943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</a:rPr>
              <a:t>Карта А. Веспуччи</a:t>
            </a:r>
          </a:p>
        </p:txBody>
      </p:sp>
      <p:pic>
        <p:nvPicPr>
          <p:cNvPr id="11270" name="Picture 11" descr="Америго Веспучч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84775" y="1905000"/>
            <a:ext cx="2963863" cy="4114800"/>
          </a:xfrm>
        </p:spPr>
      </p:pic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5257800" y="6400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</a:rPr>
              <a:t>«Америго Веспуччи»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990000"/>
                </a:solidFill>
                <a:effectLst/>
              </a:rPr>
              <a:t>Земля - шар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 smtClean="0">
                <a:solidFill>
                  <a:srgbClr val="990000"/>
                </a:solidFill>
                <a:effectLst/>
              </a:rPr>
              <a:t> Фернан Магеллан</a:t>
            </a:r>
            <a:r>
              <a:rPr lang="ru-RU" sz="2800" smtClean="0">
                <a:solidFill>
                  <a:schemeClr val="bg2"/>
                </a:solidFill>
                <a:effectLst/>
              </a:rPr>
              <a:t> – португальский мореплаватель (1480 – 1521 гг.)</a:t>
            </a:r>
          </a:p>
        </p:txBody>
      </p:sp>
      <p:pic>
        <p:nvPicPr>
          <p:cNvPr id="12292" name="Picture 6" descr="magella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752600"/>
            <a:ext cx="3505200" cy="43434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990000"/>
                </a:solidFill>
                <a:effectLst/>
              </a:rPr>
              <a:t>Маршрут первой кругосветной экспедиции Ф.Магеллана</a:t>
            </a:r>
          </a:p>
        </p:txBody>
      </p:sp>
      <p:pic>
        <p:nvPicPr>
          <p:cNvPr id="14339" name="Picture 7" descr="magellan-ma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77200" cy="4953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406</Words>
  <PresentationFormat>Экран (4:3)</PresentationFormat>
  <Paragraphs>58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Встреча миров. Великие географические открытия и их значение. Выполнил Храпко Денис</vt:lpstr>
      <vt:lpstr>«Нашли материк, доселе ещё не открытый никем»…</vt:lpstr>
      <vt:lpstr>Экспедиция Х.Колумба 3 августа 1492 г. вышла из испанского порта Палос</vt:lpstr>
      <vt:lpstr>Первое плавание Колумба продолжалось 225 дней</vt:lpstr>
      <vt:lpstr>4 экспедиции Х.Колумба: в 1492 - 1493 гг, 1493-1496 гг, 1498-1500 гг, и 1502-1504 гг. </vt:lpstr>
      <vt:lpstr>«Эти страны следует назвать Новым Светом»</vt:lpstr>
      <vt:lpstr>Поиски западного пути в Индию привели к открытию новой части света – Америки.</vt:lpstr>
      <vt:lpstr>Земля - шар</vt:lpstr>
      <vt:lpstr>Маршрут первой кругосветной экспедиции Ф.Магеллана</vt:lpstr>
      <vt:lpstr>Магеллан открыл:</vt:lpstr>
      <vt:lpstr>Экспедиция Магеллана окончательно доказала, что Земля имеет форму шара.</vt:lpstr>
      <vt:lpstr>Значение Великих географических открытий:</vt:lpstr>
      <vt:lpstr>Информационные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миров. Великие географические открытия и их значение.</dc:title>
  <cp:lastModifiedBy>Admin</cp:lastModifiedBy>
  <cp:revision>3</cp:revision>
  <dcterms:modified xsi:type="dcterms:W3CDTF">2010-03-08T04:09:01Z</dcterms:modified>
</cp:coreProperties>
</file>