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90" r:id="rId2"/>
    <p:sldId id="256" r:id="rId3"/>
    <p:sldId id="288" r:id="rId4"/>
    <p:sldId id="258" r:id="rId5"/>
    <p:sldId id="260" r:id="rId6"/>
    <p:sldId id="263" r:id="rId7"/>
    <p:sldId id="264" r:id="rId8"/>
    <p:sldId id="270" r:id="rId9"/>
    <p:sldId id="267" r:id="rId10"/>
    <p:sldId id="271" r:id="rId11"/>
    <p:sldId id="275" r:id="rId12"/>
    <p:sldId id="277" r:id="rId13"/>
    <p:sldId id="278" r:id="rId14"/>
    <p:sldId id="280" r:id="rId15"/>
    <p:sldId id="282" r:id="rId16"/>
    <p:sldId id="281" r:id="rId17"/>
    <p:sldId id="279" r:id="rId18"/>
    <p:sldId id="283" r:id="rId19"/>
    <p:sldId id="284" r:id="rId20"/>
    <p:sldId id="285" r:id="rId21"/>
    <p:sldId id="286" r:id="rId22"/>
    <p:sldId id="272" r:id="rId23"/>
    <p:sldId id="276" r:id="rId24"/>
    <p:sldId id="27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00"/>
    <a:srgbClr val="359B57"/>
    <a:srgbClr val="4B8208"/>
    <a:srgbClr val="A5E11F"/>
    <a:srgbClr val="00FF00"/>
    <a:srgbClr val="FFCC66"/>
    <a:srgbClr val="99FFCC"/>
    <a:srgbClr val="1D65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595" autoAdjust="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909C82-05B2-4E2F-A159-51D8DFE27894}" type="datetimeFigureOut">
              <a:rPr lang="ru-RU"/>
              <a:pPr>
                <a:defRPr/>
              </a:pPr>
              <a:t>16.03.2012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E4C3DD5-8F1A-429E-9254-CBFA65956E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E3D2-2DCB-4DEA-8FE3-042B8FDEFFF9}" type="datetimeFigureOut">
              <a:rPr lang="ru-RU"/>
              <a:pPr>
                <a:defRPr/>
              </a:pPr>
              <a:t>16.03.2012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07F7-463E-4C57-862B-B1928D39B1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0808-0E43-434D-A198-C9638386908E}" type="datetimeFigureOut">
              <a:rPr lang="ru-RU"/>
              <a:pPr>
                <a:defRPr/>
              </a:pPr>
              <a:t>16.03.2012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E311B-B0E9-4FD3-8D96-ED7E7085CD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0CA8-7069-4D0E-847B-2E7DBEB5069C}" type="datetimeFigureOut">
              <a:rPr lang="ru-RU"/>
              <a:pPr>
                <a:defRPr/>
              </a:pPr>
              <a:t>16.03.2012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6DBF3-D8F4-4B55-B88A-BF4AAFC3EE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3F0E3-0A3A-4203-BD8F-1F6A1B881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A547-0442-4902-90CE-0C02693A9618}" type="datetimeFigureOut">
              <a:rPr lang="ru-RU"/>
              <a:pPr>
                <a:defRPr/>
              </a:pPr>
              <a:t>16.03.2012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F7029-C871-406B-86BC-8F7C625D64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A6BA1-2E3E-4C6F-9DFE-A108C79EC49C}" type="datetimeFigureOut">
              <a:rPr lang="ru-RU"/>
              <a:pPr>
                <a:defRPr/>
              </a:pPr>
              <a:t>16.03.2012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5FD10-BD7F-45C5-A4CD-869F7B97CF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3A1A-26EA-40AB-92E1-A94E3F7E3089}" type="datetimeFigureOut">
              <a:rPr lang="ru-RU"/>
              <a:pPr>
                <a:defRPr/>
              </a:pPr>
              <a:t>16.03.2012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AD1FE-ABD2-4CC4-B304-EEAFEDC25D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318FD-A7C6-4F47-BCC9-090E100E8D80}" type="datetimeFigureOut">
              <a:rPr lang="ru-RU"/>
              <a:pPr>
                <a:defRPr/>
              </a:pPr>
              <a:t>16.03.2012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1F957-BAB1-421E-B3F7-2A3CC46897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B7A3-4F95-4573-8221-849D53663B9C}" type="datetimeFigureOut">
              <a:rPr lang="ru-RU"/>
              <a:pPr>
                <a:defRPr/>
              </a:pPr>
              <a:t>16.03.2012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D03B-509C-4715-884B-AE6C839054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43665-5C18-4634-9B23-71A82C5092BC}" type="datetimeFigureOut">
              <a:rPr lang="ru-RU"/>
              <a:pPr>
                <a:defRPr/>
              </a:pPr>
              <a:t>16.03.2012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0D635-43FC-407A-A75E-3D6635D11C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DDB54-9271-4DAB-B1C4-4E11C193D232}" type="datetimeFigureOut">
              <a:rPr lang="ru-RU"/>
              <a:pPr>
                <a:defRPr/>
              </a:pPr>
              <a:t>16.03.2012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7425F-2733-4015-B4C9-3A381E2239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AA4FE-E117-4C96-AC01-B3AB8F347F7F}" type="datetimeFigureOut">
              <a:rPr lang="ru-RU"/>
              <a:pPr>
                <a:defRPr/>
              </a:pPr>
              <a:t>16.03.2012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920EE-E2AF-4CA5-9A0C-7ADD5B54EC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9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2AEA0-58CC-47D1-BFB7-57E24A411BD4}" type="datetimeFigureOut">
              <a:rPr lang="ru-RU"/>
              <a:pPr>
                <a:defRPr/>
              </a:pPr>
              <a:t>16.03.2012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A0C714-20FD-4AD8-B448-70E933106B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78" r:id="rId3"/>
    <p:sldLayoutId id="2147483777" r:id="rId4"/>
    <p:sldLayoutId id="2147483776" r:id="rId5"/>
    <p:sldLayoutId id="2147483775" r:id="rId6"/>
    <p:sldLayoutId id="2147483774" r:id="rId7"/>
    <p:sldLayoutId id="2147483773" r:id="rId8"/>
    <p:sldLayoutId id="2147483772" r:id="rId9"/>
    <p:sldLayoutId id="2147483771" r:id="rId10"/>
    <p:sldLayoutId id="2147483770" r:id="rId11"/>
    <p:sldLayoutId id="214748378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medpl.ru/wp-content/uploads/2011/05/chistotel4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herbcompanion.com/uploadedImages/Blogs/Contributors/plantago_major_sinuata_01_p0_c457.JPG?n=3850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204864"/>
            <a:ext cx="7992888" cy="221599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spc="300">
                <a:ln w="1143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Дару  үләннәре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spc="300">
                <a:ln w="1143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иленә сәяхәт</a:t>
            </a:r>
            <a:endParaRPr lang="ru-RU" sz="7200" b="1" i="1" spc="300">
              <a:ln w="11430"/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0466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smtClean="0">
                <a:solidFill>
                  <a:srgbClr val="FFFF00"/>
                </a:solidFill>
              </a:rPr>
              <a:t>Әлмәт районы Габдрахман урта гомуми белем бирү мәктәбе</a:t>
            </a:r>
            <a:endParaRPr lang="ru-RU" sz="200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5877272"/>
            <a:ext cx="5520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smtClean="0">
                <a:solidFill>
                  <a:srgbClr val="FFFF00"/>
                </a:solidFill>
              </a:rPr>
              <a:t>Төзүче: Мифтахова Айгөл Хәмбәл кызы</a:t>
            </a:r>
            <a:endParaRPr lang="ru-RU" sz="20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39999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428875" y="381000"/>
            <a:ext cx="4286250" cy="5715000"/>
          </a:xfrm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547813" y="260350"/>
            <a:ext cx="61198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FFFF00"/>
                </a:solidFill>
                <a:latin typeface="Calibri" pitchFamily="34" charset="0"/>
              </a:rPr>
              <a:t>КЫЧЫТКАН</a:t>
            </a:r>
            <a:r>
              <a:rPr lang="ru-RU" sz="2400" b="1">
                <a:solidFill>
                  <a:srgbClr val="339933"/>
                </a:solidFill>
                <a:latin typeface="Calibri" pitchFamily="34" charset="0"/>
              </a:rPr>
              <a:t>                 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23850" y="1125538"/>
            <a:ext cx="3887788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t-RU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Июньнән көзгә кадәр чәчәк ата, орлыгы июльдә өлгерә.</a:t>
            </a:r>
          </a:p>
          <a:p>
            <a:pPr algn="ctr">
              <a:spcBef>
                <a:spcPct val="50000"/>
              </a:spcBef>
            </a:pPr>
            <a:r>
              <a:rPr lang="tt-RU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Медицинада дару үсемлеге итеп 17 гасырдан ук яфрагын файдаланалар. Кычыткан яфрагы кан агуны туктату өчен, анемиядән, ашказаны-эчәк авырулары булганда кулланалар.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5E11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0" y="2205038"/>
            <a:ext cx="5976938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6000" b="1" i="1" spc="3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Җимешле дару үсемлекләре</a:t>
            </a:r>
            <a:endParaRPr lang="ru-RU" sz="6000" b="1" i="1" spc="3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J:\фото одуванчика\1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33375"/>
            <a:ext cx="45370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19672" y="1196752"/>
            <a:ext cx="913712" cy="4464496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4400" b="1" i="1" spc="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МИЛӘШ</a:t>
            </a:r>
            <a:endParaRPr lang="ru-RU" sz="4400" b="1" i="1" spc="6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J:\фото одуванчика\c957cd873e77b885b16528611e1340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88913"/>
            <a:ext cx="49688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31640" y="1412776"/>
            <a:ext cx="913712" cy="4107150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4400" b="1" i="1" spc="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БАЛАН</a:t>
            </a:r>
            <a:endParaRPr lang="ru-RU" sz="4400" b="1" i="1" spc="6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J:\фото одуванчика\get_im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773238"/>
            <a:ext cx="4211638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J:\фото одуванчика\daa0ad0046d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44675"/>
            <a:ext cx="4440237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813" y="476250"/>
            <a:ext cx="63373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4400" b="1" i="1" spc="3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КУРА ҖИЛӘГЕ</a:t>
            </a:r>
            <a:endParaRPr lang="ru-RU" sz="4400" b="1" i="1" spc="3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J:\фото одуванчика\pic1435_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700213"/>
            <a:ext cx="39243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J:\фото одуванчика\20410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73238"/>
            <a:ext cx="46799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68538" y="404813"/>
            <a:ext cx="57594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4400" b="1" i="1" spc="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ГӨЛҖИМЕШ</a:t>
            </a:r>
            <a:endParaRPr lang="ru-RU" sz="4400" b="1" i="1" spc="6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59B57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J:\фото одуванчика\1273983949497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33375"/>
            <a:ext cx="50419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836712"/>
            <a:ext cx="714811" cy="504056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3200" b="1" i="1" spc="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КАРЛЫГАН</a:t>
            </a:r>
            <a:endParaRPr lang="ru-RU" sz="3200" b="1" i="1" spc="6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59B57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450" y="1773238"/>
            <a:ext cx="6840538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6000" b="1" i="1" spc="3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АГУЛЫ ҮСЕМЛЕКЛӘР</a:t>
            </a:r>
            <a:endParaRPr lang="ru-RU" sz="6000" b="1" i="1" spc="3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59B57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836712"/>
            <a:ext cx="714811" cy="54006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КАРГА КҮЗЕ</a:t>
            </a:r>
            <a:endParaRPr lang="ru-RU" sz="32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3" descr="J:\фото одуванчика\Paris-quadrifolia(vonOben)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88913"/>
            <a:ext cx="511333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59B57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J:\фото одуванчика\bff3f13e59cf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350"/>
            <a:ext cx="4392613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35696" y="620688"/>
            <a:ext cx="714811" cy="5904656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БҮРЕ ҖИЛӘГЕ</a:t>
            </a:r>
            <a:endParaRPr lang="ru-RU" sz="3200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Айгуль\Desktop\a5145a72e5b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8588" cy="8097838"/>
          </a:xfrm>
          <a:prstGeom prst="rect">
            <a:avLst/>
          </a:prstGeom>
          <a:gradFill rotWithShape="0">
            <a:gsLst>
              <a:gs pos="0">
                <a:srgbClr val="359B57"/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468313" y="1052513"/>
            <a:ext cx="8207375" cy="2447925"/>
          </a:xfrm>
        </p:spPr>
        <p:txBody>
          <a:bodyPr/>
          <a:lstStyle/>
          <a:p>
            <a: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«Без – табигать ху</a:t>
            </a:r>
            <a:r>
              <a:rPr lang="tt-RU" sz="4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җ</a:t>
            </a:r>
            <a:r>
              <a:rPr lang="ru-RU" sz="4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алары,</a:t>
            </a:r>
            <a:br>
              <a:rPr lang="ru-RU" sz="4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табигатьне саклау – ул туган иле</a:t>
            </a:r>
            <a:r>
              <a:rPr lang="tt-RU" sz="4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4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саклау»</a:t>
            </a:r>
            <a:r>
              <a:rPr lang="en-US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br>
              <a:rPr lang="ru-RU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(Михаил Пришвин )</a:t>
            </a:r>
            <a:endParaRPr lang="ru-RU" sz="40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59B57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J:\фото одуванчика\yadovityi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88913"/>
            <a:ext cx="4713288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31913" y="1052513"/>
            <a:ext cx="1079500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4400" b="1" i="1" spc="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ЛАНДЫШ</a:t>
            </a:r>
            <a:endParaRPr lang="ru-RU" sz="4800" b="1" i="1" spc="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Картинка 20 из 90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33375"/>
            <a:ext cx="460851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1763713" y="620713"/>
            <a:ext cx="5445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t-RU" sz="36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КАНЛЫ ҮЛӘН</a:t>
            </a:r>
            <a:endParaRPr lang="ru-RU" sz="3600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59B57"/>
            </a:gs>
            <a:gs pos="50000">
              <a:srgbClr val="9CB86E"/>
            </a:gs>
            <a:gs pos="100000">
              <a:srgbClr val="156B13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287338" y="0"/>
            <a:ext cx="8856662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t-RU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Җыю кагыйдәләре:</a:t>
            </a:r>
          </a:p>
          <a:p>
            <a:pPr algn="ctr"/>
            <a:endParaRPr lang="tt-RU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tt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дару үләннәрен юл буйларыннан җыярга ярамый;</a:t>
            </a:r>
          </a:p>
          <a:p>
            <a:pPr>
              <a:buFont typeface="Arial" charset="0"/>
              <a:buChar char="•"/>
            </a:pPr>
            <a:r>
              <a:rPr lang="tt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дару үләннәрен кирәк булган очракта гына җыярга;</a:t>
            </a:r>
          </a:p>
          <a:p>
            <a:pPr>
              <a:buFont typeface="Arial" charset="0"/>
              <a:buChar char="•"/>
            </a:pPr>
            <a:r>
              <a:rPr lang="tt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югалып баручы үсемлекләрне җыю тыела;</a:t>
            </a:r>
          </a:p>
          <a:p>
            <a:pPr>
              <a:buFont typeface="Arial" charset="0"/>
              <a:buChar char="•"/>
            </a:pPr>
            <a:r>
              <a:rPr lang="tt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дәвалау үзлекләрен үзең белмәгән очракта җыярга ярамый;</a:t>
            </a:r>
          </a:p>
          <a:p>
            <a:pPr>
              <a:buFont typeface="Arial" charset="0"/>
              <a:buChar char="•"/>
            </a:pPr>
            <a:r>
              <a:rPr lang="tt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җыйган үләннәрне караңгы, җиләс урында киптерергә кирәк</a:t>
            </a:r>
          </a:p>
          <a:p>
            <a:pPr>
              <a:buFont typeface="Arial" charset="0"/>
              <a:buChar char="•"/>
            </a:pPr>
            <a:endParaRPr lang="ru-RU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59B57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1403350" y="1270000"/>
            <a:ext cx="6911975" cy="4324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just"/>
            <a:endParaRPr lang="en-US" sz="1400" b="1">
              <a:cs typeface="Times New Roman" pitchFamily="18" charset="0"/>
            </a:endParaRPr>
          </a:p>
          <a:p>
            <a:pPr indent="180975" algn="ctr"/>
            <a:r>
              <a:rPr lang="en-US" sz="1400" b="1">
                <a:cs typeface="Times New Roman" pitchFamily="18" charset="0"/>
              </a:rPr>
              <a:t> </a:t>
            </a:r>
            <a:r>
              <a:rPr lang="tt-RU" sz="4400" i="1">
                <a:latin typeface="Times New Roman" pitchFamily="18" charset="0"/>
                <a:cs typeface="Times New Roman" pitchFamily="18" charset="0"/>
              </a:rPr>
              <a:t>Узган чакта урманнардан</a:t>
            </a:r>
            <a:endParaRPr lang="ru-RU" sz="4400" i="1">
              <a:latin typeface="Times New Roman" pitchFamily="18" charset="0"/>
            </a:endParaRPr>
          </a:p>
          <a:p>
            <a:pPr indent="180975" algn="ctr"/>
            <a:r>
              <a:rPr lang="tt-RU" sz="4400" i="1">
                <a:latin typeface="Times New Roman" pitchFamily="18" charset="0"/>
                <a:cs typeface="Times New Roman" pitchFamily="18" charset="0"/>
              </a:rPr>
              <a:t>Инде хәзер танырбыз.</a:t>
            </a:r>
            <a:endParaRPr lang="ru-RU" sz="4400" i="1">
              <a:latin typeface="Times New Roman" pitchFamily="18" charset="0"/>
            </a:endParaRPr>
          </a:p>
          <a:p>
            <a:pPr indent="180975" algn="ctr" eaLnBrk="0" hangingPunct="0"/>
            <a:r>
              <a:rPr lang="tt-RU" sz="4400" i="1">
                <a:latin typeface="Times New Roman" pitchFamily="18" charset="0"/>
                <a:cs typeface="Times New Roman" pitchFamily="18" charset="0"/>
              </a:rPr>
              <a:t>  Дару  үләннәреннән без дә</a:t>
            </a:r>
          </a:p>
          <a:p>
            <a:pPr indent="180975" algn="ctr" eaLnBrk="0" hangingPunct="0"/>
            <a:r>
              <a:rPr lang="tt-RU" sz="4400" i="1">
                <a:latin typeface="Times New Roman" pitchFamily="18" charset="0"/>
                <a:cs typeface="Times New Roman" pitchFamily="18" charset="0"/>
              </a:rPr>
              <a:t>Киләчәктә кулланырбыз!</a:t>
            </a:r>
          </a:p>
          <a:p>
            <a:pPr indent="180975" algn="ctr" eaLnBrk="0" hangingPunct="0"/>
            <a:r>
              <a:rPr lang="tt-RU" sz="4400" i="1">
                <a:latin typeface="Times New Roman" pitchFamily="18" charset="0"/>
                <a:cs typeface="Times New Roman" pitchFamily="18" charset="0"/>
              </a:rPr>
              <a:t>Табигат</a:t>
            </a:r>
            <a:r>
              <a:rPr lang="ru-RU" sz="4400" i="1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4400" i="1">
                <a:latin typeface="Times New Roman" pitchFamily="18" charset="0"/>
                <a:cs typeface="Times New Roman" pitchFamily="18" charset="0"/>
              </a:rPr>
              <a:t>не сакларбыз!</a:t>
            </a:r>
          </a:p>
          <a:p>
            <a:pPr indent="180975" algn="ctr" eaLnBrk="0" hangingPunct="0"/>
            <a:endParaRPr lang="tt-RU" sz="44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359B57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484784"/>
            <a:ext cx="6878934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>
                <a:ln w="11430"/>
                <a:solidFill>
                  <a:srgbClr val="FFFF00"/>
                </a:solidFill>
                <a:latin typeface="+mn-lt"/>
                <a:cs typeface="+mn-cs"/>
              </a:rPr>
              <a:t>Игъ</a:t>
            </a:r>
            <a:r>
              <a:rPr lang="tt-RU" sz="6000" b="1" i="1">
                <a:ln w="11430"/>
                <a:solidFill>
                  <a:srgbClr val="FFFF00"/>
                </a:solidFill>
                <a:latin typeface="+mn-lt"/>
                <a:cs typeface="+mn-cs"/>
              </a:rPr>
              <a:t>титибарыгыз өчен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6000" b="1" i="1">
                <a:ln w="11430"/>
                <a:solidFill>
                  <a:srgbClr val="FFFF00"/>
                </a:solidFill>
                <a:latin typeface="+mn-lt"/>
                <a:cs typeface="+mn-cs"/>
              </a:rPr>
              <a:t>рәхмәт.</a:t>
            </a:r>
            <a:endParaRPr lang="ru-RU" sz="6000" b="1" i="1">
              <a:ln w="11430"/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8208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/>
          <a:lstStyle/>
          <a:p>
            <a:r>
              <a:rPr lang="ru-RU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4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Исемем  сәер булса да </a:t>
            </a:r>
            <a:br>
              <a:rPr lang="ru-RU" sz="4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Мине бик хөрмәтлиләр.</a:t>
            </a:r>
            <a:br>
              <a:rPr lang="ru-RU" sz="4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Киселсә дә, канаса да</a:t>
            </a:r>
            <a:br>
              <a:rPr lang="ru-RU" sz="4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Иң әйбәт дару диләр </a:t>
            </a:r>
            <a: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5"/>
          <p:cNvSpPr>
            <a:spLocks noGrp="1"/>
          </p:cNvSpPr>
          <p:nvPr>
            <p:ph idx="1"/>
          </p:nvPr>
        </p:nvSpPr>
        <p:spPr>
          <a:xfrm>
            <a:off x="2771775" y="1557338"/>
            <a:ext cx="4402138" cy="820737"/>
          </a:xfrm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tt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Мине беләсеңме?</a:t>
            </a:r>
          </a:p>
          <a:p>
            <a:pPr algn="ctr">
              <a:buFont typeface="Arial" charset="0"/>
              <a:buNone/>
            </a:pPr>
            <a:endParaRPr lang="tt-RU" sz="40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40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92275" y="692150"/>
            <a:ext cx="5616575" cy="1055688"/>
          </a:xfrm>
        </p:spPr>
        <p:txBody>
          <a:bodyPr/>
          <a:lstStyle/>
          <a:p>
            <a:r>
              <a:rPr lang="tt-RU" sz="4800" smtClean="0">
                <a:solidFill>
                  <a:srgbClr val="359B57"/>
                </a:solidFill>
                <a:latin typeface="Times New Roman" pitchFamily="18" charset="0"/>
                <a:cs typeface="Times New Roman" pitchFamily="18" charset="0"/>
              </a:rPr>
              <a:t>Бака яфрагы</a:t>
            </a:r>
            <a:endParaRPr lang="ru-RU" sz="4800" smtClean="0">
              <a:solidFill>
                <a:srgbClr val="359B5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Картинка 24 из 2548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68463"/>
            <a:ext cx="82804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5148263" y="476250"/>
            <a:ext cx="37020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Яратам мин таң нурын...</a:t>
            </a:r>
          </a:p>
          <a:p>
            <a:r>
              <a:rPr lang="tt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Дару минем тамырым,</a:t>
            </a:r>
          </a:p>
          <a:p>
            <a:r>
              <a:rPr lang="tt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Шикәре дә җитәрлек,</a:t>
            </a:r>
          </a:p>
          <a:p>
            <a:r>
              <a:rPr lang="tt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Чәй ясасаң кыздырып</a:t>
            </a:r>
          </a:p>
          <a:p>
            <a:r>
              <a:rPr lang="tt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Тәме исең китәрлек.</a:t>
            </a:r>
            <a:endParaRPr lang="ru-RU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2" descr="J:\фото одуванчика\P4300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46450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tt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Зәңгәр мәтрүшкә</a:t>
            </a:r>
            <a:endParaRPr lang="ru-RU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700213"/>
            <a:ext cx="4248150" cy="4608512"/>
          </a:xfrm>
        </p:spPr>
        <p:txBody>
          <a:bodyPr/>
          <a:lstStyle/>
          <a:p>
            <a:pPr>
              <a:buFont typeface="Arial" charset="0"/>
              <a:buNone/>
            </a:pPr>
            <a:endParaRPr lang="tt-RU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tt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 була мәтрүшкә</a:t>
            </a:r>
          </a:p>
          <a:p>
            <a:pPr>
              <a:buFont typeface="Arial" charset="0"/>
              <a:buNone/>
            </a:pPr>
            <a:r>
              <a:rPr lang="tt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Ата шәмәхә чәчкә</a:t>
            </a:r>
          </a:p>
          <a:p>
            <a:pPr>
              <a:buFont typeface="Arial" charset="0"/>
              <a:buNone/>
            </a:pPr>
            <a:r>
              <a:rPr lang="tt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Җанга- тәнгә сихәт               биреп</a:t>
            </a:r>
          </a:p>
          <a:p>
            <a:pPr>
              <a:buFont typeface="Arial" charset="0"/>
              <a:buNone/>
            </a:pPr>
            <a:r>
              <a:rPr lang="tt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Хуш исләрен тарата</a:t>
            </a:r>
            <a:endParaRPr lang="ru-RU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t="2428" r="7800"/>
          <a:stretch>
            <a:fillRect/>
          </a:stretch>
        </p:blipFill>
        <p:spPr bwMode="auto">
          <a:xfrm>
            <a:off x="4932363" y="1341438"/>
            <a:ext cx="388778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9"/>
          <p:cNvSpPr txBox="1">
            <a:spLocks noChangeArrowheads="1"/>
          </p:cNvSpPr>
          <p:nvPr/>
        </p:nvSpPr>
        <p:spPr bwMode="auto">
          <a:xfrm>
            <a:off x="2051050" y="2636838"/>
            <a:ext cx="57610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t-RU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814763" y="1341438"/>
            <a:ext cx="53292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t-RU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Июнь-августта чәчәк ата, август-сентябрьдә җыялар.</a:t>
            </a:r>
          </a:p>
          <a:p>
            <a:pPr algn="ctr">
              <a:spcBef>
                <a:spcPct val="50000"/>
              </a:spcBef>
            </a:pPr>
            <a:r>
              <a:rPr lang="tt-RU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Дару итеп үләнен файдаланалар. Аның препаратлары тынычландыралар ашкайнату секрециясен көчәйтә. Йокысызлыктан, аппетитны ачу өчен, гастриттан файдаланалар.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3581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13"/>
          <p:cNvSpPr txBox="1">
            <a:spLocks noChangeArrowheads="1"/>
          </p:cNvSpPr>
          <p:nvPr/>
        </p:nvSpPr>
        <p:spPr bwMode="auto">
          <a:xfrm>
            <a:off x="2627313" y="404813"/>
            <a:ext cx="51133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Сары мәтрүшкә</a:t>
            </a:r>
            <a:endParaRPr lang="ru-RU" sz="4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539750" y="549275"/>
            <a:ext cx="424815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t-RU" sz="3200">
                <a:solidFill>
                  <a:srgbClr val="359B5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tt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Дару итеп яфраклары һәм чәчәк кәрзиннәре кулланыла. Яфраклар төнәтмәсен һәм кайнатмасын үпкә авыруларыннан файдаланалар</a:t>
            </a:r>
            <a:r>
              <a:rPr lang="tt-RU" sz="3600">
                <a:solidFill>
                  <a:srgbClr val="359B5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2124075" y="260350"/>
            <a:ext cx="52562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t-RU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Үги ана </a:t>
            </a:r>
            <a:r>
              <a:rPr lang="tt-RU" sz="4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яфрагы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5078" t="4410" r="2776" b="3937"/>
          <a:stretch>
            <a:fillRect/>
          </a:stretch>
        </p:blipFill>
        <p:spPr bwMode="auto">
          <a:xfrm>
            <a:off x="5219700" y="1628775"/>
            <a:ext cx="33845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FFCC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r="2480" b="4724"/>
          <a:stretch>
            <a:fillRect/>
          </a:stretch>
        </p:blipFill>
        <p:spPr bwMode="auto">
          <a:xfrm>
            <a:off x="4643438" y="1773238"/>
            <a:ext cx="41767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23850" y="609600"/>
            <a:ext cx="4176713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t-RU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Майдан алып көзгэ кадәр чәчәк ата, күпләп чәчәк атуы – июньдә, күпләп җимеш бирү вакыты – июльдә,августта. </a:t>
            </a:r>
          </a:p>
          <a:p>
            <a:pPr>
              <a:spcBef>
                <a:spcPct val="50000"/>
              </a:spcBef>
            </a:pPr>
            <a:r>
              <a:rPr lang="tt-RU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Ромашка тамак,                                                                                  эч авыруларын һәм яраларны дәвалаганда ярдәм итә,баш авыртуын баса.</a:t>
            </a:r>
            <a:r>
              <a:rPr lang="ru-RU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68650" y="549275"/>
            <a:ext cx="5975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РОМАШКА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266</Words>
  <Application>Microsoft Office PowerPoint</Application>
  <PresentationFormat>Экран (4:3)</PresentationFormat>
  <Paragraphs>59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  </vt:lpstr>
      <vt:lpstr>     «Без – табигать хуҗалары, табигатьне саклау – ул туган илеңне саклау»                                                                    (Михаил Пришвин )</vt:lpstr>
      <vt:lpstr>        Исемем  сәер булса да        Мине бик хөрмәтлиләр.   Киселсә дә, канаса да Иң әйбәт дару диләр   </vt:lpstr>
      <vt:lpstr>     </vt:lpstr>
      <vt:lpstr>Слайд 5</vt:lpstr>
      <vt:lpstr>Зәңгәр мәтрүшкә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Айгуль</dc:creator>
  <cp:lastModifiedBy>Айгуль</cp:lastModifiedBy>
  <cp:revision>59</cp:revision>
  <dcterms:created xsi:type="dcterms:W3CDTF">2012-01-10T14:13:49Z</dcterms:created>
  <dcterms:modified xsi:type="dcterms:W3CDTF">2012-03-16T17:10:22Z</dcterms:modified>
</cp:coreProperties>
</file>