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62" r:id="rId3"/>
    <p:sldId id="265" r:id="rId4"/>
    <p:sldId id="270" r:id="rId5"/>
    <p:sldId id="271" r:id="rId6"/>
    <p:sldId id="273" r:id="rId7"/>
    <p:sldId id="272" r:id="rId8"/>
    <p:sldId id="264" r:id="rId9"/>
    <p:sldId id="266" r:id="rId10"/>
    <p:sldId id="274" r:id="rId11"/>
    <p:sldId id="275" r:id="rId12"/>
    <p:sldId id="276" r:id="rId13"/>
    <p:sldId id="277" r:id="rId14"/>
    <p:sldId id="263" r:id="rId15"/>
    <p:sldId id="267" r:id="rId16"/>
    <p:sldId id="278" r:id="rId17"/>
    <p:sldId id="260" r:id="rId18"/>
    <p:sldId id="256" r:id="rId19"/>
    <p:sldId id="257" r:id="rId20"/>
    <p:sldId id="258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4786-72CE-41D8-9247-CB6C112374E5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8B61-8EEC-424E-8AED-30CC6A231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1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2DE0D7-F01C-4170-BD8E-A08D2E5EFDB1}" type="slidenum">
              <a:rPr lang="ru-RU" smtClean="0"/>
              <a:pPr eaLnBrk="1" hangingPunct="1"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98961F-4E13-4853-A3CE-531CA46A12C7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75E964E-A346-46BD-8018-C91A4394FB92}" type="slidenum">
              <a:rPr lang="ru-RU">
                <a:latin typeface="Arial" charset="0"/>
              </a:rPr>
              <a:pPr eaLnBrk="1" hangingPunct="1"/>
              <a:t>17</a:t>
            </a:fld>
            <a:endParaRPr lang="ru-RU" dirty="0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000" dirty="0" smtClean="0">
                <a:latin typeface="Arial" charset="0"/>
              </a:rPr>
              <a:t>а) очистить и промыть рану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Кожу вокруг раны обработать раствором йода или перманганата калия (марганцовки), бриллиантового зеленого (зеленки), спиртом (водкой) и т.п. Необходимо следить, чтобы растворы не попадали в рану, так как при этом резко усиливается боль и замедляется заживление раны.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б) наложить на рану повязку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Выпавшее через рану содержимое брюшной полости (петли кишки, сальник) нельзя вправлять. Повязку накладывают прямо на них. Для этого рану закрывают любым сухим (желательно стерильным или проглаженным) материалом: марлей, салфетками, хлопчатобумажной тканью и накладывают бинтовую повязку, туры которой проводят вокруг живота через спину, снова на живот, перекрывая друг друга на 1/2 или 1/3. При отсутствии бинта повязку можно закрепить полотенцем, простыней или другим материалом, чтобы узел находился на боковой поверхности туловища.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в) на повязку в области раны положить холод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Охлаждение области раны способствует уменьшению боли, остановке кровотечения. На повязку в области раны накладывают пузырь со льдом или завернутый в полиэтиленовый пакет лед, грелку, наполненную холодной водой и т.п. Их меняют по мере согревания через 10-15 минут. Холод надо держать на ране до прибытия в больницу или осмотра пострадавшего врачом.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г) пострадавшего как можно скорее доставить в больницу</a:t>
            </a:r>
          </a:p>
          <a:p>
            <a:pPr eaLnBrk="1" hangingPunct="1"/>
            <a:r>
              <a:rPr lang="ru-RU" sz="1000" dirty="0" smtClean="0">
                <a:latin typeface="Arial" charset="0"/>
              </a:rPr>
              <a:t>Все пострадавшие с ранениями живота должны быть срочно доставлены к врачу (в положении лежа). Медлить недопустимо, так как есть большая опасность развития перитонита (воспаления брюшины), тогда помощь пострадавшему будет крайне затруднена.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12068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Если хочешь быть </a:t>
            </a:r>
            <a:r>
              <a:rPr lang="ru-RU" b="1" dirty="0" smtClean="0"/>
              <a:t>здоров,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400"/>
            <a:ext cx="4427984" cy="25078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или </a:t>
            </a:r>
            <a:r>
              <a:rPr lang="ru-RU" sz="4000" b="1" dirty="0">
                <a:solidFill>
                  <a:srgbClr val="002060"/>
                </a:solidFill>
              </a:rPr>
              <a:t>правила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поведения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на улице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33750" cy="41767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6301333" cy="59118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+mj-lt"/>
              </a:rPr>
              <a:t>Из </a:t>
            </a:r>
            <a:r>
              <a:rPr lang="ru-RU" b="1" dirty="0" smtClean="0">
                <a:latin typeface="+mj-lt"/>
              </a:rPr>
              <a:t>запрещающих знаков </a:t>
            </a:r>
            <a:r>
              <a:rPr lang="ru-RU" dirty="0" smtClean="0">
                <a:latin typeface="+mj-lt"/>
              </a:rPr>
              <a:t>(круг </a:t>
            </a:r>
            <a:r>
              <a:rPr lang="ru-RU" dirty="0" smtClean="0">
                <a:latin typeface="+mj-lt"/>
              </a:rPr>
              <a:t>с красной каймой и белым или желтым фоном) один конкретно адресован велосипедистам: </a:t>
            </a:r>
          </a:p>
          <a:p>
            <a:pPr eaLnBrk="1" hangingPunct="1"/>
            <a:r>
              <a:rPr lang="ru-RU" dirty="0" smtClean="0">
                <a:latin typeface="+mj-lt"/>
              </a:rPr>
              <a:t>знак 3.9 «Движение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+mj-lt"/>
              </a:rPr>
              <a:t>    на велосипедах запрещено»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Предписывающие </a:t>
            </a:r>
            <a:r>
              <a:rPr lang="ru-RU" b="1" dirty="0"/>
              <a:t>знаки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важны </a:t>
            </a:r>
            <a:r>
              <a:rPr lang="ru-RU" dirty="0"/>
              <a:t>для </a:t>
            </a:r>
            <a:r>
              <a:rPr lang="ru-RU" dirty="0" smtClean="0"/>
              <a:t>велосипедиста. Особенно </a:t>
            </a:r>
            <a:r>
              <a:rPr lang="ru-RU" dirty="0"/>
              <a:t>знак 4.5 «Велосипедная дорожка». </a:t>
            </a:r>
            <a:r>
              <a:rPr lang="ru-RU" dirty="0" smtClean="0"/>
              <a:t>По </a:t>
            </a:r>
            <a:r>
              <a:rPr lang="ru-RU" dirty="0"/>
              <a:t>велодорожке разрешается движение только на велосипедах и мопедах, а если </a:t>
            </a:r>
            <a:r>
              <a:rPr lang="ru-RU" dirty="0" smtClean="0"/>
              <a:t>отсутствует </a:t>
            </a:r>
            <a:r>
              <a:rPr lang="ru-RU" dirty="0"/>
              <a:t>тротуар или пешеходная </a:t>
            </a:r>
            <a:r>
              <a:rPr lang="ru-RU" dirty="0" smtClean="0"/>
              <a:t>дорожка, то </a:t>
            </a:r>
            <a:r>
              <a:rPr lang="ru-RU" dirty="0"/>
              <a:t>и пешеходов.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12291" name="Рисунок 115" descr="Картинка 490 из 1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97" y="243136"/>
            <a:ext cx="20716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roadsigns.ru/sch/default/Files/road_signs/predpisivaychie_011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25" y="328498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9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Сигналы велосипедиста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472487" cy="51974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Велосипедист, предполагающий осуществить поворот или остановиться, должен подавать </a:t>
            </a:r>
            <a:r>
              <a:rPr lang="ru-RU" b="1" smtClean="0"/>
              <a:t>определенные сигналы: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сигналу левого поворота соответствует вытянутая в сторону левая рука, </a:t>
            </a:r>
          </a:p>
          <a:p>
            <a:pPr eaLnBrk="1" hangingPunct="1"/>
            <a:r>
              <a:rPr lang="ru-RU" smtClean="0"/>
              <a:t>сигналу правого поворота соответствует вытянутая в сторону правая рука,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( или согнутая в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локте вверх  левая рука)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</a:p>
        </p:txBody>
      </p:sp>
      <p:pic>
        <p:nvPicPr>
          <p:cNvPr id="17412" name="Рисунок 4" descr="http://www.s-medved.com/user/image/pubs/ci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8"/>
          <a:stretch>
            <a:fillRect/>
          </a:stretch>
        </p:blipFill>
        <p:spPr bwMode="auto">
          <a:xfrm>
            <a:off x="7643813" y="2357438"/>
            <a:ext cx="1285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http://www.s-medved.com/user/image/pubs/ci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/>
          <a:stretch>
            <a:fillRect/>
          </a:stretch>
        </p:blipFill>
        <p:spPr bwMode="auto">
          <a:xfrm>
            <a:off x="7143750" y="4143375"/>
            <a:ext cx="1285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 descr="http://www.s-medved.com/user/image/pubs/ci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r="39063"/>
          <a:stretch>
            <a:fillRect/>
          </a:stretch>
        </p:blipFill>
        <p:spPr bwMode="auto">
          <a:xfrm>
            <a:off x="5143500" y="50006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0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Сигналы велосипедиста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/>
            <a:r>
              <a:rPr lang="ru-RU" smtClean="0"/>
              <a:t>сигнал торможения подается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поднятой вверх рукой.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Подача сигнала рукой должна производиться </a:t>
            </a:r>
            <a:r>
              <a:rPr lang="ru-RU" b="1" smtClean="0"/>
              <a:t>заблаговременно </a:t>
            </a:r>
            <a:r>
              <a:rPr lang="ru-RU" smtClean="0"/>
              <a:t>до начала выполнения маневра и может быть прекращена непосредственно перед выполнением маневра.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60" name="Рисунок 4" descr="http://www.s-medved.com/user/image/pubs/ci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r="39063"/>
          <a:stretch>
            <a:fillRect/>
          </a:stretch>
        </p:blipFill>
        <p:spPr bwMode="auto">
          <a:xfrm>
            <a:off x="7286625" y="1571625"/>
            <a:ext cx="857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 descr="http://www.s-medved.com/user/image/pubs/ci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r="60155"/>
          <a:stretch>
            <a:fillRect/>
          </a:stretch>
        </p:blipFill>
        <p:spPr bwMode="auto">
          <a:xfrm>
            <a:off x="7000875" y="1428750"/>
            <a:ext cx="357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4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8"/>
            <a:ext cx="5153797" cy="68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1"/>
            <a:ext cx="3024336" cy="17728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Экипировка велосипедиста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8104" y="1988840"/>
            <a:ext cx="3240360" cy="4183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 шлем</a:t>
            </a:r>
          </a:p>
          <a:p>
            <a:r>
              <a:rPr lang="ru-RU" sz="3200" dirty="0" smtClean="0"/>
              <a:t>2 наплечники</a:t>
            </a:r>
          </a:p>
          <a:p>
            <a:r>
              <a:rPr lang="ru-RU" sz="3200" dirty="0" smtClean="0"/>
              <a:t>3 перчатки</a:t>
            </a:r>
          </a:p>
          <a:p>
            <a:r>
              <a:rPr lang="ru-RU" sz="3200" dirty="0" smtClean="0"/>
              <a:t>4 наколенники</a:t>
            </a:r>
          </a:p>
          <a:p>
            <a:r>
              <a:rPr lang="ru-RU" sz="3200" dirty="0" smtClean="0"/>
              <a:t>5 обувь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07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9090025" cy="6858000"/>
          </a:xfrm>
        </p:spPr>
      </p:pic>
    </p:spTree>
    <p:extLst>
      <p:ext uri="{BB962C8B-B14F-4D97-AF65-F5344CB8AC3E}">
        <p14:creationId xmlns:p14="http://schemas.microsoft.com/office/powerpoint/2010/main" val="3726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Катание на РОЛИКАХ. Роллеры показывают сложные трюки, катаясь на роликах. </a:t>
            </a:r>
          </a:p>
        </p:txBody>
      </p:sp>
      <p:pic>
        <p:nvPicPr>
          <p:cNvPr id="13316" name="Picture 4" descr="000803_1055_5931_vn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2479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000803_1077_9221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3909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Запи26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3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4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00826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43608" y="332656"/>
            <a:ext cx="7886110" cy="3312368"/>
          </a:xfrm>
          <a:prstGeom prst="cloudCallout">
            <a:avLst>
              <a:gd name="adj1" fmla="val 12612"/>
              <a:gd name="adj2" fmla="val 14709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вы катаетесь на велосипедах?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ли вам выезжать на проезжую часть? Везде ли можно передвигаться на велосипеде? Со скольких лет можно выезжать на дорогу?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29 из 268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2857496"/>
            <a:ext cx="300990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5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dirty="0" smtClean="0"/>
              <a:t>Оказание помощи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36496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очистить и промыть рану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наложить на рану повязку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на повязку в области раны положить холод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пострадавшего как можно скорее доставить в больницу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Медлить недопустимо, так как есть большая опасность развития перитонита (воспаления брюшины), тогда помощь пострадавшему будет крайне затруднена.</a:t>
            </a:r>
          </a:p>
        </p:txBody>
      </p:sp>
    </p:spTree>
    <p:extLst>
      <p:ext uri="{BB962C8B-B14F-4D97-AF65-F5344CB8AC3E}">
        <p14:creationId xmlns:p14="http://schemas.microsoft.com/office/powerpoint/2010/main" val="26009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2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64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86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3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5093"/>
            <a:ext cx="8280920" cy="684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6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71000" cy="6858000"/>
          </a:xfrm>
        </p:spPr>
      </p:pic>
    </p:spTree>
    <p:extLst>
      <p:ext uri="{BB962C8B-B14F-4D97-AF65-F5344CB8AC3E}">
        <p14:creationId xmlns:p14="http://schemas.microsoft.com/office/powerpoint/2010/main" val="2792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s60.radikal.ru/i169/0905/41/645e8e116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29264"/>
            <a:ext cx="9144000" cy="1285908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Правила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дорожного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движения </a:t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для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велосипедистов</a:t>
            </a:r>
          </a:p>
        </p:txBody>
      </p:sp>
    </p:spTree>
    <p:extLst>
      <p:ext uri="{BB962C8B-B14F-4D97-AF65-F5344CB8AC3E}">
        <p14:creationId xmlns:p14="http://schemas.microsoft.com/office/powerpoint/2010/main" val="19833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-180528" y="2428875"/>
            <a:ext cx="9324528" cy="4143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Велосипед </a:t>
            </a:r>
            <a:r>
              <a:rPr lang="ru-RU" sz="3600" b="1" dirty="0" smtClean="0">
                <a:solidFill>
                  <a:srgbClr val="00B050"/>
                </a:solidFill>
              </a:rPr>
              <a:t>– это </a:t>
            </a:r>
            <a:r>
              <a:rPr lang="ru-RU" sz="3600" b="1" dirty="0" smtClean="0">
                <a:solidFill>
                  <a:srgbClr val="00B050"/>
                </a:solidFill>
              </a:rPr>
              <a:t>транспортное </a:t>
            </a:r>
            <a:r>
              <a:rPr lang="ru-RU" sz="3600" b="1" dirty="0" smtClean="0">
                <a:solidFill>
                  <a:srgbClr val="00B050"/>
                </a:solidFill>
              </a:rPr>
              <a:t>средство.</a:t>
            </a:r>
            <a:endParaRPr lang="ru-RU" sz="3600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 smtClean="0"/>
              <a:t>    Правилами </a:t>
            </a:r>
            <a:r>
              <a:rPr lang="ru-RU" sz="3600" dirty="0" smtClean="0"/>
              <a:t>дорожного </a:t>
            </a:r>
            <a:r>
              <a:rPr lang="ru-RU" sz="3600" dirty="0" smtClean="0"/>
              <a:t>движения оговорено</a:t>
            </a:r>
            <a:r>
              <a:rPr lang="ru-RU" sz="3600" dirty="0" smtClean="0"/>
              <a:t>, что </a:t>
            </a:r>
            <a:r>
              <a:rPr lang="ru-RU" sz="3600" dirty="0" smtClean="0"/>
              <a:t>возраст </a:t>
            </a:r>
            <a:r>
              <a:rPr lang="ru-RU" sz="3600" dirty="0" smtClean="0"/>
              <a:t>для управления на общественных дорогах велосипедом должен составлять </a:t>
            </a:r>
            <a:r>
              <a:rPr lang="ru-RU" sz="3600" dirty="0" smtClean="0">
                <a:solidFill>
                  <a:srgbClr val="FF0000"/>
                </a:solidFill>
              </a:rPr>
              <a:t>14 </a:t>
            </a:r>
            <a:r>
              <a:rPr lang="ru-RU" sz="3600" dirty="0" smtClean="0">
                <a:solidFill>
                  <a:srgbClr val="FF0000"/>
                </a:solidFill>
              </a:rPr>
              <a:t>полных лет.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5" name="Рисунок 79" descr="http://www.igra-anekdot.ru/ris/velosiped/velosiped-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17478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85" descr="http://www.igra-anekdot.ru/ris/velosiped/velosiped-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642938"/>
            <a:ext cx="1676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54" descr="http://www.igra-anekdot.ru/ris/velosiped/velosiped-0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42938"/>
            <a:ext cx="2214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8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824413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Где можно кататься 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на велосипеде?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56250"/>
            <a:ext cx="8686800" cy="11128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Кататься на велосипеде можно в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специально отведённых для этого местах.</a:t>
            </a:r>
          </a:p>
        </p:txBody>
      </p:sp>
      <p:pic>
        <p:nvPicPr>
          <p:cNvPr id="15368" name="Picture 8" descr="Копия 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" y="1443038"/>
            <a:ext cx="7991475" cy="51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580063" y="1466523"/>
            <a:ext cx="340189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Есть у меня велосипед,</a:t>
            </a:r>
          </a:p>
          <a:p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Но нет 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четырнадцати лет</a:t>
            </a:r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Пока катаюсь во дворе,</a:t>
            </a:r>
          </a:p>
          <a:p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Где безопасно детворе.</a:t>
            </a:r>
          </a:p>
          <a:p>
            <a:endParaRPr lang="ru-RU" sz="20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8" descr="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86250"/>
            <a:ext cx="26431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30" descr="http://www.igra-anekdot.ru/ris/velosiped/velosiped-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14813"/>
            <a:ext cx="16478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9001125" cy="40005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Запрещается:</a:t>
            </a:r>
          </a:p>
          <a:p>
            <a:pPr eaLnBrk="1" hangingPunct="1">
              <a:defRPr/>
            </a:pPr>
            <a:r>
              <a:rPr lang="ru-RU" dirty="0" smtClean="0"/>
              <a:t>Ездить, если неисправна тормозная система или рулевое управление.</a:t>
            </a:r>
          </a:p>
          <a:p>
            <a:pPr eaLnBrk="1" hangingPunct="1">
              <a:defRPr/>
            </a:pPr>
            <a:r>
              <a:rPr lang="ru-RU" dirty="0" smtClean="0"/>
              <a:t>Перевозить   </a:t>
            </a:r>
            <a:r>
              <a:rPr lang="ru-RU" dirty="0" smtClean="0"/>
              <a:t>груз, </a:t>
            </a:r>
            <a:r>
              <a:rPr lang="ru-RU" dirty="0" smtClean="0"/>
              <a:t>мешающий </a:t>
            </a:r>
            <a:r>
              <a:rPr lang="ru-RU" dirty="0" smtClean="0"/>
              <a:t>управлению велосипедом</a:t>
            </a:r>
          </a:p>
          <a:p>
            <a:pPr eaLnBrk="1" hangingPunct="1">
              <a:defRPr/>
            </a:pPr>
            <a:r>
              <a:rPr lang="ru-RU" dirty="0" smtClean="0"/>
              <a:t>Ездить</a:t>
            </a:r>
            <a:r>
              <a:rPr lang="ru-RU" dirty="0" smtClean="0"/>
              <a:t>, не держась за руль хотя бы одной рукой.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173" name="Рисунок 109" descr="http://www.igra-anekdot.ru/ris/velosiped/velosiped-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0"/>
            <a:ext cx="2286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00062" y="4429126"/>
            <a:ext cx="2214563" cy="1643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64344" y="4464844"/>
            <a:ext cx="2143125" cy="164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178969" y="4107657"/>
            <a:ext cx="2143125" cy="2357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214688" y="4286250"/>
            <a:ext cx="2286000" cy="2143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43625" y="4286250"/>
            <a:ext cx="2643188" cy="2071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6143625" y="4286250"/>
            <a:ext cx="2643188" cy="2071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5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02750" cy="6858000"/>
          </a:xfrm>
        </p:spPr>
      </p:pic>
    </p:spTree>
    <p:extLst>
      <p:ext uri="{BB962C8B-B14F-4D97-AF65-F5344CB8AC3E}">
        <p14:creationId xmlns:p14="http://schemas.microsoft.com/office/powerpoint/2010/main" val="6001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02750" cy="6858000"/>
          </a:xfrm>
        </p:spPr>
      </p:pic>
    </p:spTree>
    <p:extLst>
      <p:ext uri="{BB962C8B-B14F-4D97-AF65-F5344CB8AC3E}">
        <p14:creationId xmlns:p14="http://schemas.microsoft.com/office/powerpoint/2010/main" val="4246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609</Words>
  <Application>Microsoft Office PowerPoint</Application>
  <PresentationFormat>Экран (4:3)</PresentationFormat>
  <Paragraphs>68</Paragraphs>
  <Slides>21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Если хочешь быть здоров,</vt:lpstr>
      <vt:lpstr>Презентация PowerPoint</vt:lpstr>
      <vt:lpstr>Презентация PowerPoint</vt:lpstr>
      <vt:lpstr>Правила  дорожного  движения  для  велосипедистов</vt:lpstr>
      <vt:lpstr>Презентация PowerPoint</vt:lpstr>
      <vt:lpstr>Где можно кататься  на велосипеде?</vt:lpstr>
      <vt:lpstr>Презентация PowerPoint</vt:lpstr>
      <vt:lpstr>Презентация PowerPoint</vt:lpstr>
      <vt:lpstr>Презентация PowerPoint</vt:lpstr>
      <vt:lpstr>Презентация PowerPoint</vt:lpstr>
      <vt:lpstr>Сигналы велосипедиста</vt:lpstr>
      <vt:lpstr>Сигналы велосипедиста</vt:lpstr>
      <vt:lpstr>Экипировка велосипедиста</vt:lpstr>
      <vt:lpstr>Презентация PowerPoint</vt:lpstr>
      <vt:lpstr>Катание на РОЛИКАХ. Роллеры показывают сложные трюки, катаясь на роликах. </vt:lpstr>
      <vt:lpstr>Презентация PowerPoint</vt:lpstr>
      <vt:lpstr>Оказание помощи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</cp:revision>
  <dcterms:created xsi:type="dcterms:W3CDTF">2012-03-14T15:59:43Z</dcterms:created>
  <dcterms:modified xsi:type="dcterms:W3CDTF">2012-03-14T17:56:01Z</dcterms:modified>
</cp:coreProperties>
</file>