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256" r:id="rId2"/>
    <p:sldId id="257" r:id="rId3"/>
    <p:sldId id="258" r:id="rId4"/>
    <p:sldId id="276" r:id="rId5"/>
    <p:sldId id="277" r:id="rId6"/>
    <p:sldId id="259" r:id="rId7"/>
    <p:sldId id="260" r:id="rId8"/>
    <p:sldId id="275" r:id="rId9"/>
    <p:sldId id="261" r:id="rId10"/>
    <p:sldId id="272" r:id="rId11"/>
    <p:sldId id="273" r:id="rId12"/>
    <p:sldId id="274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CC3300"/>
    <a:srgbClr val="FF33CC"/>
    <a:srgbClr val="0099FF"/>
    <a:srgbClr val="FF6600"/>
    <a:srgbClr val="FF9933"/>
    <a:srgbClr val="00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06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04" y="14234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E22B7-B362-486F-9E2D-7AA2DB466498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EB32-CC19-4274-A276-84D3064BF3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E22B7-B362-486F-9E2D-7AA2DB466498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EB32-CC19-4274-A276-84D3064BF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E22B7-B362-486F-9E2D-7AA2DB466498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EB32-CC19-4274-A276-84D3064BF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E22B7-B362-486F-9E2D-7AA2DB466498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EB32-CC19-4274-A276-84D3064BF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E22B7-B362-486F-9E2D-7AA2DB466498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5B7EB32-CC19-4274-A276-84D3064BF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E22B7-B362-486F-9E2D-7AA2DB466498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EB32-CC19-4274-A276-84D3064BF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E22B7-B362-486F-9E2D-7AA2DB466498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EB32-CC19-4274-A276-84D3064BF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E22B7-B362-486F-9E2D-7AA2DB466498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EB32-CC19-4274-A276-84D3064BF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E22B7-B362-486F-9E2D-7AA2DB466498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EB32-CC19-4274-A276-84D3064BF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E22B7-B362-486F-9E2D-7AA2DB466498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EB32-CC19-4274-A276-84D3064BF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E22B7-B362-486F-9E2D-7AA2DB466498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EB32-CC19-4274-A276-84D3064BF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34E22B7-B362-486F-9E2D-7AA2DB466498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5B7EB32-CC19-4274-A276-84D3064BF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8229600" cy="401216"/>
          </a:xfrm>
        </p:spPr>
        <p:txBody>
          <a:bodyPr>
            <a:normAutofit fontScale="90000"/>
          </a:bodyPr>
          <a:lstStyle/>
          <a:p>
            <a:r>
              <a:rPr lang="ru-RU" sz="1400" dirty="0" smtClean="0">
                <a:solidFill>
                  <a:srgbClr val="CC3300"/>
                </a:solidFill>
                <a:effectLst/>
                <a:latin typeface="+mn-lt"/>
              </a:rPr>
              <a:t>государственное  бюджетное дошкольное  образовательное  учреждение  детский сад № 52 Колпинского  района санкт- Петербурга</a:t>
            </a:r>
            <a:endParaRPr lang="ru-RU" sz="1400" dirty="0">
              <a:solidFill>
                <a:srgbClr val="CC3300"/>
              </a:solidFill>
              <a:effectLst/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988840"/>
            <a:ext cx="6400800" cy="17526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8000"/>
                </a:solidFill>
                <a:latin typeface="Comic Sans MS" pitchFamily="66" charset="0"/>
              </a:rPr>
              <a:t>«ДЕРЕВЬЯ  ОСЕНЬЮ»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5220072" y="4725144"/>
            <a:ext cx="3312368" cy="1080120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lvl="0" algn="ctr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1600" b="1" dirty="0" smtClean="0">
                <a:solidFill>
                  <a:srgbClr val="006600"/>
                </a:solidFill>
              </a:rPr>
              <a:t>Автор проекта:</a:t>
            </a:r>
            <a:endParaRPr lang="ru-RU" sz="1600" b="1" dirty="0">
              <a:solidFill>
                <a:srgbClr val="00660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ru-RU" sz="1600" b="1" dirty="0" smtClean="0">
                <a:solidFill>
                  <a:srgbClr val="006600"/>
                </a:solidFill>
              </a:rPr>
              <a:t>в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оспитатель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 algn="ctr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b="1" dirty="0">
                <a:solidFill>
                  <a:srgbClr val="006600"/>
                </a:solidFill>
              </a:rPr>
              <a:t>с</a:t>
            </a:r>
            <a:r>
              <a:rPr lang="ru-RU" b="1" dirty="0" smtClean="0">
                <a:solidFill>
                  <a:srgbClr val="006600"/>
                </a:solidFill>
              </a:rPr>
              <a:t>редней  группы</a:t>
            </a:r>
            <a:endParaRPr lang="ru-RU" b="1" dirty="0">
              <a:solidFill>
                <a:srgbClr val="00660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ru-RU" b="1" dirty="0" smtClean="0">
                <a:solidFill>
                  <a:srgbClr val="006600"/>
                </a:solidFill>
              </a:rPr>
              <a:t>Гаврикова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Людмила </a:t>
            </a:r>
            <a:r>
              <a:rPr lang="ru-RU" b="1" dirty="0" smtClean="0">
                <a:solidFill>
                  <a:srgbClr val="006600"/>
                </a:solidFill>
              </a:rPr>
              <a:t>И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вановна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4" descr="C:\Users\админ\Downloads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437112"/>
            <a:ext cx="2376264" cy="15683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F:\фото деревья\SL271417.JPG"/>
          <p:cNvPicPr>
            <a:picLocks noChangeAspect="1" noChangeArrowheads="1"/>
          </p:cNvPicPr>
          <p:nvPr/>
        </p:nvPicPr>
        <p:blipFill>
          <a:blip r:embed="rId2" cstate="print"/>
          <a:srcRect l="4245" r="8489" b="12057"/>
          <a:stretch>
            <a:fillRect/>
          </a:stretch>
        </p:blipFill>
        <p:spPr bwMode="auto">
          <a:xfrm rot="20532863">
            <a:off x="462945" y="3917982"/>
            <a:ext cx="3096344" cy="2340277"/>
          </a:xfrm>
          <a:prstGeom prst="rect">
            <a:avLst/>
          </a:prstGeom>
          <a:noFill/>
          <a:ln w="38100">
            <a:solidFill>
              <a:srgbClr val="0099FF"/>
            </a:solidFill>
          </a:ln>
        </p:spPr>
      </p:pic>
      <p:pic>
        <p:nvPicPr>
          <p:cNvPr id="8" name="Picture 5" descr="F:\фото деревья\SL271408.JPG"/>
          <p:cNvPicPr>
            <a:picLocks noChangeAspect="1" noChangeArrowheads="1"/>
          </p:cNvPicPr>
          <p:nvPr/>
        </p:nvPicPr>
        <p:blipFill>
          <a:blip r:embed="rId3" cstate="print"/>
          <a:srcRect r="11073" b="3199"/>
          <a:stretch>
            <a:fillRect/>
          </a:stretch>
        </p:blipFill>
        <p:spPr bwMode="auto">
          <a:xfrm rot="20688944">
            <a:off x="431577" y="445473"/>
            <a:ext cx="2817559" cy="230025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pic>
        <p:nvPicPr>
          <p:cNvPr id="10" name="Picture 3" descr="F:\фото деревья\SL271421.JPG"/>
          <p:cNvPicPr>
            <a:picLocks noChangeAspect="1" noChangeArrowheads="1"/>
          </p:cNvPicPr>
          <p:nvPr/>
        </p:nvPicPr>
        <p:blipFill>
          <a:blip r:embed="rId4" cstate="print"/>
          <a:srcRect l="11073" t="6890" r="5352" b="5906"/>
          <a:stretch>
            <a:fillRect/>
          </a:stretch>
        </p:blipFill>
        <p:spPr bwMode="auto">
          <a:xfrm rot="898130">
            <a:off x="5673873" y="3928710"/>
            <a:ext cx="3069798" cy="2402311"/>
          </a:xfrm>
          <a:prstGeom prst="rect">
            <a:avLst/>
          </a:prstGeom>
          <a:noFill/>
          <a:ln w="38100">
            <a:solidFill>
              <a:srgbClr val="FF9933"/>
            </a:solidFill>
          </a:ln>
        </p:spPr>
      </p:pic>
      <p:pic>
        <p:nvPicPr>
          <p:cNvPr id="11" name="Picture 6" descr="F:\фото деревья\SL271400.JPG"/>
          <p:cNvPicPr>
            <a:picLocks noChangeAspect="1" noChangeArrowheads="1"/>
          </p:cNvPicPr>
          <p:nvPr/>
        </p:nvPicPr>
        <p:blipFill>
          <a:blip r:embed="rId5" cstate="print"/>
          <a:srcRect l="1661" r="4060" b="4429"/>
          <a:stretch>
            <a:fillRect/>
          </a:stretch>
        </p:blipFill>
        <p:spPr bwMode="auto">
          <a:xfrm rot="805083">
            <a:off x="5799341" y="499257"/>
            <a:ext cx="2940050" cy="223530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sp>
        <p:nvSpPr>
          <p:cNvPr id="13" name="Выноска со стрелками влево/вправо 12"/>
          <p:cNvSpPr/>
          <p:nvPr/>
        </p:nvSpPr>
        <p:spPr>
          <a:xfrm>
            <a:off x="2267744" y="2132856"/>
            <a:ext cx="4608512" cy="2160240"/>
          </a:xfrm>
          <a:prstGeom prst="leftRightArrowCallout">
            <a:avLst>
              <a:gd name="adj1" fmla="val 32140"/>
              <a:gd name="adj2" fmla="val 23470"/>
              <a:gd name="adj3" fmla="val 32139"/>
              <a:gd name="adj4" fmla="val 569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6600"/>
                </a:solidFill>
                <a:latin typeface="Comic Sans MS" pitchFamily="66" charset="0"/>
              </a:rPr>
              <a:t>«Чудеса из листьев и плодов»</a:t>
            </a:r>
          </a:p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выставка совместного творчества детей и родителей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F:\фото деревья\SL2714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548680"/>
            <a:ext cx="3744416" cy="2808312"/>
          </a:xfrm>
          <a:prstGeom prst="rect">
            <a:avLst/>
          </a:prstGeom>
          <a:noFill/>
          <a:ln w="38100">
            <a:solidFill>
              <a:srgbClr val="FF9933"/>
            </a:solidFill>
          </a:ln>
        </p:spPr>
      </p:pic>
      <p:pic>
        <p:nvPicPr>
          <p:cNvPr id="6" name="Picture 3" descr="F:\фото деревья\SL2713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24075">
            <a:off x="3968923" y="3273553"/>
            <a:ext cx="3782549" cy="283691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4" name="Picture 2" descr="F:\фото деревья\SL271420.JPG"/>
          <p:cNvPicPr>
            <a:picLocks noChangeAspect="1" noChangeArrowheads="1"/>
          </p:cNvPicPr>
          <p:nvPr/>
        </p:nvPicPr>
        <p:blipFill>
          <a:blip r:embed="rId4" cstate="print"/>
          <a:srcRect t="738" r="5659" b="4983"/>
          <a:stretch>
            <a:fillRect/>
          </a:stretch>
        </p:blipFill>
        <p:spPr bwMode="auto">
          <a:xfrm>
            <a:off x="539552" y="1628800"/>
            <a:ext cx="2593927" cy="3456384"/>
          </a:xfrm>
          <a:prstGeom prst="rect">
            <a:avLst/>
          </a:prstGeom>
          <a:noFill/>
          <a:ln w="38100">
            <a:solidFill>
              <a:srgbClr val="CC33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Содержимое 17" descr="SL2715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0982826">
            <a:off x="653664" y="962909"/>
            <a:ext cx="3240359" cy="2376265"/>
          </a:xfrm>
          <a:ln w="28575">
            <a:solidFill>
              <a:srgbClr val="FF6600"/>
            </a:solidFill>
          </a:ln>
        </p:spPr>
      </p:pic>
      <p:pic>
        <p:nvPicPr>
          <p:cNvPr id="19" name="Рисунок 18" descr="SL2715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1844824"/>
            <a:ext cx="3312368" cy="2376264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20" name="Рисунок 19" descr="SL2715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3501008"/>
            <a:ext cx="3240359" cy="2376264"/>
          </a:xfrm>
          <a:prstGeom prst="rect">
            <a:avLst/>
          </a:prstGeom>
          <a:ln w="28575">
            <a:solidFill>
              <a:srgbClr val="0099FF"/>
            </a:solidFill>
          </a:ln>
        </p:spPr>
      </p:pic>
      <p:pic>
        <p:nvPicPr>
          <p:cNvPr id="21" name="Рисунок 20" descr="SL27156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10496">
            <a:off x="4729560" y="4093008"/>
            <a:ext cx="3312368" cy="2376264"/>
          </a:xfrm>
          <a:prstGeom prst="rect">
            <a:avLst/>
          </a:prstGeom>
          <a:ln w="28575">
            <a:solidFill>
              <a:srgbClr val="FF33CC"/>
            </a:solidFill>
          </a:ln>
        </p:spPr>
      </p:pic>
      <p:sp>
        <p:nvSpPr>
          <p:cNvPr id="7" name="Выноска-облако 6"/>
          <p:cNvSpPr/>
          <p:nvPr/>
        </p:nvSpPr>
        <p:spPr>
          <a:xfrm>
            <a:off x="3851920" y="188640"/>
            <a:ext cx="4608512" cy="1584176"/>
          </a:xfrm>
          <a:prstGeom prst="cloudCallout">
            <a:avLst>
              <a:gd name="adj1" fmla="val -34976"/>
              <a:gd name="adj2" fmla="val 152574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Осенний теремок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5" name="Picture 1" descr="C:\Users\админ\Downloads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000" contrast="-25000"/>
          </a:blip>
          <a:srcRect/>
          <a:stretch>
            <a:fillRect/>
          </a:stretch>
        </p:blipFill>
        <p:spPr bwMode="auto">
          <a:xfrm>
            <a:off x="179512" y="188640"/>
            <a:ext cx="8766798" cy="547260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115616" y="4797152"/>
            <a:ext cx="7128792" cy="144016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9933"/>
                </a:solidFill>
                <a:latin typeface="Comic Sans MS" pitchFamily="66" charset="0"/>
              </a:rPr>
              <a:t>СПАСИБО  ЗА  ВНИМАНИЕ!</a:t>
            </a:r>
            <a:endParaRPr lang="ru-RU" sz="3200" b="1" dirty="0">
              <a:solidFill>
                <a:srgbClr val="FF9933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8000"/>
                </a:solidFill>
              </a:rPr>
              <a:t>Информационная карта проекта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1800" dirty="0" smtClean="0">
                <a:solidFill>
                  <a:srgbClr val="006600"/>
                </a:solidFill>
              </a:rPr>
              <a:t>Продолжительность проекта: 1-16 октября (две недели)</a:t>
            </a:r>
          </a:p>
          <a:p>
            <a:pPr lvl="0">
              <a:buFont typeface="Wingdings" pitchFamily="2" charset="2"/>
              <a:buChar char="v"/>
            </a:pPr>
            <a:r>
              <a:rPr lang="ru-RU" sz="1800" dirty="0" smtClean="0">
                <a:solidFill>
                  <a:srgbClr val="006600"/>
                </a:solidFill>
              </a:rPr>
              <a:t> Тип проекта познавательно- творческий</a:t>
            </a:r>
          </a:p>
          <a:p>
            <a:pPr lvl="0">
              <a:buFont typeface="Wingdings" pitchFamily="2" charset="2"/>
              <a:buChar char="v"/>
            </a:pPr>
            <a:r>
              <a:rPr lang="ru-RU" sz="1800" dirty="0" smtClean="0">
                <a:solidFill>
                  <a:srgbClr val="006600"/>
                </a:solidFill>
              </a:rPr>
              <a:t> Участники проекта: педагоги ДОУ, дети  средней группы, родители</a:t>
            </a:r>
          </a:p>
          <a:p>
            <a:pPr lvl="0">
              <a:buFont typeface="Wingdings" pitchFamily="2" charset="2"/>
              <a:buChar char="v"/>
            </a:pPr>
            <a:r>
              <a:rPr lang="ru-RU" sz="1800" dirty="0" smtClean="0">
                <a:solidFill>
                  <a:srgbClr val="006600"/>
                </a:solidFill>
              </a:rPr>
              <a:t>Значимая для детей проблема , на решение которой направлен проекта: Почему деревья теряют листочки осенью?</a:t>
            </a:r>
          </a:p>
          <a:p>
            <a:pPr lvl="0">
              <a:buFont typeface="Wingdings" pitchFamily="2" charset="2"/>
              <a:buChar char="v"/>
            </a:pPr>
            <a:r>
              <a:rPr lang="ru-RU" sz="1800" dirty="0" smtClean="0">
                <a:solidFill>
                  <a:srgbClr val="006600"/>
                </a:solidFill>
              </a:rPr>
              <a:t> Цель проекта: формирование целостной картины мира и расширение кругозора детей младшего дошкольного возраста</a:t>
            </a:r>
          </a:p>
          <a:p>
            <a:pPr lvl="0">
              <a:buFont typeface="Wingdings" pitchFamily="2" charset="2"/>
              <a:buChar char="v"/>
            </a:pPr>
            <a:r>
              <a:rPr lang="ru-RU" sz="1800" dirty="0" smtClean="0">
                <a:solidFill>
                  <a:srgbClr val="006600"/>
                </a:solidFill>
              </a:rPr>
              <a:t> Результат проекта: Выставка семейного творчества </a:t>
            </a:r>
          </a:p>
          <a:p>
            <a:pPr lvl="0">
              <a:buNone/>
            </a:pPr>
            <a:r>
              <a:rPr lang="ru-RU" sz="1800" dirty="0" smtClean="0">
                <a:solidFill>
                  <a:srgbClr val="006600"/>
                </a:solidFill>
              </a:rPr>
              <a:t>                                        «Чудеса из листьев и плодов»</a:t>
            </a:r>
          </a:p>
          <a:p>
            <a:pPr>
              <a:buNone/>
            </a:pPr>
            <a:r>
              <a:rPr lang="ru-RU" sz="1800" dirty="0" smtClean="0">
                <a:solidFill>
                  <a:srgbClr val="006600"/>
                </a:solidFill>
              </a:rPr>
              <a:t>                                        Развлечение «Осенний теремок» .</a:t>
            </a:r>
          </a:p>
          <a:p>
            <a:pPr>
              <a:buNone/>
            </a:pPr>
            <a:endParaRPr lang="ru-RU" sz="1800" dirty="0">
              <a:solidFill>
                <a:srgbClr val="006600"/>
              </a:solidFill>
            </a:endParaRPr>
          </a:p>
        </p:txBody>
      </p:sp>
      <p:pic>
        <p:nvPicPr>
          <p:cNvPr id="9217" name="Picture 1" descr="F:\детские картинки\0_6d695_5318ff89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5085184"/>
            <a:ext cx="2649488" cy="14671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6600"/>
                </a:solidFill>
              </a:rPr>
              <a:t>Задачи проекта</a:t>
            </a:r>
            <a:r>
              <a:rPr lang="ru-RU" i="1" dirty="0" smtClean="0">
                <a:solidFill>
                  <a:srgbClr val="006600"/>
                </a:solidFill>
              </a:rPr>
              <a:t> </a:t>
            </a:r>
            <a:r>
              <a:rPr lang="ru-RU" dirty="0" smtClean="0">
                <a:solidFill>
                  <a:srgbClr val="006600"/>
                </a:solidFill>
              </a:rPr>
              <a:t/>
            </a:r>
            <a:br>
              <a:rPr lang="ru-RU" dirty="0" smtClean="0">
                <a:solidFill>
                  <a:srgbClr val="0066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5184576"/>
          </a:xfrm>
        </p:spPr>
        <p:txBody>
          <a:bodyPr>
            <a:normAutofit fontScale="47500" lnSpcReduction="20000"/>
          </a:bodyPr>
          <a:lstStyle/>
          <a:p>
            <a:pPr lvl="0">
              <a:buNone/>
            </a:pPr>
            <a:r>
              <a:rPr lang="ru-RU" sz="2900" b="1" i="1" dirty="0" smtClean="0">
                <a:solidFill>
                  <a:srgbClr val="006600"/>
                </a:solidFill>
              </a:rPr>
              <a:t>Познание: </a:t>
            </a:r>
          </a:p>
          <a:p>
            <a:r>
              <a:rPr lang="ru-RU" dirty="0" smtClean="0">
                <a:solidFill>
                  <a:srgbClr val="006600"/>
                </a:solidFill>
              </a:rPr>
              <a:t>- Содействовать  развитию познавательно - исследовательской деятельности</a:t>
            </a:r>
          </a:p>
          <a:p>
            <a:r>
              <a:rPr lang="ru-RU" dirty="0" smtClean="0">
                <a:solidFill>
                  <a:srgbClr val="006600"/>
                </a:solidFill>
              </a:rPr>
              <a:t>- Содействовать расширению и активизации словаря дошкольников</a:t>
            </a:r>
          </a:p>
          <a:p>
            <a:r>
              <a:rPr lang="ru-RU" dirty="0" smtClean="0">
                <a:solidFill>
                  <a:srgbClr val="006600"/>
                </a:solidFill>
              </a:rPr>
              <a:t>- Содействовать развитию креативного мышления путем решения проблемных</a:t>
            </a:r>
          </a:p>
          <a:p>
            <a:pPr>
              <a:buNone/>
            </a:pPr>
            <a:r>
              <a:rPr lang="ru-RU" dirty="0" smtClean="0">
                <a:solidFill>
                  <a:srgbClr val="006600"/>
                </a:solidFill>
              </a:rPr>
              <a:t>            ситуаций, воображения, тактильного восприятия.</a:t>
            </a:r>
          </a:p>
          <a:p>
            <a:r>
              <a:rPr lang="ru-RU" dirty="0" smtClean="0">
                <a:solidFill>
                  <a:srgbClr val="006600"/>
                </a:solidFill>
              </a:rPr>
              <a:t>- Содействовать  формированию у детей мотива познавательной деятельности.</a:t>
            </a:r>
          </a:p>
          <a:p>
            <a:r>
              <a:rPr lang="ru-RU" dirty="0" smtClean="0">
                <a:solidFill>
                  <a:srgbClr val="006600"/>
                </a:solidFill>
              </a:rPr>
              <a:t>- Закрепить у детей знания о приспособленности  деревьев  к окружающей  среде.</a:t>
            </a:r>
          </a:p>
          <a:p>
            <a:endParaRPr lang="ru-RU" dirty="0" smtClean="0">
              <a:solidFill>
                <a:srgbClr val="006600"/>
              </a:solidFill>
            </a:endParaRPr>
          </a:p>
          <a:p>
            <a:pPr lvl="0">
              <a:buNone/>
            </a:pPr>
            <a:r>
              <a:rPr lang="ru-RU" sz="2900" b="1" i="1" dirty="0" smtClean="0">
                <a:solidFill>
                  <a:srgbClr val="006600"/>
                </a:solidFill>
              </a:rPr>
              <a:t>Социализация:</a:t>
            </a:r>
          </a:p>
          <a:p>
            <a:r>
              <a:rPr lang="ru-RU" dirty="0" smtClean="0">
                <a:solidFill>
                  <a:srgbClr val="006600"/>
                </a:solidFill>
              </a:rPr>
              <a:t>- Совершенствовать навыки игрового взаимодействия</a:t>
            </a:r>
          </a:p>
          <a:p>
            <a:r>
              <a:rPr lang="ru-RU" dirty="0" smtClean="0">
                <a:solidFill>
                  <a:srgbClr val="006600"/>
                </a:solidFill>
              </a:rPr>
              <a:t>- Формирование гуманного отношения к живой природе</a:t>
            </a:r>
          </a:p>
          <a:p>
            <a:endParaRPr lang="ru-RU" dirty="0" smtClean="0">
              <a:solidFill>
                <a:srgbClr val="006600"/>
              </a:solidFill>
            </a:endParaRPr>
          </a:p>
          <a:p>
            <a:pPr lvl="0">
              <a:buNone/>
            </a:pPr>
            <a:r>
              <a:rPr lang="ru-RU" sz="2900" b="1" i="1" dirty="0" smtClean="0">
                <a:solidFill>
                  <a:srgbClr val="006600"/>
                </a:solidFill>
              </a:rPr>
              <a:t>Коммуникация:</a:t>
            </a:r>
          </a:p>
          <a:p>
            <a:r>
              <a:rPr lang="ru-RU" dirty="0" smtClean="0">
                <a:solidFill>
                  <a:srgbClr val="006600"/>
                </a:solidFill>
              </a:rPr>
              <a:t>-   Воспитывать у детей коммуникативную культуру</a:t>
            </a:r>
          </a:p>
          <a:p>
            <a:endParaRPr lang="ru-RU" dirty="0" smtClean="0">
              <a:solidFill>
                <a:srgbClr val="006600"/>
              </a:solidFill>
            </a:endParaRPr>
          </a:p>
          <a:p>
            <a:pPr lvl="0">
              <a:buNone/>
            </a:pPr>
            <a:r>
              <a:rPr lang="ru-RU" sz="3400" b="1" i="1" dirty="0" smtClean="0">
                <a:solidFill>
                  <a:srgbClr val="006600"/>
                </a:solidFill>
              </a:rPr>
              <a:t>Художественное творчество:</a:t>
            </a:r>
          </a:p>
          <a:p>
            <a:r>
              <a:rPr lang="ru-RU" dirty="0" smtClean="0">
                <a:solidFill>
                  <a:srgbClr val="006600"/>
                </a:solidFill>
              </a:rPr>
              <a:t>-Содействовать развитию предпосылок для развития детского словотворчества</a:t>
            </a:r>
          </a:p>
          <a:p>
            <a:endParaRPr lang="ru-RU" dirty="0" smtClean="0">
              <a:solidFill>
                <a:srgbClr val="006600"/>
              </a:solidFill>
            </a:endParaRPr>
          </a:p>
          <a:p>
            <a:pPr lvl="0">
              <a:buNone/>
            </a:pPr>
            <a:r>
              <a:rPr lang="ru-RU" sz="2900" b="1" i="1" dirty="0" smtClean="0">
                <a:solidFill>
                  <a:srgbClr val="006600"/>
                </a:solidFill>
              </a:rPr>
              <a:t>Физическая культура:</a:t>
            </a:r>
          </a:p>
          <a:p>
            <a:r>
              <a:rPr lang="ru-RU" dirty="0" smtClean="0">
                <a:solidFill>
                  <a:srgbClr val="006600"/>
                </a:solidFill>
              </a:rPr>
              <a:t>- Содействовать развитию словесно - двигательной координации, мелкой </a:t>
            </a:r>
          </a:p>
          <a:p>
            <a:pPr lvl="0">
              <a:buNone/>
            </a:pPr>
            <a:r>
              <a:rPr lang="ru-RU" dirty="0" smtClean="0">
                <a:solidFill>
                  <a:srgbClr val="006600"/>
                </a:solidFill>
              </a:rPr>
              <a:t>            мускулатуры рук.</a:t>
            </a:r>
            <a:r>
              <a:rPr lang="ru-RU" dirty="0" smtClean="0"/>
              <a:t> </a:t>
            </a:r>
          </a:p>
          <a:p>
            <a:pPr lvl="0"/>
            <a:endParaRPr lang="ru-RU" dirty="0" smtClean="0"/>
          </a:p>
          <a:p>
            <a:pPr lvl="0">
              <a:buNone/>
            </a:pPr>
            <a:r>
              <a:rPr lang="ru-RU" sz="3400" b="1" i="1" dirty="0" smtClean="0">
                <a:solidFill>
                  <a:srgbClr val="006600"/>
                </a:solidFill>
              </a:rPr>
              <a:t>Чтение художественной  литературы:</a:t>
            </a:r>
          </a:p>
          <a:p>
            <a:r>
              <a:rPr lang="ru-RU" dirty="0" smtClean="0">
                <a:solidFill>
                  <a:srgbClr val="006600"/>
                </a:solidFill>
              </a:rPr>
              <a:t>- Расширять читательский интерес детей , помогать правильному  восприятию литературного текста, организовывать творческую деятельность на  его основе.</a:t>
            </a:r>
          </a:p>
          <a:p>
            <a:endParaRPr lang="ru-RU" dirty="0" smtClean="0">
              <a:solidFill>
                <a:srgbClr val="006600"/>
              </a:solidFill>
            </a:endParaRPr>
          </a:p>
          <a:p>
            <a:endParaRPr lang="ru-RU" dirty="0">
              <a:solidFill>
                <a:srgbClr val="006600"/>
              </a:solidFill>
            </a:endParaRPr>
          </a:p>
        </p:txBody>
      </p:sp>
      <p:pic>
        <p:nvPicPr>
          <p:cNvPr id="8193" name="Picture 1" descr="F:\детские картинки\0_90090_724d0829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36496" y="5750496"/>
            <a:ext cx="1107504" cy="1107504"/>
          </a:xfrm>
          <a:prstGeom prst="rect">
            <a:avLst/>
          </a:prstGeom>
          <a:noFill/>
        </p:spPr>
      </p:pic>
      <p:pic>
        <p:nvPicPr>
          <p:cNvPr id="5" name="Picture 3" descr="C:\Users\админ\Downloads\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8640"/>
            <a:ext cx="1428750" cy="904875"/>
          </a:xfrm>
          <a:prstGeom prst="rect">
            <a:avLst/>
          </a:prstGeom>
          <a:noFill/>
        </p:spPr>
      </p:pic>
      <p:pic>
        <p:nvPicPr>
          <p:cNvPr id="6" name="Picture 2" descr="C:\Users\админ\Downloads\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3068960"/>
            <a:ext cx="1428750" cy="895350"/>
          </a:xfrm>
          <a:prstGeom prst="rect">
            <a:avLst/>
          </a:prstGeom>
          <a:noFill/>
        </p:spPr>
      </p:pic>
      <p:pic>
        <p:nvPicPr>
          <p:cNvPr id="7" name="Picture 1" descr="C:\Users\админ\Downloads\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548680"/>
            <a:ext cx="1428750" cy="895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27784" y="404664"/>
            <a:ext cx="4320480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6600"/>
                </a:solidFill>
              </a:rPr>
              <a:t>Направления развития ребенка</a:t>
            </a: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052736"/>
            <a:ext cx="4104456" cy="1944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3789040"/>
            <a:ext cx="3888432" cy="17281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716016" y="3789040"/>
            <a:ext cx="4032448" cy="1800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16016" y="1052736"/>
            <a:ext cx="4176464" cy="1944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932040" y="4211361"/>
            <a:ext cx="36724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Физическое развитие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Подвижные игры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Забавы и развлечения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79512" y="1143471"/>
            <a:ext cx="410445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Художественно-эстетическое развитие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Создание мастерской «Чудеса из листьев и плодов»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Рисование сюжетных картин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Пластилинография «Листья»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Аппликация «Деревья»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Развлечения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4788024" y="1196752"/>
            <a:ext cx="396044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Познавательно-речевое развитие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Чтение художественной литературы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Заучивание стихотворений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Рассматривание иллюстраций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Разгадываем загадки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Целевая прогулка в парк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539552" y="4077072"/>
            <a:ext cx="352839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Социально-личностное развитие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Сюжетно-ролевая игра «Путешествие в осенний лес»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Вовлечение родителей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Наглядная информация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" descr="F:\детские картинки\0_90090_724d0829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5750496"/>
            <a:ext cx="1107504" cy="1107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932040" y="188640"/>
            <a:ext cx="1728192" cy="12961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051720" y="4365104"/>
            <a:ext cx="2304256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004048" y="4365104"/>
            <a:ext cx="2016224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699792" y="188640"/>
            <a:ext cx="2016224" cy="13681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275856" y="2564904"/>
            <a:ext cx="2808312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Системная паутинка проекта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Деревья осенью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88224" y="3212976"/>
            <a:ext cx="2232248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588224" y="1844824"/>
            <a:ext cx="2232248" cy="10081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804248" y="188640"/>
            <a:ext cx="2160240" cy="12961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3212976"/>
            <a:ext cx="2232248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1772816"/>
            <a:ext cx="2376264" cy="10584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372200" y="5517232"/>
            <a:ext cx="2592288" cy="1080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987824" y="5445224"/>
            <a:ext cx="3096344" cy="122413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79512" y="5517232"/>
            <a:ext cx="2448272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51520" y="260648"/>
            <a:ext cx="2232248" cy="11521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23528" y="332656"/>
            <a:ext cx="216024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Чтение художественной литературы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Майков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Пейзаж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Благина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Осень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Чолиева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стихотворения «Деревья спят»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699792" y="332656"/>
            <a:ext cx="201622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Познание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Целевая прогулка в парк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Беседы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Приметы осени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Наблюдение за листьями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Рассматривание иллюстраций: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деревья, кустарники, листья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932040" y="260648"/>
            <a:ext cx="165618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Труд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Собрать листья на прогулке для поделок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Уборка сухих листьев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251520" y="1857454"/>
            <a:ext cx="2376264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Социализация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С/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игра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Путешествие в осенний лес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Д/и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Найди такой же листок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Сортировка овощей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6660232" y="3356992"/>
            <a:ext cx="1944216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Безопасность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Правила поведения на природе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539552" y="3429000"/>
            <a:ext cx="216024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Здоровье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Беседа о пользе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Шиповника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6660232" y="1916832"/>
            <a:ext cx="230425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Музыка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Инсценировка русской народной сказки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Осенний теремок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2123728" y="4365104"/>
            <a:ext cx="2195736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Физкультура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Игры, эстафеты: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Собери листья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Беги к дереву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Найди такой же листок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5004048" y="4437112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Художественное творчество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Рисование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100" dirty="0" smtClean="0">
                <a:solidFill>
                  <a:srgbClr val="008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арк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Пластилинография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Листья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Аппликация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Деревья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6948264" y="327391"/>
            <a:ext cx="219573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Коммуникация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Описательные загадки (составление)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Заучивание стихотворений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Рассуждалки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1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Решение проблемных ситуаций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179512" y="5499356"/>
            <a:ext cx="2520280" cy="11079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Формы взаимодействия с семьей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Консультация для родителей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Учите детей любить природу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Фотоальбом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Мое любимое дерево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Выставка поделок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Семейное творчество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3059832" y="5517232"/>
            <a:ext cx="2843808" cy="1107996"/>
          </a:xfrm>
          <a:prstGeom prst="rect">
            <a:avLst/>
          </a:prstGeom>
          <a:noFill/>
          <a:ln w="9525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Режимные моменты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Подвижные, дидактические, развивающие игры: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Угадай дерево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Когда это бывает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Разложи по порядку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6660232" y="5589240"/>
            <a:ext cx="2267744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Развивающая среда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Внесение новых дидактических игр,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алгоритмов. схем, моделей,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иллюстративного материала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Прямая со стрелкой 34"/>
          <p:cNvCxnSpPr>
            <a:stCxn id="8" idx="0"/>
          </p:cNvCxnSpPr>
          <p:nvPr/>
        </p:nvCxnSpPr>
        <p:spPr>
          <a:xfrm flipH="1" flipV="1">
            <a:off x="4067944" y="1628800"/>
            <a:ext cx="612068" cy="936104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V="1">
            <a:off x="5292080" y="1484784"/>
            <a:ext cx="1584176" cy="1008112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H="1" flipV="1">
            <a:off x="2555776" y="1484784"/>
            <a:ext cx="1440160" cy="1080120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H="1" flipV="1">
            <a:off x="2627784" y="2492896"/>
            <a:ext cx="576064" cy="504056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8" idx="3"/>
            <a:endCxn id="10" idx="1"/>
          </p:cNvCxnSpPr>
          <p:nvPr/>
        </p:nvCxnSpPr>
        <p:spPr>
          <a:xfrm flipV="1">
            <a:off x="6084168" y="2348880"/>
            <a:ext cx="504056" cy="673224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endCxn id="9" idx="1"/>
          </p:cNvCxnSpPr>
          <p:nvPr/>
        </p:nvCxnSpPr>
        <p:spPr>
          <a:xfrm>
            <a:off x="6156176" y="3068960"/>
            <a:ext cx="432048" cy="601216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flipH="1">
            <a:off x="2771800" y="3068960"/>
            <a:ext cx="432048" cy="576064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H="1">
            <a:off x="3851920" y="3573016"/>
            <a:ext cx="576064" cy="720080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4860032" y="3573016"/>
            <a:ext cx="504056" cy="720080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stCxn id="8" idx="0"/>
          </p:cNvCxnSpPr>
          <p:nvPr/>
        </p:nvCxnSpPr>
        <p:spPr>
          <a:xfrm flipV="1">
            <a:off x="4680012" y="1628800"/>
            <a:ext cx="540060" cy="936104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1" descr="F:\детские картинки\0_90090_724d0829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365104"/>
            <a:ext cx="1107504" cy="1107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8000"/>
                </a:solidFill>
              </a:rPr>
              <a:t>Содержание проекта</a:t>
            </a:r>
            <a:br>
              <a:rPr lang="ru-RU" dirty="0" smtClean="0">
                <a:solidFill>
                  <a:srgbClr val="008000"/>
                </a:solidFill>
              </a:rPr>
            </a:br>
            <a:endParaRPr lang="ru-RU" dirty="0">
              <a:solidFill>
                <a:srgbClr val="008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108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Этапы проекта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Действия педагогов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Действия детей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Действия членов семьи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Подготовительный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(формулировка проблемы, планирование, прогнозирование результатов / продуктов проекта)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Задачи. Выявить уровень знаний детей  о  деревьях.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Расширить и активизировать словарь дошкольников.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Вызвать интерес к решению поставленной проблемы.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Демонстрируют изображения деревьев; побуждают детей к сравнению с другими деревьями.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Организуют обсуждения проблемного вопроса.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Предлагают детям пофантазировать о том ,если бы у деревьев  не было  листьев.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Дают рекомендации родителям.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Рассматривают иллюстрации с изображениями разных деревьев.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Задают вопрос: «Зачем деревьям листочки?». Обсуждают, высказывают свою точку зрения. Под руководством педагога принимают решение проверить правильность своих ответов.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Вместе со своими детьми родители рассматривают иллюстративный материал с изображением деревьев.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1" descr="F:\детские картинки\0_90090_724d0829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5517232"/>
            <a:ext cx="1107504" cy="1107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8000"/>
                </a:solidFill>
              </a:rPr>
              <a:t>Содержание проекта</a:t>
            </a:r>
            <a:br>
              <a:rPr lang="ru-RU" dirty="0" smtClean="0">
                <a:solidFill>
                  <a:srgbClr val="008000"/>
                </a:solidFill>
              </a:rPr>
            </a:br>
            <a:endParaRPr lang="ru-RU" dirty="0">
              <a:solidFill>
                <a:srgbClr val="00800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67544" y="1196752"/>
          <a:ext cx="8229600" cy="5230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Этапы проекта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Действия педагогов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Действия детей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Действия членов семьи </a:t>
                      </a:r>
                      <a:endParaRPr lang="ru-RU" sz="1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Деятельностный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(непосредственная деятельность по проекту, поэтапная оценка)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Задачи. Уточнить и расширить  представления детей о деревьях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Развивать связную речь детей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Развивать мыслительные операции, память, воображение, восприятие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 обсуждении побуждают детей к выбору наиболее верного ответа. Обсуждают с детьми, где можно проверить правильность ответа на вопрос. Совместно с детьми рассматривают книги, иллюстрации о разных деревьях. Привлекают родителей к помощи детям в поиске правильного ответа.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Помогают детям в составлении описательного рассказа.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Дети дают свои ответы на вопрос: «Зачем деревьям листочки?».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Дети, которые затрудняются ответить, по просьбе педагога из ответов других детей выбирают с их точки зрения правильный ответ. Обсуждают, в каких источниках можно проверить правильность ответа. Под руководством педагога ищут в имеющихся в книжном уголке книгах информацию о </a:t>
                      </a: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деревьях.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Читают рекомендуемую литературу.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Находят  ответы на поставленные вопросы, проблемы.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Выполняют творческие задания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1" descr="F:\детские картинки\0_90090_724d0829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5373216"/>
            <a:ext cx="1107504" cy="1107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rgbClr val="008000"/>
                </a:solidFill>
              </a:rPr>
              <a:t>Рассуждалки</a:t>
            </a: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4" name="Облако 3"/>
          <p:cNvSpPr/>
          <p:nvPr/>
        </p:nvSpPr>
        <p:spPr>
          <a:xfrm>
            <a:off x="395536" y="1196752"/>
            <a:ext cx="4104456" cy="2088232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</a:rPr>
              <a:t>Лиза Комарова</a:t>
            </a:r>
          </a:p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Какое дерево тебе нравится?</a:t>
            </a:r>
          </a:p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-Береза.</a:t>
            </a:r>
          </a:p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Чем  она тебе нравится?</a:t>
            </a:r>
          </a:p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-Она беленькая, гладкая…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Облако 4"/>
          <p:cNvSpPr/>
          <p:nvPr/>
        </p:nvSpPr>
        <p:spPr>
          <a:xfrm rot="21061405">
            <a:off x="143397" y="3952006"/>
            <a:ext cx="4104456" cy="2160240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</a:rPr>
              <a:t>Арина Сомова</a:t>
            </a:r>
          </a:p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Арина, а тебе какое дерево нравится?</a:t>
            </a:r>
          </a:p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-Клен и кленовые листочки,  потому, что они похожи на ладошку и пальчики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</p:txBody>
      </p:sp>
      <p:sp>
        <p:nvSpPr>
          <p:cNvPr id="6" name="Облако 5"/>
          <p:cNvSpPr/>
          <p:nvPr/>
        </p:nvSpPr>
        <p:spPr>
          <a:xfrm rot="597767">
            <a:off x="4589594" y="965138"/>
            <a:ext cx="4176464" cy="2232248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</a:rPr>
              <a:t>Андрей Лебедев</a:t>
            </a:r>
          </a:p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А тебе какое дерево нравится?</a:t>
            </a:r>
          </a:p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- Тоже береза , потому что, дедушка берет у березы сок и мы пьем когда хотим…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4355976" y="3645024"/>
            <a:ext cx="4536504" cy="2880320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</a:rPr>
              <a:t>Катя Туманова</a:t>
            </a:r>
          </a:p>
          <a:p>
            <a:pPr algn="r"/>
            <a:endParaRPr lang="ru-RU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А тебе, Катюша, какое не будь  дерево  или кустарник нравится?</a:t>
            </a:r>
          </a:p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-Мне все  нравятся.</a:t>
            </a:r>
          </a:p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Чем они тебе нравятся?</a:t>
            </a:r>
          </a:p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-Ну вот как пахнут хорошо, а еще бабуля  из шиповника чай делает.</a:t>
            </a:r>
          </a:p>
          <a:p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8000"/>
                </a:solidFill>
              </a:rPr>
              <a:t>Содержание проекта</a:t>
            </a:r>
            <a:br>
              <a:rPr lang="ru-RU" dirty="0" smtClean="0">
                <a:solidFill>
                  <a:srgbClr val="008000"/>
                </a:solidFill>
              </a:rPr>
            </a:br>
            <a:endParaRPr lang="ru-RU" dirty="0">
              <a:solidFill>
                <a:srgbClr val="00800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67544" y="1988840"/>
          <a:ext cx="8229600" cy="3407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Этапы проекта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Действия педагогов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Действия детей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Действия членов семьи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Завершающий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(презентация продуктов проекта и рефлексия- размышление над новым знанием или опытом)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Задачи. Развивать творческие способности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Воспитывать самостоятельность в различных видах деятельности. Повышать степень социализации личности.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Организуют презентацию детских работ для родителей. После презентации помещают детскую работы в развивающую среду группы . Организуют обсуждение новых знаний; беседу о пользе деревьев.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Показывают свои работы родителям; рассказывают о том, как их выполняли.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Закрепляют под руководством педагога новые знания о деревьях; о правилах поведения в лесу.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Родители знакомятся с продуктами детской деятельности.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1" descr="F:\детские картинки\0_90090_724d0829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476672"/>
            <a:ext cx="1107504" cy="1107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">
      <a:dk1>
        <a:sysClr val="windowText" lastClr="000000"/>
      </a:dk1>
      <a:lt1>
        <a:sysClr val="window" lastClr="FFFFFF"/>
      </a:lt1>
      <a:dk2>
        <a:srgbClr val="F8FFD5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272</TotalTime>
  <Words>1030</Words>
  <Application>Microsoft Office PowerPoint</Application>
  <PresentationFormat>Экран (4:3)</PresentationFormat>
  <Paragraphs>183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государственное  бюджетное дошкольное  образовательное  учреждение  детский сад № 52 Колпинского  района санкт- Петербурга</vt:lpstr>
      <vt:lpstr>Информационная карта проекта </vt:lpstr>
      <vt:lpstr>Задачи проекта  </vt:lpstr>
      <vt:lpstr>Слайд 4</vt:lpstr>
      <vt:lpstr>Слайд 5</vt:lpstr>
      <vt:lpstr>Содержание проекта </vt:lpstr>
      <vt:lpstr>Содержание проекта </vt:lpstr>
      <vt:lpstr>Рассуждалки</vt:lpstr>
      <vt:lpstr>Содержание проекта 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 бюджетное дошкольное  образовательное  учреждение  детский сад № 52 Колпинского  района санкт- Петербурга</dc:title>
  <dc:creator>админ</dc:creator>
  <cp:lastModifiedBy>админ</cp:lastModifiedBy>
  <cp:revision>27</cp:revision>
  <dcterms:created xsi:type="dcterms:W3CDTF">2013-09-19T16:08:20Z</dcterms:created>
  <dcterms:modified xsi:type="dcterms:W3CDTF">2014-03-20T17:29:56Z</dcterms:modified>
</cp:coreProperties>
</file>