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67" r:id="rId6"/>
    <p:sldId id="264" r:id="rId7"/>
    <p:sldId id="272" r:id="rId8"/>
    <p:sldId id="260" r:id="rId9"/>
    <p:sldId id="268" r:id="rId10"/>
    <p:sldId id="266" r:id="rId11"/>
    <p:sldId id="270" r:id="rId12"/>
    <p:sldId id="263" r:id="rId13"/>
    <p:sldId id="275" r:id="rId14"/>
    <p:sldId id="259" r:id="rId15"/>
    <p:sldId id="262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A29E-F9EE-4E95-815D-087AE0E2C68F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46F6-2717-441A-8D47-6B4B22F05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A29E-F9EE-4E95-815D-087AE0E2C68F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46F6-2717-441A-8D47-6B4B22F05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A29E-F9EE-4E95-815D-087AE0E2C68F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46F6-2717-441A-8D47-6B4B22F05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A29E-F9EE-4E95-815D-087AE0E2C68F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46F6-2717-441A-8D47-6B4B22F05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A29E-F9EE-4E95-815D-087AE0E2C68F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46F6-2717-441A-8D47-6B4B22F05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A29E-F9EE-4E95-815D-087AE0E2C68F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46F6-2717-441A-8D47-6B4B22F05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A29E-F9EE-4E95-815D-087AE0E2C68F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46F6-2717-441A-8D47-6B4B22F05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A29E-F9EE-4E95-815D-087AE0E2C68F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46F6-2717-441A-8D47-6B4B22F05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A29E-F9EE-4E95-815D-087AE0E2C68F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46F6-2717-441A-8D47-6B4B22F05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A29E-F9EE-4E95-815D-087AE0E2C68F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46F6-2717-441A-8D47-6B4B22F05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A29E-F9EE-4E95-815D-087AE0E2C68F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46F6-2717-441A-8D47-6B4B22F05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2A29E-F9EE-4E95-815D-087AE0E2C68F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346F6-2717-441A-8D47-6B4B22F05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8%D0%B8%D0%BF%D0%BE%D0%B2%D0%BD%D0%B8%D0%BA_%D0%BC%D0%B0%D0%B9%D1%81%D0%BA%D0%B8%D0%B9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ru/0/07/Lotose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9B%D0%BE%D1%82%D0%BE%D1%81_%D0%B6%D1%91%D0%BB%D1%82%D1%8B%D0%B9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Plantago_major" TargetMode="External"/><Relationship Id="rId5" Type="http://schemas.openxmlformats.org/officeDocument/2006/relationships/hyperlink" Target="http://ru.wikipedia.org/wiki/%D0%9F%D0%BE%D0%B4%D0%BE%D1%80%D0%BE%D0%B6%D0%BD%D0%B8%D0%BA_%D0%B1%D0%BE%D0%BB%D1%8C%D1%88%D0%BE%D0%B9" TargetMode="Externa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ru/c/c6/Kalanchoe_vegetatin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/index.php?title=Kalanchoe_laciniata&amp;action=edit&amp;redlink=1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E%D0%BC%D0%B0%D1%88%D0%BA%D0%B0_%D0%B0%D0%BF%D1%82%D0%B5%D1%87%D0%BD%D0%B0%D1%8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500042"/>
            <a:ext cx="7786742" cy="28575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«Лекарственные растения </a:t>
            </a:r>
          </a:p>
          <a:p>
            <a:pPr algn="ctr"/>
            <a:r>
              <a:rPr lang="ru-RU" b="1" dirty="0" smtClean="0">
                <a:ln/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Астраханской области»</a:t>
            </a:r>
            <a:endParaRPr lang="ru-RU" b="1" dirty="0">
              <a:ln/>
              <a:solidFill>
                <a:schemeClr val="accent3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68" y="3786190"/>
            <a:ext cx="45720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Выполнили ученики 3 «г»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кл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: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Евтеева Марина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Степанов Александр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Куницкий Данила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Свиридова Екатерина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Попов Денис </a:t>
            </a: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Афонин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Николай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Проверила: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Ширяева Н.В. –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кл.рук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. 3 «г»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кл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635795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р.п. Красные Баррикады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img1.liveinternet.ru/images/foto/4/637986/f_2845868.jpg"/>
          <p:cNvPicPr>
            <a:picLocks noChangeAspect="1" noChangeArrowheads="1"/>
          </p:cNvPicPr>
          <p:nvPr/>
        </p:nvPicPr>
        <p:blipFill>
          <a:blip r:embed="rId2"/>
          <a:srcRect l="4762"/>
          <a:stretch>
            <a:fillRect/>
          </a:stretch>
        </p:blipFill>
        <p:spPr bwMode="auto">
          <a:xfrm>
            <a:off x="4670928" y="116632"/>
            <a:ext cx="4185040" cy="3334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732" y="11500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  <a:hlinkClick r:id="rId3" action="ppaction://hlinkfile" tooltip="Шиповник майский"/>
              </a:rPr>
              <a:t>Шиповник майский</a:t>
            </a:r>
            <a:r>
              <a:rPr lang="ru-RU" sz="2400" dirty="0" smtClean="0">
                <a:latin typeface="Bookman Old Style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(</a:t>
            </a:r>
            <a:r>
              <a:rPr lang="ru-RU" sz="2400" i="1" dirty="0" err="1" smtClean="0">
                <a:latin typeface="Bookman Old Style" pitchFamily="18" charset="0"/>
              </a:rPr>
              <a:t>Rosa</a:t>
            </a:r>
            <a:r>
              <a:rPr lang="ru-RU" sz="2400" i="1" dirty="0" smtClean="0">
                <a:latin typeface="Bookman Old Style" pitchFamily="18" charset="0"/>
              </a:rPr>
              <a:t> </a:t>
            </a:r>
            <a:r>
              <a:rPr lang="ru-RU" sz="2400" i="1" dirty="0" err="1" smtClean="0">
                <a:latin typeface="Bookman Old Style" pitchFamily="18" charset="0"/>
              </a:rPr>
              <a:t>majalis</a:t>
            </a:r>
            <a:r>
              <a:rPr lang="ru-RU" sz="2400" dirty="0" smtClean="0">
                <a:latin typeface="Bookman Old Style" pitchFamily="18" charset="0"/>
              </a:rPr>
              <a:t>).</a:t>
            </a:r>
            <a:br>
              <a:rPr lang="ru-RU" sz="2400" dirty="0" smtClean="0">
                <a:latin typeface="Bookman Old Style" pitchFamily="18" charset="0"/>
              </a:rPr>
            </a:b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451587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Шиповник цветет в мае – июне. 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Вкус плодов кисловато – сладкий, они съедобны. 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В России шиповник растет от районов крайнего Севера до субтропиков. Распространен он повсеместно, и в лесах, и на лугах, по берегам рек и озер, вдоль железных и шоссейных дорог, на приусадебных участках. Лекарственным сырьем в медицине являются корни и плоды шиповника обладают </a:t>
            </a:r>
            <a:r>
              <a:rPr lang="ru-RU" sz="2000" dirty="0" err="1" smtClean="0">
                <a:latin typeface="Bookman Old Style" pitchFamily="18" charset="0"/>
              </a:rPr>
              <a:t>антимикробным</a:t>
            </a:r>
            <a:r>
              <a:rPr lang="ru-RU" sz="2000" dirty="0" smtClean="0">
                <a:latin typeface="Bookman Old Style" pitchFamily="18" charset="0"/>
              </a:rPr>
              <a:t>, противовоспалительным, кровоостанавливающим действием. Кроме того, шиповник регулирует работу </a:t>
            </a:r>
            <a:r>
              <a:rPr lang="ru-RU" sz="2000" dirty="0" err="1" smtClean="0">
                <a:latin typeface="Bookman Old Style" pitchFamily="18" charset="0"/>
              </a:rPr>
              <a:t>желудочно</a:t>
            </a:r>
            <a:r>
              <a:rPr lang="ru-RU" sz="2000" dirty="0" smtClean="0">
                <a:latin typeface="Bookman Old Style" pitchFamily="18" charset="0"/>
              </a:rPr>
              <a:t> – кишечного тракта, повышает сопротивляемость организма к инфекционным и простудным факторам, ускоряет заживление ран переломов.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642918"/>
            <a:ext cx="3857652" cy="2893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 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860910"/>
            <a:ext cx="3643338" cy="273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500042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Описание опыта: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214422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Взять посуду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Положить плоды шиповника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Залить кипятком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Накрыть крышкой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айл:Lotose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0829" r="4083"/>
          <a:stretch>
            <a:fillRect/>
          </a:stretch>
        </p:blipFill>
        <p:spPr bwMode="auto">
          <a:xfrm>
            <a:off x="5072066" y="214290"/>
            <a:ext cx="3929090" cy="307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http://img-2006-08.photosight.ru/22/16016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0317" y="142877"/>
            <a:ext cx="3980839" cy="3214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27584" y="1765344"/>
            <a:ext cx="25811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Цветок </a:t>
            </a:r>
            <a:r>
              <a:rPr lang="ru-RU" sz="2400" dirty="0" smtClean="0">
                <a:latin typeface="Bookman Old Style" pitchFamily="18" charset="0"/>
                <a:hlinkClick r:id="rId5" action="ppaction://hlinkfile" tooltip="Лотос жёлтый"/>
              </a:rPr>
              <a:t>Лотоса </a:t>
            </a:r>
            <a:endParaRPr lang="ru-RU" sz="2400" dirty="0" smtClean="0">
              <a:latin typeface="Bookman Old Style" pitchFamily="18" charset="0"/>
            </a:endParaRPr>
          </a:p>
          <a:p>
            <a:r>
              <a:rPr lang="ru-RU" sz="2400" dirty="0" smtClean="0">
                <a:latin typeface="Bookman Old Style" pitchFamily="18" charset="0"/>
              </a:rPr>
              <a:t> (</a:t>
            </a:r>
            <a:r>
              <a:rPr lang="en-US" sz="2400" i="1" dirty="0" err="1" smtClean="0">
                <a:latin typeface="Bookman Old Style" pitchFamily="18" charset="0"/>
              </a:rPr>
              <a:t>Nelumbo</a:t>
            </a:r>
            <a:r>
              <a:rPr lang="en-US" sz="2400" i="1" dirty="0" smtClean="0">
                <a:latin typeface="Bookman Old Style" pitchFamily="18" charset="0"/>
              </a:rPr>
              <a:t> </a:t>
            </a:r>
            <a:r>
              <a:rPr lang="en-US" sz="2400" i="1" dirty="0" err="1" smtClean="0">
                <a:latin typeface="Bookman Old Style" pitchFamily="18" charset="0"/>
              </a:rPr>
              <a:t>lutea</a:t>
            </a:r>
            <a:r>
              <a:rPr lang="ru-RU" sz="2400" i="1" dirty="0" smtClean="0">
                <a:latin typeface="Bookman Old Style" pitchFamily="18" charset="0"/>
              </a:rPr>
              <a:t>)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3687901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Это многолетнее травянистое земноводное растение, которое растет в прибрежных частях водоемов. В нашей области широко распространен один из видов лотоса, а именно Каспийский лотос.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 целебных свойствах лотоса известно давно. Еще в древнем Китае его корневища использовали как кровоостанавливающее, тонизирующее средство, также при недостатке витамина В1. На Дальнем Востоке отвар из листьев применяли как антисептическое средство, при бронхиальной астме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пневмании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Плоды лотоса – орешки также широко используются в медицине.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3930" y="3540579"/>
            <a:ext cx="3957555" cy="2968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04442.JPG"/>
          <p:cNvPicPr>
            <a:picLocks noChangeAspect="1"/>
          </p:cNvPicPr>
          <p:nvPr/>
        </p:nvPicPr>
        <p:blipFill>
          <a:blip r:embed="rId3" cstate="print"/>
          <a:srcRect l="9217" t="21506" r="26265"/>
          <a:stretch>
            <a:fillRect/>
          </a:stretch>
        </p:blipFill>
        <p:spPr>
          <a:xfrm>
            <a:off x="5429256" y="500042"/>
            <a:ext cx="3357587" cy="2753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500042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Описание опыта: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214422"/>
            <a:ext cx="414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Взять посуду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Положить плоды лотоса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Налить воды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Кипятить 5-10 мин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Накрыть крышкой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-fotki.yandex.ru/get/55/olgasvyatoch.6/0_1681d_1b7bb9cb_XL"/>
          <p:cNvPicPr>
            <a:picLocks noChangeAspect="1" noChangeArrowheads="1"/>
          </p:cNvPicPr>
          <p:nvPr/>
        </p:nvPicPr>
        <p:blipFill>
          <a:blip r:embed="rId2"/>
          <a:srcRect t="6696" r="22991"/>
          <a:stretch>
            <a:fillRect/>
          </a:stretch>
        </p:blipFill>
        <p:spPr bwMode="auto">
          <a:xfrm>
            <a:off x="5643570" y="357166"/>
            <a:ext cx="3286148" cy="2986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foto.mail.ru/mail/kira8080/54/i-74.jpg"/>
          <p:cNvPicPr>
            <a:picLocks noChangeAspect="1" noChangeArrowheads="1"/>
          </p:cNvPicPr>
          <p:nvPr/>
        </p:nvPicPr>
        <p:blipFill>
          <a:blip r:embed="rId3"/>
          <a:srcRect t="17442"/>
          <a:stretch>
            <a:fillRect/>
          </a:stretch>
        </p:blipFill>
        <p:spPr bwMode="auto">
          <a:xfrm>
            <a:off x="5656650" y="357166"/>
            <a:ext cx="3201630" cy="352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подорожник.jpg"/>
          <p:cNvPicPr>
            <a:picLocks noChangeAspect="1"/>
          </p:cNvPicPr>
          <p:nvPr/>
        </p:nvPicPr>
        <p:blipFill>
          <a:blip r:embed="rId4"/>
          <a:srcRect t="3333" b="5001"/>
          <a:stretch>
            <a:fillRect/>
          </a:stretch>
        </p:blipFill>
        <p:spPr>
          <a:xfrm>
            <a:off x="5572132" y="142852"/>
            <a:ext cx="357186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928662" y="714356"/>
            <a:ext cx="36118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  <a:hlinkClick r:id="rId5" action="ppaction://hlinkfile" tooltip="Подорожник большой"/>
              </a:rPr>
              <a:t>Подорожник большой</a:t>
            </a:r>
            <a:endParaRPr lang="ru-RU" sz="2400" dirty="0" smtClean="0">
              <a:latin typeface="Bookman Old Style" pitchFamily="18" charset="0"/>
            </a:endParaRPr>
          </a:p>
          <a:p>
            <a:pPr algn="ctr"/>
            <a:r>
              <a:rPr lang="la-Latn" sz="2400" i="1" dirty="0" smtClean="0">
                <a:latin typeface="Bookman Old Style" pitchFamily="18" charset="0"/>
                <a:hlinkClick r:id="rId6" action="ppaction://hlinkfile" tooltip="Plantago major"/>
              </a:rPr>
              <a:t>Plantago major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000504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Растет почти повсеместно, преимущественно вдоль дорог, в садах, на огородах, полях.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Заготавливают траву во время цветения, семена – после их созревания. Сок свежего цветущего растения сразу после сбора выжимают и консервируют. Обладает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противоспалительным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ранозаживляющим, отхаркивающим, обезболивающим действием. Препараты подорожника можно применять при лечении дизентерии, язвы желудка; их считают хорошим лечебным средством при заболеваниях путей, коклюше, туберкулезе легких. Экстракт из листьев обладает успокаивающим, снотворным эффектом, а также снижает кровяное давление.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908" y="285728"/>
          <a:ext cx="8858248" cy="630142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591697"/>
                <a:gridCol w="1660933"/>
                <a:gridCol w="1767063"/>
                <a:gridCol w="3838555"/>
              </a:tblGrid>
              <a:tr h="367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Время сбора</a:t>
                      </a:r>
                      <a:endParaRPr lang="ru-RU" sz="16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6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Часть растения</a:t>
                      </a:r>
                      <a:endParaRPr lang="ru-RU" sz="16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Применение </a:t>
                      </a:r>
                      <a:endParaRPr lang="ru-RU" sz="16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1229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август,сентябрь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Лотос</a:t>
                      </a:r>
                      <a:r>
                        <a:rPr lang="ru-RU" sz="1100" b="1" u="non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100" b="1" u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орешки, корневища,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стебли и листья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Листья и плоды обладают вяжущим и мочегонным действием; плоды (мякоть) — тонизирующим, вяжущим и мочегонным; корень — вяжущим и кровоостанавливающим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972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 - сентябрь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Ромашка аптечная</a:t>
                      </a:r>
                      <a:endParaRPr lang="ru-RU" sz="1100" b="1" u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соцветия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Обладает противовоспалительным, антисептическим, болеутоляющим, противосудорожным, успокаивающим, мягчительным, потогонным действием. 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867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течение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года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Алоэ</a:t>
                      </a:r>
                      <a:endParaRPr lang="ru-RU" sz="1100" b="1" u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надземная часть 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Ускоряет заживление ран, замедляет проявление старения,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оказывает успокаивающие действия. Помогает при лечении синяков.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778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года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Каланхо</a:t>
                      </a:r>
                      <a:r>
                        <a:rPr lang="ru-RU" sz="1100" b="1" u="none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</a:t>
                      </a:r>
                      <a:r>
                        <a:rPr lang="ru-RU" sz="1100" b="1" u="non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1100" b="1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100" b="1" u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надземная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часть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Хорошо помогает протирание носа внутри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соком, используют в хирургии для наложения повязок.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шиповник</a:t>
                      </a:r>
                      <a:endParaRPr lang="ru-RU" sz="1100" b="1" u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плоды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Обладает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антимикробным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противовоспалительным, кровоостанавливающим действием. Повышает сопротивляемость организма к простудным факторам.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1229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июнь - сентябрь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подорожник</a:t>
                      </a:r>
                      <a:endParaRPr lang="ru-RU" sz="1100" b="1" u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Надземная часть, семена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Обладает антисептическим, противовоспалительным, ранозаживляющим, кровоочистительным, </a:t>
                      </a:r>
                      <a:r>
                        <a:rPr lang="ru-RU" sz="11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отхаркивающим,слабительным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обезболивающим действием.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998291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Вывод: </a:t>
            </a:r>
            <a:endParaRPr lang="ru-RU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772816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 ходе исследования мы познакомились с лекарственными растениями, а также выяснили, какие из них растут в нашей области.</a:t>
            </a:r>
          </a:p>
          <a:p>
            <a:pPr algn="ctr"/>
            <a:endParaRPr lang="ru-RU" sz="28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85794"/>
            <a:ext cx="82868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Цель исследования</a:t>
            </a:r>
            <a:r>
              <a:rPr lang="ru-RU" sz="2400" dirty="0" smtClean="0">
                <a:latin typeface="Book Antiqua" pitchFamily="18" charset="0"/>
              </a:rPr>
              <a:t>: познакомиться с лекарственными растениями, выяснить, какие из них растут в нашем крае.</a:t>
            </a:r>
          </a:p>
          <a:p>
            <a:endParaRPr lang="ru-RU" sz="2400" dirty="0">
              <a:latin typeface="Book Antiqu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14282" y="3929066"/>
            <a:ext cx="892971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3200" b="1" i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Актуальность</a:t>
            </a:r>
            <a:r>
              <a:rPr lang="ru-RU" sz="3200" i="1" kern="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: </a:t>
            </a:r>
            <a:r>
              <a:rPr lang="ru-RU" sz="240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применение </a:t>
            </a:r>
            <a:r>
              <a:rPr lang="ru-RU" sz="240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фитопрепаратов</a:t>
            </a:r>
            <a:r>
              <a:rPr lang="ru-RU" sz="240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актуально для медицины и в наши дни. Лекарства созданные из растительного сырья не вызывают побочных явлений и аллергических реакций. Строение и законы жизнедеятельности растительной и животной клеток одинаковы, поэтому с помощью растений, обладающих лечебными свойствами, можно успешно лечить заболевания человека. </a:t>
            </a:r>
          </a:p>
          <a:p>
            <a:pPr>
              <a:defRPr/>
            </a:pPr>
            <a:endParaRPr lang="ru-RU" sz="2800" i="1" kern="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671691"/>
            <a:ext cx="842968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b="1" dirty="0" smtClean="0">
                <a:latin typeface="Bookman Old Style" pitchFamily="18" charset="0"/>
                <a:ea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еобходимо соблюдать сроки сбора, индивидуальные для каждого растения;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2. Сбор лучше производить в сухую погоду;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3. Необходимо иметь для сбора сырья ножи, копалки или лопаты, серпы для срезания травы, корзины или мешки. Сбор цветков, плодов и семян ведут вручную;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4. Нельзя собирать растения вдоль автодорог, железнодорожного полотна, возле промышленных предприятий и в черте города, так как растительность в этих местах сильно загрязнена различными выбросами;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5. Не рекомендуется  собирать растения у животноводческих помещений, мест сбора бытовых и промышленных отходов, на территории, где хранились удобрения, ядохимикаты и другие сильнодействующие вещества;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6. Следует избегать сбора растений на крутых склонах, чтобы не было обнажения почвы и её эрозии;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7. Следует хорошо знать ядовитые растения, во избежание их сбора, и применять меры предосторожности при сборе некоторых лекарственных растений, содержащих алкалоиды, сердечные гликозиды (их нельзя пробовать на вкус).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14346" y="0"/>
            <a:ext cx="935834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Основные правила сбора лекарственных растений: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айл:Kalanchoe vegetat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26965"/>
          <a:stretch>
            <a:fillRect/>
          </a:stretch>
        </p:blipFill>
        <p:spPr bwMode="auto">
          <a:xfrm>
            <a:off x="5143504" y="142852"/>
            <a:ext cx="3714776" cy="3814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://img-fotki.yandex.ru/get/3304/briku.a/0_21eae_8daca2e4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28914"/>
            <a:ext cx="3714776" cy="3871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err="1" smtClean="0">
                <a:latin typeface="Bookman Old Style" pitchFamily="18" charset="0"/>
              </a:rPr>
              <a:t>Каланхоэ</a:t>
            </a:r>
            <a:r>
              <a:rPr lang="ru-RU" sz="2800" dirty="0" smtClean="0">
                <a:latin typeface="Bookman Old Style" pitchFamily="18" charset="0"/>
              </a:rPr>
              <a:t> </a:t>
            </a:r>
          </a:p>
          <a:p>
            <a:pPr algn="ctr"/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i="1" dirty="0" err="1" smtClean="0">
                <a:latin typeface="Bookman Old Style" pitchFamily="18" charset="0"/>
                <a:hlinkClick r:id="rId5" action="ppaction://hlinkfile" tooltip="Kalanchoe laciniata (страница отсутствует)"/>
              </a:rPr>
              <a:t>Kalanchoe</a:t>
            </a:r>
            <a:r>
              <a:rPr lang="ru-RU" sz="2800" i="1" dirty="0" smtClean="0">
                <a:latin typeface="Bookman Old Style" pitchFamily="18" charset="0"/>
                <a:hlinkClick r:id="rId5" action="ppaction://hlinkfile" tooltip="Kalanchoe laciniata (страница отсутствует)"/>
              </a:rPr>
              <a:t> </a:t>
            </a:r>
            <a:r>
              <a:rPr lang="ru-RU" sz="2800" i="1" dirty="0" err="1" smtClean="0">
                <a:latin typeface="Bookman Old Style" pitchFamily="18" charset="0"/>
                <a:hlinkClick r:id="rId5" action="ppaction://hlinkfile" tooltip="Kalanchoe laciniata (страница отсутствует)"/>
              </a:rPr>
              <a:t>laciniata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4000504"/>
            <a:ext cx="85725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Дикая форма растет в теплых влажных лесах. Предпочитает возвышенности. Встречается на берегу океанов. Может он расти и в домашних условиях.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Каланхоэ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помогает при воспалительных процессах, скорейшему заживлению ран, используют в хирургии для наложения повязок и примочек при нарывных процессах. Хорошо помогает протирание носа внутри соком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каланхоэ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желательно использовать только что приготовленный сок. Также неплохо вводить в нос по 3 – 5 капель сока несколько раз в течении дня. В таком случае ринит может пройти довольно быстро.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Описание опыта: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0265" y="3643314"/>
            <a:ext cx="3914743" cy="293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Изображение 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28604"/>
            <a:ext cx="3786182" cy="283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1214422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Взять посуду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Измельчить листок </a:t>
            </a:r>
            <a:r>
              <a:rPr lang="ru-RU" dirty="0" err="1" smtClean="0">
                <a:latin typeface="Bookman Old Style" pitchFamily="18" charset="0"/>
              </a:rPr>
              <a:t>каланхоэ</a:t>
            </a:r>
            <a:endParaRPr lang="ru-RU" dirty="0" smtClean="0"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Выдавить сок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ontent.foto.mail.ru/mail/istra2004/54/i-70.jpg"/>
          <p:cNvPicPr>
            <a:picLocks noChangeAspect="1" noChangeArrowheads="1"/>
          </p:cNvPicPr>
          <p:nvPr/>
        </p:nvPicPr>
        <p:blipFill>
          <a:blip r:embed="rId2"/>
          <a:srcRect t="21700" b="10488"/>
          <a:stretch>
            <a:fillRect/>
          </a:stretch>
        </p:blipFill>
        <p:spPr bwMode="auto">
          <a:xfrm>
            <a:off x="5000628" y="71414"/>
            <a:ext cx="3952875" cy="3571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85786" y="214290"/>
            <a:ext cx="32560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  <a:hlinkClick r:id="rId3" action="ppaction://hlinkfile" tooltip="Ромашка аптечная"/>
              </a:rPr>
              <a:t>Ромашка аптечная</a:t>
            </a:r>
            <a:r>
              <a:rPr lang="ru-RU" sz="2400" dirty="0" smtClean="0">
                <a:latin typeface="Bookman Old Style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(</a:t>
            </a:r>
            <a:r>
              <a:rPr lang="en-US" sz="2400" i="1" dirty="0" err="1" smtClean="0">
                <a:latin typeface="Bookman Old Style" pitchFamily="18" charset="0"/>
              </a:rPr>
              <a:t>Matricaria</a:t>
            </a:r>
            <a:r>
              <a:rPr lang="en-US" sz="2400" i="1" dirty="0" smtClean="0">
                <a:latin typeface="Bookman Old Style" pitchFamily="18" charset="0"/>
              </a:rPr>
              <a:t> </a:t>
            </a:r>
            <a:r>
              <a:rPr lang="en-US" sz="2400" i="1" dirty="0" err="1" smtClean="0">
                <a:latin typeface="Bookman Old Style" pitchFamily="18" charset="0"/>
              </a:rPr>
              <a:t>recutita</a:t>
            </a:r>
            <a:r>
              <a:rPr lang="en-US" sz="2400" dirty="0" smtClean="0">
                <a:latin typeface="Bookman Old Style" pitchFamily="18" charset="0"/>
              </a:rPr>
              <a:t>)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714752"/>
            <a:ext cx="86439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Ромашка – одно из самых древних лекарственных растений. Растет на полях, огородах, в садах, около жилищ, у дорог. Растет она на юге, на Кавказе, Дагестане, Восточной Сибири, Средней Азии, в Крыму. В настоящее время ромашка применяется в виде настоя внутрь как </a:t>
            </a:r>
            <a:r>
              <a:rPr lang="ru-RU" sz="2000" dirty="0" err="1" smtClean="0">
                <a:latin typeface="Bookman Old Style" pitchFamily="18" charset="0"/>
              </a:rPr>
              <a:t>противоспалительное</a:t>
            </a:r>
            <a:r>
              <a:rPr lang="ru-RU" sz="2000" dirty="0" smtClean="0">
                <a:latin typeface="Bookman Old Style" pitchFamily="18" charset="0"/>
              </a:rPr>
              <a:t>, спазмолитическое средство при заболеваниях органов пищеварения.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В народной медицине отвар и настойку из ромашки используют при мигрени и бессоннице, зубной боли и простудных заболеваниях. Настойку рекомендуют для примочек при язвах, нарывах, фурункулах.    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1566" y="169739"/>
            <a:ext cx="3964678" cy="2973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Изображение 0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643314"/>
            <a:ext cx="400052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1214422"/>
            <a:ext cx="5072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Взять посуду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Положить цветки ромашки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Залить кипятком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Накрыть крышкой (настоять 30 мин)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00042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Описание опыта: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7837" y="119675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Алоэ </a:t>
            </a:r>
            <a:endParaRPr lang="ru-RU" dirty="0"/>
          </a:p>
        </p:txBody>
      </p:sp>
      <p:pic>
        <p:nvPicPr>
          <p:cNvPr id="10" name="Рисунок 9" descr="Aloe-v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14290"/>
            <a:ext cx="3561544" cy="3290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alo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85728"/>
            <a:ext cx="3810000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3929066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Алое во всем мире славится своими чудодейственными лечебными свойствами. Это вечнозеленое растение, которое произрастает в Восточной и Южной Африке, а также других тропических районах. В медицине используются листья алое. Он используется в бесчисленном количестве косметических средств. Алое ускоряет заживление ран, уменьшает рубцы, замедляет проявления старения для уменьшения зуда, жжения и отеков после укусов насекомых. Сок алое оказывает успокаивающее действие, помогает при лечении синяков.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733" y="3741737"/>
            <a:ext cx="3833807" cy="2875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Денис с алоэ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t="5455" b="9091"/>
          <a:stretch>
            <a:fillRect/>
          </a:stretch>
        </p:blipFill>
        <p:spPr>
          <a:xfrm>
            <a:off x="5429256" y="214290"/>
            <a:ext cx="3143272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34" y="500042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Описание опыта: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214422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Взять посуду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Срезать  листок алоэ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Выдавить сок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1061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Сычева А.Г.</dc:creator>
  <cp:lastModifiedBy>ШКОЛА</cp:lastModifiedBy>
  <cp:revision>32</cp:revision>
  <dcterms:created xsi:type="dcterms:W3CDTF">2009-12-23T11:15:09Z</dcterms:created>
  <dcterms:modified xsi:type="dcterms:W3CDTF">2012-03-14T05:55:45Z</dcterms:modified>
</cp:coreProperties>
</file>