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4" r:id="rId3"/>
    <p:sldId id="268" r:id="rId4"/>
    <p:sldId id="263" r:id="rId5"/>
    <p:sldId id="258" r:id="rId6"/>
    <p:sldId id="259" r:id="rId7"/>
    <p:sldId id="260" r:id="rId8"/>
    <p:sldId id="267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76243651337746E-2"/>
          <c:y val="5.2681736661294491E-2"/>
          <c:w val="0.68235677065691891"/>
          <c:h val="0.871731423781196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00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C00000"/>
              </a:solidFill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Pt>
            <c:idx val="10"/>
            <c:bubble3D val="0"/>
            <c:spPr>
              <a:solidFill>
                <a:srgbClr val="92D050"/>
              </a:solidFill>
            </c:spPr>
          </c:dPt>
          <c:dPt>
            <c:idx val="11"/>
            <c:bubble3D val="0"/>
            <c:spPr>
              <a:solidFill>
                <a:srgbClr val="FFFF00"/>
              </a:solidFill>
            </c:spPr>
          </c:dPt>
          <c:dPt>
            <c:idx val="12"/>
            <c:bubble3D val="0"/>
            <c:spPr>
              <a:solidFill>
                <a:srgbClr val="00B0F0"/>
              </a:solidFill>
            </c:spPr>
          </c:dPt>
          <c:cat>
            <c:strRef>
              <c:f>Лист1!$A$2:$A$15</c:f>
              <c:strCache>
                <c:ptCount val="13"/>
                <c:pt idx="0">
                  <c:v>Русские</c:v>
                </c:pt>
                <c:pt idx="1">
                  <c:v>Украинцы</c:v>
                </c:pt>
                <c:pt idx="2">
                  <c:v>Беларусы</c:v>
                </c:pt>
                <c:pt idx="3">
                  <c:v>Татары</c:v>
                </c:pt>
                <c:pt idx="4">
                  <c:v>Евреи</c:v>
                </c:pt>
                <c:pt idx="5">
                  <c:v>Узбеки</c:v>
                </c:pt>
                <c:pt idx="6">
                  <c:v>Армяне</c:v>
                </c:pt>
                <c:pt idx="7">
                  <c:v>Азербайджанцы</c:v>
                </c:pt>
                <c:pt idx="8">
                  <c:v>Таджики</c:v>
                </c:pt>
                <c:pt idx="9">
                  <c:v>Грузины</c:v>
                </c:pt>
                <c:pt idx="10">
                  <c:v>Молдоване</c:v>
                </c:pt>
                <c:pt idx="11">
                  <c:v>Казахи</c:v>
                </c:pt>
                <c:pt idx="12">
                  <c:v>Финны</c:v>
                </c:pt>
              </c:strCache>
            </c:strRef>
          </c:cat>
          <c:val>
            <c:numRef>
              <c:f>Лист1!$B$2:$B$15</c:f>
              <c:numCache>
                <c:formatCode>0.00%</c:formatCode>
                <c:ptCount val="14"/>
                <c:pt idx="0">
                  <c:v>0.73</c:v>
                </c:pt>
                <c:pt idx="1">
                  <c:v>0.1</c:v>
                </c:pt>
                <c:pt idx="2">
                  <c:v>0.15</c:v>
                </c:pt>
                <c:pt idx="3">
                  <c:v>0.05</c:v>
                </c:pt>
                <c:pt idx="4">
                  <c:v>0.05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74598873072074112"/>
          <c:y val="4.9672490157480313E-2"/>
          <c:w val="0.24151132965902339"/>
          <c:h val="0.92877977362204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B397A-2BF4-45CD-B78C-E0C421405DA2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E3CEE-6F0B-42ED-9DD2-3FE11A502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0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517862-B339-4819-B9EB-B7D07C6481A7}" type="datetimeFigureOut">
              <a:rPr lang="ru-RU" smtClean="0"/>
              <a:t>02.07.2012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C77F24-9C82-4C41-9DCF-247AA13151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0;&#1091;&#1083;&#1100;&#1090;&#1091;&#1088;&#1085;&#1099;&#1077;%20&#1090;&#1088;&#1072;&#1076;&#1080;&#1094;&#1080;&#1080;.wm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1"/>
            <a:ext cx="8458200" cy="20002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ВОСПИТАНИЕ ТОЛЕРАНТНОСТИ У ДЕТЕЙ ДОШКОЛЬНОГО </a:t>
            </a:r>
            <a:r>
              <a:rPr lang="ru-RU" dirty="0" smtClean="0"/>
              <a:t>ВОЗРАСТА </a:t>
            </a:r>
            <a:br>
              <a:rPr lang="ru-RU" dirty="0" smtClean="0"/>
            </a:br>
            <a:r>
              <a:rPr lang="ru-RU" sz="2000" dirty="0" smtClean="0"/>
              <a:t>/консультация для педагогов ДОУ/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4695056" cy="9829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Старший воспитатель ГБДОУ № 21</a:t>
            </a:r>
          </a:p>
          <a:p>
            <a:r>
              <a:rPr lang="ru-RU" dirty="0" smtClean="0"/>
              <a:t>Пискарева </a:t>
            </a:r>
            <a:r>
              <a:rPr lang="ru-RU" dirty="0" smtClean="0"/>
              <a:t>Елена Аркадьевна</a:t>
            </a:r>
            <a:endParaRPr lang="ru-RU" dirty="0"/>
          </a:p>
        </p:txBody>
      </p:sp>
      <p:pic>
        <p:nvPicPr>
          <p:cNvPr id="6" name="Рисунок 5" descr="7f6cb6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29" y="1844824"/>
            <a:ext cx="3571900" cy="3500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13542" y="6165304"/>
            <a:ext cx="1091622" cy="49148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2012 год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3" descr="C:\Documents and Settings\Admin\Рабочий стол\Презентации\fa7ed0b317b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4189"/>
            <a:ext cx="8715436" cy="62273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64291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428605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B050"/>
                </a:solidFill>
              </a:rPr>
              <a:t>«Толерантность </a:t>
            </a:r>
            <a:r>
              <a:rPr lang="ru-RU" sz="2000" dirty="0">
                <a:solidFill>
                  <a:srgbClr val="00B050"/>
                </a:solidFill>
              </a:rPr>
              <a:t>делает возможным достижение мира и ведёт от культуры войны к культуре мира</a:t>
            </a:r>
            <a:r>
              <a:rPr lang="ru-RU" sz="2000" dirty="0" smtClean="0">
                <a:solidFill>
                  <a:srgbClr val="00B050"/>
                </a:solidFill>
              </a:rPr>
              <a:t>» </a:t>
            </a:r>
            <a:r>
              <a:rPr lang="ru-RU" sz="2000" dirty="0" smtClean="0"/>
              <a:t>- так </a:t>
            </a:r>
            <a:r>
              <a:rPr lang="ru-RU" sz="2000" dirty="0"/>
              <a:t>говорится в Декларации принципов толерантности, принятой генеральной конференцией ЮНЕСКО в 1995 году.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372" y="2276872"/>
            <a:ext cx="8321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Толерантность</a:t>
            </a:r>
            <a:r>
              <a:rPr lang="ru-RU" sz="2400" dirty="0" smtClean="0"/>
              <a:t> – это миролюбие, терпимость к этническим, религиозным, политическим, конфессиональным, межличностным разногласиям, признание возможности равноправного существования «другого».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Толерантность</a:t>
            </a:r>
            <a:r>
              <a:rPr lang="ru-RU" sz="2400" dirty="0" smtClean="0"/>
              <a:t> – это человеческая добродетель: искусство жить в мире разных людей и идей, способность иметь права и свободы, при этом, не уступка, снижение или потворство, а активная жизненная позиция на основе признания иного.</a:t>
            </a:r>
            <a:endParaRPr lang="ru-RU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/>
          <a:lstStyle/>
          <a:p>
            <a:pPr algn="ctr"/>
            <a:r>
              <a:rPr lang="ru-RU" sz="2400" dirty="0" smtClean="0"/>
              <a:t>Многонациональный Петербург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1293093"/>
              </p:ext>
            </p:extLst>
          </p:nvPr>
        </p:nvGraphicFramePr>
        <p:xfrm>
          <a:off x="107504" y="1196752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2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87573" y="2160475"/>
            <a:ext cx="2520000" cy="25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FF00"/>
                </a:solidFill>
              </a:rPr>
              <a:t>ТОЛЕРАНТНОСТЬ</a:t>
            </a:r>
            <a:endParaRPr lang="ru-RU" sz="1700" b="1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77749" y="764704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другого, таким как он есть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04248" y="2753359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Уважение прав других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660760" y="198463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Прощение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91957" y="764704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Терпимость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77290" y="2744704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Сострадание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71600" y="4769779"/>
            <a:ext cx="2143140" cy="1420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Милосердие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07904" y="5223456"/>
            <a:ext cx="2376264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Уважение человеческого достоинства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72264" y="4724704"/>
            <a:ext cx="21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Сотрудничество, дух партнёрства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859912" y="4769779"/>
            <a:ext cx="0" cy="361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40760" y="1697106"/>
            <a:ext cx="0" cy="36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591917" y="3469031"/>
            <a:ext cx="720080" cy="4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6176" y="3464704"/>
            <a:ext cx="576064" cy="8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51957" y="4363260"/>
            <a:ext cx="708803" cy="5872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88585" y="4295436"/>
            <a:ext cx="743655" cy="573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951957" y="1913050"/>
            <a:ext cx="755948" cy="538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820760" y="1913050"/>
            <a:ext cx="623448" cy="579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ЦЕЛЬ ВОСПИТАНИЯ ТОЛЕРАНТНОСТИ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71656" cy="20188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/>
              <a:t>Россия – многонациональное государство, поэтому уже с дошкольного возраста нужно приобщать детей к потребности и готовности к конструктивному взаимодействию с людьми и группами людей независимо от их национальной, социальной, религиозной принадлежности, взглядов, мировоззрения, стилей мышления и поведения.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5" name="Picture 11" descr="C:\Users\User\AppData\Local\Microsoft\Windows\Temporary Internet Files\Content.IE5\M36MG9HB\MP9004227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258" y="3284983"/>
            <a:ext cx="5096038" cy="323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3979168" cy="51101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b="1" dirty="0" smtClean="0"/>
              <a:t>Воспитание у детей и подростков миролюбия, принятия и понимания других людей, умения позитивно с ними взаимодействовать:</a:t>
            </a:r>
          </a:p>
          <a:p>
            <a:pPr>
              <a:buNone/>
            </a:pPr>
            <a:endParaRPr lang="ru-RU" sz="2600" b="1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Формирование негативного отношения к насилию и агрессии в любой форме;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Формирование уважения и признания к себе и к людям, к их культуре;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Развитие способности к межнациональному и межрелигиозному взаимодействию;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Развитие способности к толерантному общению, к конструктивному взаимодействию с представителями социума независимо от их принадлежности и мировоззрения.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127376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b="1" dirty="0" smtClean="0"/>
              <a:t>Создание толерантной среды в обществе и в сфере образования: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Профилактика терроризма, экстремизма и агрессии в обществе;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err="1" smtClean="0"/>
              <a:t>Гуманизация</a:t>
            </a:r>
            <a:r>
              <a:rPr lang="ru-RU" sz="2600" dirty="0" smtClean="0"/>
              <a:t> и демократизация существующих взаимоотношений взрослых и детей, системы обучения и воспитания;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Реформирование системы подготовки будущих педагогов к воспитанию толерантности у детей и подростков.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ПОДХОДЫ К ВОСПИТАНИЮ ТОЛЕРАНТНОСТИ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191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ЛИЧНОСТНО-ОРИЕНТИРОВАННЫЙ: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Признание права каждой личности на свободу, самоопределение, индивидуальность и самовыражение;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Признание и выполнение своих обязанностей перед собой и другими;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Опора при взаимодействии на мотивацию, ценности, опыт, «Я - концепцию» партнера;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Индивидуальный подход.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68052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ДЕЯТЕЛЬНОСТНЫЙ: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Опора на активность, сознательность и самостоятельность;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Ориентация не на вербальное воздействие, а на деятельность самого ребёнка;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Обеспечение субъективной свободы в выборе деятельности и её компонентов;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Построение воспитания через специально организуемую деятельность и общение детей.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С целью систематизации знаний детей о людях разных национальностей, их деятельности, культуре  эффективно использовать: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Культурное пространство города (в том числе экскурсии, посещение музеев и т.д.);</a:t>
            </a:r>
          </a:p>
          <a:p>
            <a:pPr algn="just"/>
            <a:endParaRPr lang="ru-RU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Предметно-развивающую среду;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Расширение представлений об истоках культурно-этнического многообразия (национальные праздники; </a:t>
            </a:r>
            <a:r>
              <a:rPr lang="ru-RU" dirty="0" smtClean="0">
                <a:hlinkClick r:id="rId2" action="ppaction://hlinkfile"/>
              </a:rPr>
              <a:t>знаменательные даты в истории нашей страны </a:t>
            </a:r>
            <a:r>
              <a:rPr lang="ru-RU" dirty="0" smtClean="0"/>
              <a:t>и  разных народов; расширение круга общения с детьми и взрослыми – представителями разных национальностей); 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Знакомство с произведениями декоративно-прикладного искусства, живописью, музыкой и предметами быта;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Знакомство с устным народным творчеством, чтение художественной литературы разных народов мира;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Народные игры, народную игрушку и национальные куклы;</a:t>
            </a:r>
          </a:p>
          <a:p>
            <a:pPr algn="just"/>
            <a:endParaRPr lang="ru-RU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Совместную творческую </a:t>
            </a:r>
            <a:r>
              <a:rPr lang="ru-RU" dirty="0"/>
              <a:t>д</a:t>
            </a:r>
            <a:r>
              <a:rPr lang="ru-RU" dirty="0" smtClean="0"/>
              <a:t>еятельность детей и взрослых.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08" y="188640"/>
            <a:ext cx="8462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Известно, что дети учатся тому , что видят в окружающей жизни: если ребёнок встречается с враждебностью – он начинает драться; если ребёнка постоянно стыдят – он становится робким; а если ребёнка принимают и общаются с ним дружелюбно, он учится находить любовь в этом мире.</a:t>
            </a:r>
            <a:endParaRPr lang="ru-RU" sz="2000" dirty="0"/>
          </a:p>
        </p:txBody>
      </p:sp>
      <p:pic>
        <p:nvPicPr>
          <p:cNvPr id="4" name="Рисунок 3" descr="novyj_risun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8429684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550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ВОСПИТАНИЕ ТОЛЕРАНТНОСТИ У ДЕТЕЙ ДОШКОЛЬНОГО ВОЗРАСТА  /консультация для педагогов ДОУ/</vt:lpstr>
      <vt:lpstr>Презентация PowerPoint</vt:lpstr>
      <vt:lpstr>Многонациональный Петербург</vt:lpstr>
      <vt:lpstr>Презентация PowerPoint</vt:lpstr>
      <vt:lpstr>ЦЕЛЬ ВОСПИТАНИЯ ТОЛЕРАНТНОСТИ</vt:lpstr>
      <vt:lpstr>ЗАДАЧИ</vt:lpstr>
      <vt:lpstr>ПОДХОДЫ К ВОСПИТАНИЮ ТОЛЕРАНТНОСТИ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ТОЛЕРАНТНОСТИ У ДЕТЕЙ ДОШКОЛЬНОГО ВОЗРАСТА</dc:title>
  <dc:creator>User</dc:creator>
  <cp:lastModifiedBy>user1</cp:lastModifiedBy>
  <cp:revision>31</cp:revision>
  <cp:lastPrinted>2012-07-02T08:39:22Z</cp:lastPrinted>
  <dcterms:created xsi:type="dcterms:W3CDTF">2012-06-26T11:08:17Z</dcterms:created>
  <dcterms:modified xsi:type="dcterms:W3CDTF">2012-07-02T08:41:18Z</dcterms:modified>
</cp:coreProperties>
</file>