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1" r:id="rId3"/>
    <p:sldId id="256" r:id="rId4"/>
    <p:sldId id="257" r:id="rId5"/>
    <p:sldId id="271" r:id="rId6"/>
    <p:sldId id="270" r:id="rId7"/>
    <p:sldId id="272" r:id="rId8"/>
    <p:sldId id="273" r:id="rId9"/>
    <p:sldId id="274" r:id="rId10"/>
    <p:sldId id="275" r:id="rId11"/>
    <p:sldId id="259" r:id="rId12"/>
    <p:sldId id="278" r:id="rId13"/>
    <p:sldId id="279" r:id="rId14"/>
    <p:sldId id="258" r:id="rId15"/>
    <p:sldId id="281" r:id="rId16"/>
    <p:sldId id="282" r:id="rId17"/>
    <p:sldId id="283" r:id="rId18"/>
    <p:sldId id="284" r:id="rId19"/>
    <p:sldId id="285" r:id="rId20"/>
    <p:sldId id="277" r:id="rId21"/>
    <p:sldId id="263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FFCC"/>
    <a:srgbClr val="FFFF99"/>
    <a:srgbClr val="FF0066"/>
    <a:srgbClr val="FF99FF"/>
    <a:srgbClr val="FFCC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6" autoAdjust="0"/>
    <p:restoredTop sz="94660"/>
  </p:normalViewPr>
  <p:slideViewPr>
    <p:cSldViewPr>
      <p:cViewPr varScale="1">
        <p:scale>
          <a:sx n="70" d="100"/>
          <a:sy n="70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6B41-990F-4ED6-BD44-AA7989BF1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5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5C43-C2F9-4E57-B8FE-11DA0733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9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5B54-B492-44F9-A529-9482F1D6F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1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A46B-24A5-4808-BC2B-05D128D11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0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9D9D-7744-4692-AF77-AD7B4818B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3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3F2C-E056-41D7-B8DB-CCA3EA9A9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9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194B-2224-4459-8791-A7C1C2069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BDD0-D762-47C0-84E2-40056045B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BFCC-2B45-45E4-A2C5-07F8F137D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19AC-2C4E-4702-8028-98DFC84D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0F4A-B042-4323-BD3F-57F8FF56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C2242AC-8AB1-4D3A-94FA-57892055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99FF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76375" y="1557338"/>
            <a:ext cx="6480175" cy="374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 класс. 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Урок математики.</a:t>
            </a:r>
          </a:p>
          <a:p>
            <a:pPr algn="ctr"/>
            <a:endParaRPr lang="ru-RU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0037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00038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WordArt 1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667375" cy="892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Просим вашей помощи...</a:t>
            </a:r>
          </a:p>
        </p:txBody>
      </p:sp>
      <p:pic>
        <p:nvPicPr>
          <p:cNvPr id="12293" name="Picture 13" descr="pix72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9950"/>
            <a:ext cx="7921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79475" y="927100"/>
            <a:ext cx="7342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7030A0"/>
                </a:solidFill>
              </a:rPr>
              <a:t>У Алёши 3 альбома с марками на тему «Космос».</a:t>
            </a:r>
          </a:p>
          <a:p>
            <a:pPr eaLnBrk="1" hangingPunct="1"/>
            <a:r>
              <a:rPr lang="ru-RU" sz="2400">
                <a:solidFill>
                  <a:srgbClr val="7030A0"/>
                </a:solidFill>
              </a:rPr>
              <a:t>В двух альбомах у него по 40 марок.</a:t>
            </a:r>
          </a:p>
          <a:p>
            <a:pPr eaLnBrk="1" hangingPunct="1"/>
            <a:endParaRPr lang="ru-RU" sz="2400">
              <a:solidFill>
                <a:srgbClr val="7030A0"/>
              </a:solidFill>
            </a:endParaRPr>
          </a:p>
          <a:p>
            <a:pPr eaLnBrk="1" hangingPunct="1"/>
            <a:r>
              <a:rPr lang="ru-RU" sz="2400">
                <a:solidFill>
                  <a:srgbClr val="7030A0"/>
                </a:solidFill>
              </a:rPr>
              <a:t>Сколько всего марок у Алёши?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50913" y="1647825"/>
            <a:ext cx="438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7030A0"/>
                </a:solidFill>
              </a:rPr>
              <a:t>В третьем альбоме 26 марок.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63575" y="2873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950913" y="3089275"/>
            <a:ext cx="6216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                                                                                            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50913" y="2800350"/>
            <a:ext cx="48148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cs typeface="Arial" charset="0"/>
              </a:rPr>
              <a:t>  </a:t>
            </a:r>
            <a:r>
              <a:rPr lang="en-US" sz="2400" b="1">
                <a:solidFill>
                  <a:srgbClr val="7030A0"/>
                </a:solidFill>
                <a:cs typeface="Arial" charset="0"/>
              </a:rPr>
              <a:t>▲▲</a:t>
            </a:r>
            <a:r>
              <a:rPr lang="ru-RU" sz="2400" b="1">
                <a:solidFill>
                  <a:srgbClr val="7030A0"/>
                </a:solidFill>
                <a:cs typeface="Arial" charset="0"/>
              </a:rPr>
              <a:t> по 40 марок,</a:t>
            </a:r>
          </a:p>
          <a:p>
            <a:pPr eaLnBrk="1" hangingPunct="1"/>
            <a:r>
              <a:rPr lang="ru-RU" sz="2400" b="1">
                <a:solidFill>
                  <a:srgbClr val="7030A0"/>
                </a:solidFill>
                <a:cs typeface="Arial" charset="0"/>
              </a:rPr>
              <a:t>     ▲</a:t>
            </a:r>
            <a:r>
              <a:rPr lang="ru-RU" sz="2400" b="1">
                <a:solidFill>
                  <a:srgbClr val="7030A0"/>
                </a:solidFill>
              </a:rPr>
              <a:t> - 26 марок.     </a:t>
            </a: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Всего - ?</a:t>
            </a:r>
            <a:r>
              <a:rPr lang="ru-RU">
                <a:solidFill>
                  <a:srgbClr val="7030A0"/>
                </a:solidFill>
              </a:rPr>
              <a:t>                                                    </a:t>
            </a:r>
          </a:p>
          <a:p>
            <a:pPr eaLnBrk="1" hangingPunct="1"/>
            <a:r>
              <a:rPr lang="ru-RU"/>
              <a:t>                                                          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808038" y="4383088"/>
            <a:ext cx="5265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sz="2400" b="1">
                <a:solidFill>
                  <a:srgbClr val="7030A0"/>
                </a:solidFill>
              </a:rPr>
              <a:t>………………………………………</a:t>
            </a: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2)……………………………………….</a:t>
            </a: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Ответ:………………………………….</a:t>
            </a:r>
          </a:p>
        </p:txBody>
      </p:sp>
      <p:sp>
        <p:nvSpPr>
          <p:cNvPr id="5132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3644900"/>
            <a:ext cx="1296987" cy="1152525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106</a:t>
            </a:r>
          </a:p>
        </p:txBody>
      </p:sp>
      <p:sp>
        <p:nvSpPr>
          <p:cNvPr id="513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85113" y="5373688"/>
            <a:ext cx="962025" cy="914400"/>
          </a:xfrm>
          <a:prstGeom prst="star5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86</a:t>
            </a:r>
          </a:p>
        </p:txBody>
      </p:sp>
      <p:sp>
        <p:nvSpPr>
          <p:cNvPr id="5136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92950" y="4652963"/>
            <a:ext cx="962025" cy="9144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0037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j029706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16058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j029706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j029706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1075"/>
            <a:ext cx="13620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j029706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835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684213" y="5084763"/>
            <a:ext cx="8208962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рады приветствовать тебя,землянин!</a:t>
            </a:r>
          </a:p>
        </p:txBody>
      </p:sp>
      <p:sp>
        <p:nvSpPr>
          <p:cNvPr id="14344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687881">
            <a:off x="7956550" y="5949950"/>
            <a:ext cx="914400" cy="725488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00379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87450" y="1557338"/>
            <a:ext cx="7272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00"/>
                </a:solidFill>
              </a:rPr>
              <a:t>Подумай ещё, подумай ещё,</a:t>
            </a:r>
          </a:p>
          <a:p>
            <a:pPr eaLnBrk="1" hangingPunct="1"/>
            <a:r>
              <a:rPr lang="ru-RU" sz="3600">
                <a:solidFill>
                  <a:srgbClr val="FFFF00"/>
                </a:solidFill>
              </a:rPr>
              <a:t> думай, думай, вернись и</a:t>
            </a:r>
          </a:p>
          <a:p>
            <a:pPr eaLnBrk="1" hangingPunct="1"/>
            <a:r>
              <a:rPr lang="ru-RU" sz="3600">
                <a:solidFill>
                  <a:srgbClr val="FFFF00"/>
                </a:solidFill>
              </a:rPr>
              <a:t> думай…..</a:t>
            </a:r>
          </a:p>
        </p:txBody>
      </p:sp>
      <p:sp>
        <p:nvSpPr>
          <p:cNvPr id="1536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853720">
            <a:off x="7812088" y="5373688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0037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00038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00037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793067">
            <a:off x="7956550" y="59436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1428750"/>
            <a:ext cx="2000250" cy="371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3214688"/>
            <a:ext cx="1357313" cy="200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25" y="3857625"/>
            <a:ext cx="1357313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536157" y="3536156"/>
            <a:ext cx="2000250" cy="135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107907" y="3893343"/>
            <a:ext cx="1428750" cy="135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1785938"/>
            <a:ext cx="2214563" cy="4071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7572375" y="4572000"/>
            <a:ext cx="1357313" cy="20002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7572375" y="4572000"/>
            <a:ext cx="1357313" cy="20002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143750" y="357188"/>
            <a:ext cx="1428750" cy="14287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7143750" y="357188"/>
            <a:ext cx="1428750" cy="14287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1887E-6 L -0.2132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4209E-6 L -0.28056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1785938"/>
            <a:ext cx="2214563" cy="4071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5643563" y="4643438"/>
            <a:ext cx="1357312" cy="20002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flipH="1">
            <a:off x="2071688" y="4714875"/>
            <a:ext cx="1357312" cy="1928813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572000" y="357188"/>
            <a:ext cx="1428750" cy="14287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3143250" y="357188"/>
            <a:ext cx="1428750" cy="142875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501122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Чтобы найти площадь прямоугольника нужно 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2508250"/>
            <a:ext cx="8258175" cy="1509713"/>
          </a:xfrm>
        </p:spPr>
        <p:txBody>
          <a:bodyPr/>
          <a:lstStyle/>
          <a:p>
            <a:pPr marL="73025" eaLnBrk="1" hangingPunct="1"/>
            <a:r>
              <a:rPr lang="ru-RU" sz="4800" smtClean="0"/>
              <a:t>длину умножить на ширину.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9600"/>
            <a:ext cx="804389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Площадь измеряется в…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2508250"/>
            <a:ext cx="7900987" cy="1920875"/>
          </a:xfrm>
        </p:spPr>
        <p:txBody>
          <a:bodyPr/>
          <a:lstStyle/>
          <a:p>
            <a:pPr marL="73025" algn="ctr" eaLnBrk="1" hangingPunct="1"/>
            <a:r>
              <a:rPr lang="ru-RU" sz="3200" smtClean="0"/>
              <a:t>квадратных сантиметрах</a:t>
            </a:r>
          </a:p>
          <a:p>
            <a:pPr marL="73025" algn="ctr" eaLnBrk="1" hangingPunct="1"/>
            <a:r>
              <a:rPr lang="ru-RU" sz="3200" smtClean="0"/>
              <a:t>квадратных дециметрах</a:t>
            </a:r>
          </a:p>
          <a:p>
            <a:pPr marL="73025" algn="ctr" eaLnBrk="1" hangingPunct="1"/>
            <a:r>
              <a:rPr lang="ru-RU" sz="3200" smtClean="0"/>
              <a:t>квадратных метрах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5184775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Ж.Ж. Р у с с 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(1712 - 1778гг.)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850" y="2068513"/>
            <a:ext cx="84677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« Вы талантливые дети!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   Когда</a:t>
            </a:r>
            <a:r>
              <a:rPr lang="en-US" sz="2800" b="1"/>
              <a:t>-</a:t>
            </a:r>
            <a:r>
              <a:rPr lang="ru-RU" sz="2800" b="1"/>
              <a:t>нибудь вы сами приятно поразитесь,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   какие вы умные, как много и хорошо умеете,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   если будете постоянно работать над собой,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   ставить новые цели и стремиться к их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   достижению…»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00038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00038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410325" cy="2016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"Земля наша - голубая планета!</a:t>
            </a:r>
          </a:p>
          <a:p>
            <a:pPr algn="ctr"/>
            <a:endParaRPr lang="ru-RU" sz="3600" b="1" kern="10"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b="1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её надо беречь!"</a:t>
            </a:r>
          </a:p>
        </p:txBody>
      </p:sp>
      <p:pic>
        <p:nvPicPr>
          <p:cNvPr id="22533" name="Picture 11" descr="pix10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34050"/>
            <a:ext cx="9366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0038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928688" y="549275"/>
            <a:ext cx="7358062" cy="1165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на Землю приземлились.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 чему мы научились?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Домашнее задание: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т.с. стр. 43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75" y="3857625"/>
            <a:ext cx="7086600" cy="150971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Спасибо за урок!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038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49323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38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000379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11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000379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-1727083">
            <a:off x="7956550" y="5661025"/>
            <a:ext cx="914400" cy="9144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00038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650"/>
            <a:ext cx="9144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00038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pix72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805488"/>
            <a:ext cx="10080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0037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5508625" y="333375"/>
            <a:ext cx="2462213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Сила,</a:t>
            </a:r>
          </a:p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5292725" y="1700213"/>
            <a:ext cx="316706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выдержка,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219700" y="3357563"/>
            <a:ext cx="3924300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хорошее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знание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математики.</a:t>
            </a:r>
          </a:p>
        </p:txBody>
      </p:sp>
      <p:pic>
        <p:nvPicPr>
          <p:cNvPr id="7174" name="Picture 12" descr="pix724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647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  <p:bldP spid="17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0037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50825" y="692150"/>
            <a:ext cx="8642350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Тема: "Закрепление вычислительных навыков,</a:t>
            </a:r>
          </a:p>
          <a:p>
            <a:pPr algn="ctr"/>
            <a:r>
              <a:rPr lang="ru-RU" sz="3600" b="1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повторение пройденного".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195513" y="5805488"/>
            <a:ext cx="496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 - путешествие.</a:t>
            </a:r>
          </a:p>
        </p:txBody>
      </p:sp>
      <p:sp>
        <p:nvSpPr>
          <p:cNvPr id="819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5734050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00FFFF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8293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Юрий Алексеевич Гагарин.</a:t>
            </a:r>
          </a:p>
        </p:txBody>
      </p:sp>
      <p:sp>
        <p:nvSpPr>
          <p:cNvPr id="9219" name="WordArt 8"/>
          <p:cNvSpPr>
            <a:spLocks noChangeArrowheads="1" noChangeShapeType="1" noTextEdit="1"/>
          </p:cNvSpPr>
          <p:nvPr/>
        </p:nvSpPr>
        <p:spPr bwMode="auto">
          <a:xfrm>
            <a:off x="1476375" y="1412875"/>
            <a:ext cx="6029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12 апреля                1961года</a:t>
            </a: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13"/>
          <p:cNvSpPr>
            <a:spLocks noChangeArrowheads="1" noChangeShapeType="1" noTextEdit="1"/>
          </p:cNvSpPr>
          <p:nvPr/>
        </p:nvSpPr>
        <p:spPr bwMode="auto">
          <a:xfrm>
            <a:off x="827088" y="6092825"/>
            <a:ext cx="35909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 rot="221194">
            <a:off x="1619250" y="0"/>
            <a:ext cx="5976938" cy="935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"Кто быстрее?"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57188" y="1857375"/>
            <a:ext cx="13287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72 : 8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+ 51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: 15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 * 9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+ 14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       =50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286500" y="1785938"/>
            <a:ext cx="14144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81 : 9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+ 41 = 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: 5 =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* 7 = 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? - 12 = </a:t>
            </a:r>
          </a:p>
          <a:p>
            <a:pPr eaLnBrk="1" hangingPunct="1"/>
            <a:endParaRPr lang="ru-RU" sz="2400" b="1">
              <a:solidFill>
                <a:srgbClr val="7030A0"/>
              </a:solidFill>
            </a:endParaRP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       =58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6156325" y="6308725"/>
            <a:ext cx="504825" cy="365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70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900113" y="6308725"/>
            <a:ext cx="503237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60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9</a:t>
            </a:r>
          </a:p>
        </p:txBody>
      </p:sp>
      <p:sp>
        <p:nvSpPr>
          <p:cNvPr id="10248" name="Oval 13"/>
          <p:cNvSpPr>
            <a:spLocks noChangeArrowheads="1"/>
          </p:cNvSpPr>
          <p:nvPr/>
        </p:nvSpPr>
        <p:spPr bwMode="auto">
          <a:xfrm>
            <a:off x="4211638" y="6165850"/>
            <a:ext cx="503237" cy="365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</a:t>
            </a:r>
          </a:p>
        </p:txBody>
      </p:sp>
      <p:sp>
        <p:nvSpPr>
          <p:cNvPr id="10249" name="Oval 15"/>
          <p:cNvSpPr>
            <a:spLocks noChangeArrowheads="1"/>
          </p:cNvSpPr>
          <p:nvPr/>
        </p:nvSpPr>
        <p:spPr bwMode="auto">
          <a:xfrm>
            <a:off x="4859338" y="6308725"/>
            <a:ext cx="503237" cy="365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43</a:t>
            </a: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5508625" y="6308725"/>
            <a:ext cx="504825" cy="365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58</a:t>
            </a:r>
          </a:p>
        </p:txBody>
      </p:sp>
      <p:sp>
        <p:nvSpPr>
          <p:cNvPr id="10251" name="Oval 18"/>
          <p:cNvSpPr>
            <a:spLocks noChangeArrowheads="1"/>
          </p:cNvSpPr>
          <p:nvPr/>
        </p:nvSpPr>
        <p:spPr bwMode="auto">
          <a:xfrm>
            <a:off x="3563938" y="6237288"/>
            <a:ext cx="504825" cy="4302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90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2268538" y="6237288"/>
            <a:ext cx="519112" cy="4333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36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6732588" y="6237288"/>
            <a:ext cx="503237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1619250" y="6308725"/>
            <a:ext cx="503238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51725" y="6237288"/>
            <a:ext cx="519113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</a:t>
            </a:r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916238" y="6308725"/>
            <a:ext cx="503237" cy="365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</a:t>
            </a: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79388" y="6308725"/>
            <a:ext cx="503237" cy="365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9</a:t>
            </a:r>
          </a:p>
        </p:txBody>
      </p:sp>
      <p:sp>
        <p:nvSpPr>
          <p:cNvPr id="19503" name="AutoShape 47"/>
          <p:cNvSpPr>
            <a:spLocks noChangeArrowheads="1"/>
          </p:cNvSpPr>
          <p:nvPr/>
        </p:nvSpPr>
        <p:spPr bwMode="auto">
          <a:xfrm rot="-1620552">
            <a:off x="1871663" y="1085850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4" name="AutoShape 48"/>
          <p:cNvSpPr>
            <a:spLocks noChangeArrowheads="1"/>
          </p:cNvSpPr>
          <p:nvPr/>
        </p:nvSpPr>
        <p:spPr bwMode="auto">
          <a:xfrm rot="1647198">
            <a:off x="4302125" y="1087438"/>
            <a:ext cx="914400" cy="9144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5" name="AutoShape 49"/>
          <p:cNvSpPr>
            <a:spLocks noChangeArrowheads="1"/>
          </p:cNvSpPr>
          <p:nvPr/>
        </p:nvSpPr>
        <p:spPr bwMode="auto">
          <a:xfrm>
            <a:off x="357188" y="285750"/>
            <a:ext cx="914400" cy="914400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6" name="AutoShape 50"/>
          <p:cNvSpPr>
            <a:spLocks noChangeArrowheads="1"/>
          </p:cNvSpPr>
          <p:nvPr/>
        </p:nvSpPr>
        <p:spPr bwMode="auto">
          <a:xfrm>
            <a:off x="7572375" y="571500"/>
            <a:ext cx="9144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7" name="AutoShape 51"/>
          <p:cNvSpPr>
            <a:spLocks noChangeArrowheads="1"/>
          </p:cNvSpPr>
          <p:nvPr/>
        </p:nvSpPr>
        <p:spPr bwMode="auto">
          <a:xfrm>
            <a:off x="3071813" y="2643188"/>
            <a:ext cx="9144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>
            <a:off x="4786313" y="2500313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4" name="Picture 53" descr="pix72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643438"/>
            <a:ext cx="7191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2.17391E-6 C 0.08108 -0.01179 0.10521 -0.01318 0.1276 -0.01549 C 0.1342 -0.02012 0.14114 -0.0222 0.14774 -0.02729 C 0.1533 -0.03099 0.15746 -0.04209 0.16233 -0.0481 C 0.16493 -0.0555 0.16701 -0.06059 0.17066 -0.06568 C 0.175 -0.0925 0.16736 -0.04741 0.17326 -0.07724 C 0.17778 -0.09898 0.17639 -0.13136 0.17691 -0.15402 C 0.17569 -0.18224 0.17448 -0.21045 0.17326 -0.2389 C 0.17274 -0.25 0.16962 -0.27151 0.16962 -0.27127 C 0.1684 -0.33603 0.1717 -0.41466 0.15677 -0.47525 C 0.15573 -0.5222 0.15729 -0.57262 0.14045 -0.60823 C 0.13906 -0.62049 0.13628 -0.62118 0.13958 -0.63483 " pathEditMode="relative" rAng="0" ptsTypes="fffffffffffA">
                                      <p:cBhvr>
                                        <p:cTn id="62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31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2.17391E-6 C -0.01806 -0.01989 -0.0217 -0.04209 -0.02465 -0.06938 C -0.02448 -0.08857 -0.02431 -0.10754 -0.02379 -0.12696 C -0.02344 -0.14292 -0.02031 -0.16073 -0.01945 -0.17715 C -0.01892 -0.22201 -0.01875 -0.26064 -0.01563 -0.30388 C -0.01545 -0.3173 -0.01667 -0.4068 -0.01215 -0.44426 C -0.01198 -0.44912 -0.01163 -0.46901 -0.01024 -0.47687 C -0.00868 -0.4882 -0.00642 -0.49838 -0.00504 -0.50994 C -0.00365 -0.52035 -0.00191 -0.52636 0.00139 -0.53469 C 0.00226 -0.53677 0.00417 -0.54047 0.00417 -0.54024 " pathEditMode="relative" rAng="0" ptsTypes="fffffffffA">
                                      <p:cBhvr>
                                        <p:cTn id="66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0777E-7 C 0.00504 -0.00509 0.01111 -0.00879 0.01719 -0.01179 C 0.02674 -0.02105 0.03594 -0.03122 0.04549 -0.04024 C 0.04844 -0.04718 0.05295 -0.05042 0.0559 -0.05735 C 0.05834 -0.07701 0.05834 -0.09667 0.05972 -0.11656 C 0.06111 -0.16397 0.06233 -0.22086 0.07222 -0.26711 C 0.06945 -0.29649 0.06788 -0.32447 0.0559 -0.34898 C 0.05521 -0.35361 0.05452 -0.35823 0.0533 -0.36263 C 0.05261 -0.36471 0.05052 -0.36587 0.05052 -0.36818 C 0.05 -0.38668 0.05139 -0.39339 0.0533 -0.40819 C 0.05469 -0.42808 0.05538 -0.45005 0.05868 -0.46901 C 0.05955 -0.4926 0.06025 -0.49954 0.06268 -0.51896 C 0.06181 -0.52405 0.06181 -0.52983 0.05972 -0.534 C 0.05712 -0.54001 0.03715 -0.52636 0.05729 -0.53608 C 0.05538 -0.52428 0.05799 -0.52983 0.04931 -0.52636 C 0.0467 -0.52544 0.04132 -0.52243 0.04132 -0.5222 C 0.03959 -0.52058 0.03854 -0.51896 0.03733 -0.51688 C 0.03577 -0.51457 0.03472 -0.51133 0.03316 -0.50925 C 0.02118 -0.49121 0.00226 -0.48104 -0.01458 -0.47687 C -0.02569 -0.47063 -0.03646 -0.46647 -0.04826 -0.46346 C -0.05278 -0.46115 -0.05816 -0.4593 -0.06267 -0.45583 C -0.06545 -0.45352 -0.07083 -0.4482 -0.07083 -0.44797 C -0.07291 -0.43779 -0.07205 -0.4445 -0.07205 -0.42738 " pathEditMode="relative" rAng="0" ptsTypes="ffffffffffffffffffffffA">
                                      <p:cBhvr>
                                        <p:cTn id="7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7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3876E-7 C 0.00053 -0.02128 0.00053 -0.04255 0.0014 -0.06383 C 0.00261 -0.09505 0.01945 -0.12234 0.02605 -0.15148 C 0.0316 -0.17599 0.03369 -0.2019 0.03976 -0.22618 C 0.04358 -0.26642 0.04289 -0.25231 0.03837 -0.32655 C 0.0382 -0.33002 0.02865 -0.34991 0.02744 -0.35222 C 0.02657 -0.35407 0.02466 -0.35754 0.02466 -0.35754 C 0.02049 -0.37396 0.02709 -0.35199 0.0191 -0.36679 C 0.01771 -0.36933 0.01789 -0.37327 0.0165 -0.37581 C 0.01355 -0.38113 0.00539 -0.38645 0.0014 -0.39038 C -0.00104 -0.39524 -0.0019 -0.39778 -0.00555 -0.40148 C -0.00815 -0.40402 -0.01371 -0.40865 -0.01371 -0.40865 C -0.01683 -0.41489 -0.02065 -0.41813 -0.02465 -0.42322 C -0.02916 -0.41744 -0.0302 -0.41119 -0.03419 -0.40495 C -0.03541 -0.4031 -0.03715 -0.40148 -0.03836 -0.39963 C -0.03992 -0.39732 -0.04114 -0.39477 -0.04253 -0.39223 C -0.04617 -0.37558 -0.07135 -0.37488 -0.08211 -0.37396 C -0.09079 -0.37303 -0.09947 -0.3728 -0.10815 -0.37211 C -0.12326 -0.3698 -0.13767 -0.36587 -0.15208 -0.35939 C -0.15555 -0.34528 -0.15347 -0.35569 -0.15347 -0.32655 " pathEditMode="relative" ptsTypes="fffffffffffffffffffA">
                                      <p:cBhvr>
                                        <p:cTn id="74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75763E-6 C -0.00121 -0.01364 -0.00173 -0.02706 -0.00329 -0.04047 C -0.00468 -0.0525 -0.01111 -0.06591 -0.01493 -0.07632 C -0.02309 -0.09782 -0.02847 -0.1235 -0.03819 -0.14362 C -0.04305 -0.16466 -0.05191 -0.18316 -0.05885 -0.20282 C -0.06198 -0.21276 -0.06423 -0.22248 -0.06753 -0.23265 C -0.06961 -0.23982 -0.07413 -0.2463 -0.07621 -0.2537 C -0.08055 -0.26827 -0.07743 -0.26364 -0.08211 -0.27683 C -0.08559 -0.28654 -0.08489 -0.28099 -0.09079 -0.28954 C -0.09618 -0.29741 -0.10069 -0.30573 -0.10711 -0.31267 C -0.10972 -0.31568 -0.11267 -0.31822 -0.11579 -0.32123 C -0.11718 -0.32238 -0.11996 -0.32516 -0.11996 -0.32493 C -0.12951 -0.32077 -0.12968 -0.30782 -0.1375 -0.29995 C -0.14982 -0.27336 -0.17482 -0.26942 -0.19461 -0.26202 C -0.19809 -0.26064 -0.20677 -0.25763 -0.20902 -0.25555 C -0.21406 -0.25115 -0.21875 -0.2493 -0.22361 -0.24491 C -0.23559 -0.2345 -0.22829 -0.2382 -0.2368 -0.23473 C -0.23888 -0.23034 -0.24079 -0.22618 -0.2427 -0.22178 C -0.24409 -0.21808 -0.23975 -0.20906 -0.23975 -0.20883 " pathEditMode="relative" rAng="0" ptsTypes="ffffffffffffffffffA">
                                      <p:cBhvr>
                                        <p:cTn id="78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16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17391E-6 C -0.00347 -0.01596 -0.00746 -0.02474 -0.01753 -0.03238 C -0.02552 -0.04949 -0.03993 -0.05435 -0.05312 -0.05828 C -0.05642 -0.06151 -0.06041 -0.06313 -0.06336 -0.0666 C -0.06458 -0.06822 -0.06493 -0.07123 -0.06632 -0.07308 C -0.07395 -0.08464 -0.07222 -0.08302 -0.07951 -0.08603 C -0.09236 -0.10569 -0.07621 -0.08302 -0.08836 -0.09482 C -0.09618 -0.10245 -0.08993 -0.09944 -0.09566 -0.10754 C -0.10243 -0.11771 -0.10034 -0.11008 -0.10607 -0.12072 C -0.11111 -0.1302 -0.11354 -0.1383 -0.11927 -0.14616 C -0.12118 -0.15448 -0.12465 -0.15633 -0.12795 -0.1635 C -0.13142 -0.17807 -0.13819 -0.18825 -0.14427 -0.20028 C -0.14513 -0.20814 -0.14531 -0.21623 -0.14722 -0.22363 C -0.14774 -0.22571 -0.14774 -0.21924 -0.14861 -0.21739 C -0.14982 -0.21415 -0.15173 -0.21161 -0.15295 -0.2086 C -0.15607 -0.20189 -0.15954 -0.19357 -0.16475 -0.18941 C -0.17135 -0.18386 -0.17864 -0.18362 -0.18541 -0.18085 C -0.19184 -0.1783 -0.19809 -0.17484 -0.20451 -0.17206 C -0.2118 -0.16905 -0.21822 -0.1635 -0.22517 -0.15934 C -0.23298 -0.15472 -0.24201 -0.15148 -0.25017 -0.14847 C -0.2559 -0.13621 -0.2559 -0.1265 -0.2559 -0.11193 " pathEditMode="relative" rAng="0" ptsTypes="ffffffffffffffffffffA">
                                      <p:cBhvr>
                                        <p:cTn id="82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11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0777E-7 C -0.00416 -0.02174 -0.00329 -0.04163 -3.88889E-6 -0.06291 C -0.00156 -0.19473 0.00035 -0.25046 -0.00902 -0.35453 C -0.00972 -0.42044 -0.0092 -0.48636 -0.01163 -0.5518 C -0.01198 -0.56105 -0.01961 -0.57562 -0.02343 -0.58395 C -0.03125 -0.60153 -0.03802 -0.62234 -0.05121 -0.63483 C -0.06111 -0.64454 -0.07795 -0.65102 -0.08941 -0.65541 C -0.08993 -0.65402 -0.09062 -0.65194 -0.09079 -0.65032 C -0.09201 -0.63922 -0.09184 -0.62835 -0.09392 -0.61772 C -0.09444 -0.6154 -0.09704 -0.61448 -0.09826 -0.61217 C -0.10086 -0.60823 -0.10156 -0.60338 -0.10555 -0.6013 C -0.11562 -0.59366 -0.13125 -0.58996 -0.14236 -0.58742 C -0.14861 -0.5858 -0.15503 -0.58511 -0.16128 -0.58395 C -0.16944 -0.58233 -0.17777 -0.58279 -0.18628 -0.5821 C -0.20086 -0.57933 -0.21232 -0.57747 -0.22586 -0.57054 C -0.23333 -0.55481 -0.23593 -0.55435 -0.23593 -0.53839 " pathEditMode="relative" rAng="0" ptsTypes="fffffffffffffffA">
                                      <p:cBhvr>
                                        <p:cTn id="8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32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5763E-6 C 0.00851 -0.00578 0.00625 -0.00694 0.01146 -0.01989 C 0.01285 -0.02844 0.01407 -0.03584 0.01736 -0.04325 C 0.02171 -0.06337 0.03021 -0.08117 0.03386 -0.10222 C 0.0349 -0.10869 0.03577 -0.11517 0.03629 -0.12211 C 0.03681 -0.12604 0.03698 -0.12997 0.0375 -0.13367 C 0.0382 -0.13783 0.03924 -0.14177 0.03993 -0.1457 C 0.04063 -0.14778 0.04132 -0.15148 0.04132 -0.15125 C 0.0448 -0.19565 0.04358 -0.17229 0.04549 -0.2204 C 0.04427 -0.26226 0.04393 -0.30458 0.04254 -0.34644 C 0.04254 -0.35176 0.04028 -0.35661 0.03993 -0.36216 C 0.0375 -0.41119 0.04063 -0.4549 0.0224 -0.4956 C 0.01563 -0.52821 0.02535 -0.48612 0.01476 -0.51942 C 0.0099 -0.53515 0.00504 -0.55088 -3.61111E-6 -0.56637 C -0.01059 -0.56244 -0.00989 -0.54856 -0.01406 -0.53515 C -0.01927 -0.51827 -0.02569 -0.49537 -0.03663 -0.48589 C -0.05243 -0.47225 -0.07743 -0.4734 -0.09461 -0.47016 C -0.11041 -0.46716 -0.12639 -0.45953 -0.14132 -0.45051 C -0.14531 -0.44218 -0.14704 -0.43756 -0.14704 -0.42692 " pathEditMode="relative" rAng="0" ptsTypes="ffffffffffffffffffA">
                                      <p:cBhvr>
                                        <p:cTn id="90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28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087E-6 C 0.00834 -0.00555 0.0165 -0.01133 0.02466 -0.01711 C 0.0349 -0.02451 0.05174 -0.02521 0.06372 -0.02867 C 0.06389 -0.02867 0.07605 -0.03654 0.07761 -0.03816 C 0.07917 -0.03978 0.07952 -0.04278 0.08125 -0.04394 C 0.08438 -0.04602 0.09167 -0.04787 0.09167 -0.04764 C 0.09445 -0.0518 0.09809 -0.05504 0.1007 -0.0592 C 0.10382 -0.06452 0.10417 -0.07053 0.10591 -0.07632 C 0.10695 -0.08002 0.10816 -0.08372 0.10938 -0.08765 C 0.1099 -0.0895 0.11111 -0.09343 0.11111 -0.0932 C 0.10816 -0.11679 0.10764 -0.13483 0.11111 -0.15795 C 0.10851 -0.18756 0.11181 -0.24005 0.09723 -0.26249 C 0.08768 -0.29764 0.09653 -0.26064 0.08993 -0.33649 C 0.08837 -0.35361 0.08594 -0.37072 0.08299 -0.38783 C 0.08108 -0.39893 0.06997 -0.41373 0.06545 -0.42414 C 0.06372 -0.42807 0.05816 -0.43524 0.05816 -0.43501 C 0.05018 -0.429 0.04618 -0.42137 0.04063 -0.41281 C 0.03907 -0.41027 0.03889 -0.40726 0.03733 -0.40495 C 0.0342 -0.40078 0.02917 -0.39824 0.02639 -0.39361 C 0.02414 -0.38991 0.02153 -0.38483 0.01771 -0.38205 C 0.01268 -0.37858 0.00417 -0.37627 -0.00173 -0.37465 C -0.01527 -0.36471 -0.03246 -0.36401 -0.04739 -0.35754 C -0.05781 -0.35314 -0.06336 -0.3469 -0.07222 -0.34042 C -0.07465 -0.33302 -0.07725 -0.31753 -0.07725 -0.3173 " pathEditMode="relative" rAng="0" ptsTypes="fffffffffffffffffffffffA">
                                      <p:cBhvr>
                                        <p:cTn id="94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21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2.17391E-6 C -0.03542 -0.02775 0.00087 -0.03584 0.0158 -0.04533 C 0.06024 -0.07354 0.05538 -0.05411 0.1467 -0.05712 C 0.15191 -0.05943 0.15781 -0.0599 0.1625 -0.06313 C 0.16528 -0.06498 0.16666 -0.06868 0.16927 -0.071 C 0.17048 -0.07262 0.17274 -0.07354 0.17448 -0.07493 C 0.17656 -0.08557 0.17934 -0.09574 0.18177 -0.10661 C 0.17778 -0.13899 0.17934 -0.16859 0.18177 -0.20097 C 0.17691 -0.23057 0.18107 -0.21762 0.17083 -0.24052 C 0.1691 -0.24468 0.16406 -0.25254 0.16406 -0.25231 C 0.16215 -0.2611 0.15851 -0.26919 0.15712 -0.27798 C 0.15295 -0.30458 0.15677 -0.32585 0.13628 -0.34112 C 0.12014 -0.33649 0.12604 -0.32932 0.11944 -0.31545 C 0.11441 -0.3055 0.11319 -0.30481 0.10694 -0.29764 C 0.10156 -0.28469 0.10555 -0.29186 0.09323 -0.27798 C 0.09184 -0.27636 0.09166 -0.27359 0.08993 -0.27197 C 0.08489 -0.26757 0.06875 -0.26711 0.06406 -0.26619 C 0.05191 -0.26249 0.03976 -0.25879 0.02795 -0.25416 C 0.01406 -0.2493 0.03194 -0.25601 0.01736 -0.25046 C 0.0158 -0.24977 0.01215 -0.24861 0.01215 -0.24838 C 0.00677 -0.24398 0.00017 -0.24144 -0.00504 -0.23658 C -0.0184 -0.22386 -0.00191 -0.23682 -0.01511 -0.22687 C -0.01615 -0.22479 -0.01632 -0.22271 -0.01702 -0.22086 C -0.01788 -0.21878 -0.02049 -0.21508 -0.02049 -0.21485 " pathEditMode="relative" rAng="0" ptsTypes="fffffffffffffffffffffffA">
                                      <p:cBhvr>
                                        <p:cTn id="9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-1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03145 C 0.01598 -0.04371 0.02553 -0.05065 0.03577 -0.05504 C 0.05226 -0.06221 0.06667 -0.06892 0.08369 -0.07331 C 0.08959 -0.07863 0.09619 -0.08094 0.10278 -0.08441 C 0.12813 -0.08325 0.15382 -0.08464 0.17813 -0.07331 C 0.20018 -0.07655 0.20834 -0.074 0.22066 -0.09528 C 0.22744 -0.14015 0.22032 -0.15402 0.21112 -0.18663 C 0.21198 -0.2049 0.21685 -0.22687 0.20834 -0.24306 C 0.20417 -0.24237 0.19983 -0.24306 0.19601 -0.24121 C 0.19445 -0.24052 0.19358 -0.23797 0.19323 -0.23589 C 0.19167 -0.22571 0.19185 -0.21508 0.19046 -0.20467 C 0.18941 -0.1975 0.18438 -0.18686 0.17952 -0.18478 C 0.1731 -0.17576 0.1658 -0.17622 0.15764 -0.17183 C 0.14862 -0.16697 0.13941 -0.16512 0.13021 -0.16096 C 0.11997 -0.15633 0.11094 -0.15102 0.10139 -0.14454 C 0.10053 -0.14061 0.09757 -0.1376 0.0974 -0.13367 C 0.09705 -0.12696 0.09879 -0.12026 0.09879 -0.11355 " pathEditMode="relative" ptsTypes="ffffffffffffffffA">
                                      <p:cBhvr>
                                        <p:cTn id="10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72" grpId="0" animBg="1"/>
      <p:bldP spid="19476" grpId="0" animBg="1"/>
      <p:bldP spid="19478" grpId="0" animBg="1"/>
      <p:bldP spid="19479" grpId="0" animBg="1"/>
      <p:bldP spid="19480" grpId="0" animBg="1"/>
      <p:bldP spid="19482" grpId="0" animBg="1"/>
      <p:bldP spid="19483" grpId="0" animBg="1"/>
      <p:bldP spid="19483" grpId="1" animBg="1"/>
      <p:bldP spid="19503" grpId="0" animBg="1"/>
      <p:bldP spid="19503" grpId="1" animBg="1"/>
      <p:bldP spid="19504" grpId="0" animBg="1"/>
      <p:bldP spid="19504" grpId="1" animBg="1"/>
      <p:bldP spid="19505" grpId="0" animBg="1"/>
      <p:bldP spid="19505" grpId="1" animBg="1"/>
      <p:bldP spid="19506" grpId="0" animBg="1"/>
      <p:bldP spid="19506" grpId="1" animBg="1"/>
      <p:bldP spid="19507" grpId="0" animBg="1"/>
      <p:bldP spid="19507" grpId="1" animBg="1"/>
      <p:bldP spid="19508" grpId="0" animBg="1"/>
      <p:bldP spid="19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0038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00040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92138" y="279400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16 * 5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400 : 2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563938" y="33337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60 : 2 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563938" y="908050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80 * 5 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6011863" y="69215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200 – 140 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6227763" y="188913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30 – 14 </a:t>
            </a:r>
          </a:p>
        </p:txBody>
      </p:sp>
      <p:sp>
        <p:nvSpPr>
          <p:cNvPr id="1127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19825"/>
            <a:ext cx="611187" cy="4492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" name="Прямая со стрелкой 13"/>
          <p:cNvCxnSpPr>
            <a:stCxn id="11268" idx="3"/>
            <a:endCxn id="11271" idx="1"/>
          </p:cNvCxnSpPr>
          <p:nvPr/>
        </p:nvCxnSpPr>
        <p:spPr>
          <a:xfrm>
            <a:off x="1657350" y="508000"/>
            <a:ext cx="1906588" cy="62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271" idx="1"/>
          </p:cNvCxnSpPr>
          <p:nvPr/>
        </p:nvCxnSpPr>
        <p:spPr>
          <a:xfrm rot="10800000" flipV="1">
            <a:off x="1714500" y="1136650"/>
            <a:ext cx="1849438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11269" idx="2"/>
            <a:endCxn id="11272" idx="2"/>
          </p:cNvCxnSpPr>
          <p:nvPr/>
        </p:nvCxnSpPr>
        <p:spPr>
          <a:xfrm rot="5400000" flipH="1" flipV="1">
            <a:off x="3913982" y="-1545432"/>
            <a:ext cx="215900" cy="5605463"/>
          </a:xfrm>
          <a:prstGeom prst="curvedConnector3">
            <a:avLst>
              <a:gd name="adj1" fmla="val -10588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272" idx="1"/>
          </p:cNvCxnSpPr>
          <p:nvPr/>
        </p:nvCxnSpPr>
        <p:spPr>
          <a:xfrm rot="10800000">
            <a:off x="4500563" y="571500"/>
            <a:ext cx="1511300" cy="349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429125" y="357188"/>
            <a:ext cx="1928813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11268" idx="0"/>
          </p:cNvCxnSpPr>
          <p:nvPr/>
        </p:nvCxnSpPr>
        <p:spPr>
          <a:xfrm rot="10800000">
            <a:off x="1125538" y="279400"/>
            <a:ext cx="5661025" cy="6350"/>
          </a:xfrm>
          <a:prstGeom prst="curvedConnector4">
            <a:avLst>
              <a:gd name="adj1" fmla="val 45297"/>
              <a:gd name="adj2" fmla="val 3712516"/>
            </a:avLst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1008</TotalTime>
  <Words>308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Segoe Print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найти площадь прямоугольника нужно -</vt:lpstr>
      <vt:lpstr>Площадь измеряется в…</vt:lpstr>
      <vt:lpstr>Презентация PowerPoint</vt:lpstr>
      <vt:lpstr>Презентация PowerPoint</vt:lpstr>
      <vt:lpstr>Домашнее задание: т.с. стр. 43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XTreme</cp:lastModifiedBy>
  <cp:revision>21</cp:revision>
  <dcterms:created xsi:type="dcterms:W3CDTF">2007-12-15T02:54:52Z</dcterms:created>
  <dcterms:modified xsi:type="dcterms:W3CDTF">2012-06-06T08:05:26Z</dcterms:modified>
</cp:coreProperties>
</file>