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3" r:id="rId4"/>
    <p:sldId id="284" r:id="rId5"/>
    <p:sldId id="280" r:id="rId6"/>
    <p:sldId id="281" r:id="rId7"/>
    <p:sldId id="282" r:id="rId8"/>
    <p:sldId id="261" r:id="rId9"/>
    <p:sldId id="271" r:id="rId10"/>
    <p:sldId id="272" r:id="rId11"/>
    <p:sldId id="273" r:id="rId12"/>
    <p:sldId id="259" r:id="rId13"/>
    <p:sldId id="269" r:id="rId14"/>
    <p:sldId id="270" r:id="rId15"/>
    <p:sldId id="260" r:id="rId16"/>
    <p:sldId id="275" r:id="rId17"/>
    <p:sldId id="277" r:id="rId18"/>
    <p:sldId id="276" r:id="rId19"/>
    <p:sldId id="278" r:id="rId20"/>
    <p:sldId id="279" r:id="rId21"/>
    <p:sldId id="274" r:id="rId22"/>
    <p:sldId id="263" r:id="rId23"/>
    <p:sldId id="285" r:id="rId24"/>
    <p:sldId id="286" r:id="rId25"/>
    <p:sldId id="287" r:id="rId26"/>
    <p:sldId id="288" r:id="rId27"/>
    <p:sldId id="289" r:id="rId28"/>
    <p:sldId id="290" r:id="rId29"/>
    <p:sldId id="268" r:id="rId30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66"/>
    <a:srgbClr val="0000CC"/>
    <a:srgbClr val="FF33CC"/>
    <a:srgbClr val="CC0000"/>
    <a:srgbClr val="FF6600"/>
    <a:srgbClr val="FF5050"/>
    <a:srgbClr val="2D77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8ED2-03BA-4E39-93C0-1CDB0A3561CF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CD16-2BEA-44E0-A607-F550E7FF2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C2BD-F905-4614-9D08-C76FE3BF19CB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AF35-5622-4CE7-B6FC-E2082ADF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9A9E-5AAD-4CB4-B838-72F9D6E15E1C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5D73-A0B0-4F45-BA83-78713E424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E3A1-4806-425D-8842-1CF353A400E1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E25A-E601-4AB1-A92C-B09E8F22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09B1-AE5D-4E6C-8916-49766563AF1D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90A0-1AA7-4DC2-AED7-57E0DBE30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1367-27D4-4216-BF38-582A86FAB34D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9A58-ADC7-4E4F-AF20-98D403A01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D9379-1992-47A4-8D98-9DC1496C0F0C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CBCB-2862-4C6E-A928-05D312894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05DD-C9A7-45F0-9945-9C04197D727A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BAA7-5DB4-4AC5-83D0-1EF3A6F52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428A-EDEA-4BD1-9E50-4DBDDF3F95DC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382D-8C4F-49BF-A111-77BC6D2D2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22A0-A27D-443E-9AD3-A3F7CB938632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A46E-5D71-404F-B83C-0869EFAD4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D227-705F-4F04-AF55-DB4244F75449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AB23-9765-4F68-8975-04F162234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3F4A07-4E08-4C4E-A31C-E97DE2F97B98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FF541F-58E7-4FC0-83CC-A220A20AA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5" descr="kras1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525" y="6477000"/>
            <a:ext cx="2530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6" descr="karanda1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290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Безымянный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26" y="1"/>
            <a:ext cx="1500174" cy="128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28625" y="7715250"/>
            <a:ext cx="3965575" cy="10477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Garamond" pitchFamily="18" charset="0"/>
              </a:rPr>
              <a:t>ГБОУ </a:t>
            </a:r>
            <a:r>
              <a:rPr lang="ru-RU" sz="1600" b="1" i="1" dirty="0">
                <a:solidFill>
                  <a:srgbClr val="660066"/>
                </a:solidFill>
                <a:latin typeface="Garamond" pitchFamily="18" charset="0"/>
              </a:rPr>
              <a:t>детский сад </a:t>
            </a:r>
            <a:r>
              <a:rPr lang="ru-RU" sz="1600" b="1" i="1" dirty="0" smtClean="0">
                <a:solidFill>
                  <a:srgbClr val="660066"/>
                </a:solidFill>
                <a:latin typeface="Garamond" pitchFamily="18" charset="0"/>
              </a:rPr>
              <a:t> </a:t>
            </a:r>
            <a:r>
              <a:rPr lang="ru-RU" sz="1600" b="1" i="1" dirty="0">
                <a:solidFill>
                  <a:srgbClr val="660066"/>
                </a:solidFill>
                <a:latin typeface="Garamond" pitchFamily="18" charset="0"/>
              </a:rPr>
              <a:t>№ 2495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i="1" dirty="0">
                <a:solidFill>
                  <a:srgbClr val="660066"/>
                </a:solidFill>
                <a:latin typeface="Garamond" pitchFamily="18" charset="0"/>
              </a:rPr>
              <a:t>     старший воспитатель  </a:t>
            </a:r>
            <a:r>
              <a:rPr lang="ru-RU" sz="1600" b="1" i="1" dirty="0" err="1">
                <a:solidFill>
                  <a:srgbClr val="660066"/>
                </a:solidFill>
                <a:latin typeface="Garamond" pitchFamily="18" charset="0"/>
              </a:rPr>
              <a:t>Дюженко</a:t>
            </a:r>
            <a:r>
              <a:rPr lang="ru-RU" sz="1600" b="1" i="1" dirty="0">
                <a:solidFill>
                  <a:srgbClr val="660066"/>
                </a:solidFill>
                <a:latin typeface="Garamond" pitchFamily="18" charset="0"/>
              </a:rPr>
              <a:t> Т.Н.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050297">
            <a:off x="-117457" y="4463446"/>
            <a:ext cx="5018889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СЕМИНАР </a:t>
            </a:r>
          </a:p>
          <a:p>
            <a:pPr algn="ctr">
              <a:defRPr/>
            </a:pPr>
            <a:r>
              <a:rPr lang="ru-RU" sz="2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«Развитие изобразительного творчества»</a:t>
            </a:r>
          </a:p>
          <a:p>
            <a:pPr algn="ctr"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80" y="857224"/>
            <a:ext cx="578647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Самостоятельная художественная деятельность</a:t>
            </a:r>
          </a:p>
        </p:txBody>
      </p:sp>
      <p:pic>
        <p:nvPicPr>
          <p:cNvPr id="9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63" y="2000250"/>
            <a:ext cx="2857500" cy="13573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</a:rPr>
              <a:t>Объективные условия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Источники  информации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Уголок детского творчества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</a:t>
            </a:r>
            <a:r>
              <a:rPr lang="ru-RU" sz="1400" u="sng" dirty="0"/>
              <a:t>Косвенное руководство  </a:t>
            </a:r>
          </a:p>
          <a:p>
            <a:pPr>
              <a:defRPr/>
            </a:pPr>
            <a:r>
              <a:rPr lang="ru-RU" sz="1400" b="1" dirty="0"/>
              <a:t>   </a:t>
            </a:r>
            <a:r>
              <a:rPr lang="ru-RU" sz="1400" dirty="0"/>
              <a:t>педагога</a:t>
            </a:r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0438" y="2000250"/>
            <a:ext cx="2786062" cy="13573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</a:rPr>
              <a:t>Субъективные условия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Желание ребёнка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 Интерес ребёнка</a:t>
            </a:r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buFontTx/>
              <a:buChar char="-"/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5875" y="3643313"/>
            <a:ext cx="4572000" cy="1643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</a:rPr>
              <a:t>Косвенное руководство педагога</a:t>
            </a:r>
            <a:endParaRPr lang="ru-RU" sz="1600" i="1" dirty="0">
              <a:solidFill>
                <a:srgbClr val="0000CC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400" dirty="0"/>
              <a:t>  Внесение  в уголок творчества нового материала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Слушание музыкального произведения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 Внесение  игрушек народного промысла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Рассматривание произведений искусства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Организация выставок</a:t>
            </a:r>
          </a:p>
          <a:p>
            <a:pPr algn="ctr">
              <a:defRPr/>
            </a:pPr>
            <a:endParaRPr lang="ru-RU" sz="1600" dirty="0"/>
          </a:p>
        </p:txBody>
      </p:sp>
      <p:pic>
        <p:nvPicPr>
          <p:cNvPr id="11272" name="Рисунок 5" descr="karanda1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8358188"/>
            <a:ext cx="2625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16200000" flipH="1">
            <a:off x="1714501" y="342900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214438" y="5715000"/>
            <a:ext cx="4572000" cy="23574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</a:rPr>
              <a:t>Черты творческой деятельности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</a:rPr>
              <a:t>(И.Я. </a:t>
            </a:r>
            <a:r>
              <a:rPr lang="ru-RU" sz="1600" b="1" dirty="0" err="1">
                <a:solidFill>
                  <a:srgbClr val="0000CC"/>
                </a:solidFill>
              </a:rPr>
              <a:t>Лернер</a:t>
            </a:r>
            <a:r>
              <a:rPr lang="ru-RU" sz="1600" b="1" dirty="0">
                <a:solidFill>
                  <a:srgbClr val="0000CC"/>
                </a:solidFill>
              </a:rPr>
              <a:t>)</a:t>
            </a:r>
            <a:endParaRPr lang="ru-RU" sz="1600" dirty="0">
              <a:solidFill>
                <a:srgbClr val="0000CC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400" dirty="0"/>
              <a:t>  Самостоятельный перенос ранее усвоенных знаний 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/>
              <a:t>   в </a:t>
            </a:r>
            <a:r>
              <a:rPr lang="ru-RU" sz="1400" dirty="0"/>
              <a:t>новую ситуацию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Видение новой функции предмета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Видение проблемы в стандартной ситуации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Видение структуры объекта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Способность к альтернативным решениям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</a:t>
            </a:r>
            <a:r>
              <a:rPr lang="ru-RU" sz="1400" dirty="0"/>
              <a:t>Комбинирование ранее известных способов 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/>
              <a:t>  деятельности </a:t>
            </a:r>
            <a:r>
              <a:rPr lang="ru-RU" sz="1400" dirty="0"/>
              <a:t>в новый</a:t>
            </a:r>
          </a:p>
          <a:p>
            <a:pPr algn="ctr"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80" y="857224"/>
            <a:ext cx="578647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Структура художественно-творческих способностей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(А.Г. Ковалев)</a:t>
            </a:r>
          </a:p>
        </p:txBody>
      </p:sp>
      <p:pic>
        <p:nvPicPr>
          <p:cNvPr id="9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Рисунок 5" descr="karanda1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8358188"/>
            <a:ext cx="2625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642938" y="2214563"/>
            <a:ext cx="5572125" cy="1928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>
              <a:defRPr/>
            </a:pPr>
            <a:endParaRPr lang="ru-RU" sz="1600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0000CC"/>
                </a:solidFill>
              </a:rPr>
              <a:t>Ведущие свойства              </a:t>
            </a:r>
            <a:r>
              <a:rPr lang="ru-RU" sz="1600" dirty="0">
                <a:solidFill>
                  <a:schemeClr val="tx1"/>
                </a:solidFill>
              </a:rPr>
              <a:t>воображение</a:t>
            </a:r>
          </a:p>
          <a:p>
            <a:pPr>
              <a:defRPr/>
            </a:pPr>
            <a:r>
              <a:rPr lang="ru-RU" sz="1600" b="1" dirty="0">
                <a:solidFill>
                  <a:srgbClr val="0000CC"/>
                </a:solidFill>
              </a:rPr>
              <a:t>Опорные свойства            </a:t>
            </a:r>
            <a:r>
              <a:rPr lang="ru-RU" sz="1600" dirty="0">
                <a:solidFill>
                  <a:schemeClr val="tx1"/>
                </a:solidFill>
              </a:rPr>
              <a:t>чувственность зрительного анализатора (чувство цвета, форма, ритма, светотени, пропорции), память, сенсомоторные качества руки </a:t>
            </a:r>
          </a:p>
          <a:p>
            <a:pPr>
              <a:defRPr/>
            </a:pPr>
            <a:r>
              <a:rPr lang="ru-RU" sz="1600" b="1" dirty="0">
                <a:solidFill>
                  <a:srgbClr val="0000CC"/>
                </a:solidFill>
              </a:rPr>
              <a:t>Вспомогательные средства или эмоциональный фон      </a:t>
            </a:r>
            <a:r>
              <a:rPr lang="ru-RU" sz="1600" dirty="0">
                <a:solidFill>
                  <a:schemeClr val="tx1"/>
                </a:solidFill>
              </a:rPr>
              <a:t>эмоциональный настрой на деятельность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71750" y="24288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71750" y="271462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43563" y="342900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143000" y="5643563"/>
            <a:ext cx="4572000" cy="23574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</a:rPr>
              <a:t>Черты творческой деятельности</a:t>
            </a:r>
          </a:p>
          <a:p>
            <a:pPr algn="ctr">
              <a:defRPr/>
            </a:pPr>
            <a:endParaRPr lang="ru-RU" sz="1600" dirty="0">
              <a:solidFill>
                <a:srgbClr val="0000CC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400" dirty="0"/>
              <a:t>  Самостоятельный перенос ранее усвоенных знаний в новую ситуацию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Видение новой функции предмета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Видение проблемы в стандартной ситуации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Видение структуры объекта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Способность к альтернативным решениям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Комбинирование ранее известных способов деятельности в новый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480" y="4500562"/>
            <a:ext cx="578647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Черты творческой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И.Я.Лернер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42" y="785786"/>
            <a:ext cx="58579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Планирование работы по изобразительной деятельности в детском саду</a:t>
            </a:r>
          </a:p>
        </p:txBody>
      </p:sp>
      <p:pic>
        <p:nvPicPr>
          <p:cNvPr id="13316" name="Рисунок 5" descr="karanda14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8358188"/>
            <a:ext cx="2625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7"/>
          <p:cNvSpPr>
            <a:spLocks noChangeArrowheads="1"/>
          </p:cNvSpPr>
          <p:nvPr/>
        </p:nvSpPr>
        <p:spPr bwMode="gray">
          <a:xfrm>
            <a:off x="1571625" y="2000250"/>
            <a:ext cx="3695700" cy="7858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/>
              <a:t>НОД </a:t>
            </a:r>
          </a:p>
          <a:p>
            <a:pPr algn="ctr">
              <a:defRPr/>
            </a:pPr>
            <a:r>
              <a:rPr lang="ru-RU" b="1" dirty="0"/>
              <a:t>по изобразительной деятельности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15" name="Freeform 9"/>
          <p:cNvSpPr>
            <a:spLocks/>
          </p:cNvSpPr>
          <p:nvPr/>
        </p:nvSpPr>
        <p:spPr bwMode="gray">
          <a:xfrm rot="2823647" flipH="1">
            <a:off x="3363119" y="2734469"/>
            <a:ext cx="285750" cy="53181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Freeform 9"/>
          <p:cNvSpPr>
            <a:spLocks/>
          </p:cNvSpPr>
          <p:nvPr/>
        </p:nvSpPr>
        <p:spPr bwMode="gray">
          <a:xfrm>
            <a:off x="5072063" y="3714750"/>
            <a:ext cx="428625" cy="5715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" name="Рисунок 5" descr="Безымянный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428625" y="3143250"/>
            <a:ext cx="1571625" cy="5715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Garamond" pitchFamily="18" charset="0"/>
              </a:rPr>
              <a:t>Первая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Garamond" pitchFamily="18" charset="0"/>
              </a:rPr>
              <a:t>половина дня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i="1" dirty="0">
                <a:solidFill>
                  <a:srgbClr val="660066"/>
                </a:solidFill>
                <a:latin typeface="Garamond" pitchFamily="18" charset="0"/>
              </a:rPr>
              <a:t>   </a:t>
            </a:r>
            <a:r>
              <a:rPr lang="ru-RU" sz="3200" b="1" i="1" dirty="0">
                <a:solidFill>
                  <a:srgbClr val="660066"/>
                </a:solidFill>
                <a:latin typeface="+mn-lt"/>
              </a:rPr>
              <a:t>  </a:t>
            </a:r>
            <a:endParaRPr lang="ru-RU" sz="1600" b="1" i="1" dirty="0">
              <a:solidFill>
                <a:srgbClr val="660066"/>
              </a:solidFill>
              <a:latin typeface="Garamond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929188" y="3214688"/>
            <a:ext cx="1500187" cy="5715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Garamond" pitchFamily="18" charset="0"/>
              </a:rPr>
              <a:t>Вторая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Garamond" pitchFamily="18" charset="0"/>
              </a:rPr>
              <a:t> половина дня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i="1" dirty="0">
                <a:solidFill>
                  <a:srgbClr val="660066"/>
                </a:solidFill>
                <a:latin typeface="Garamond" pitchFamily="18" charset="0"/>
              </a:rPr>
              <a:t>   </a:t>
            </a:r>
            <a:r>
              <a:rPr lang="ru-RU" sz="3200" b="1" i="1" dirty="0">
                <a:solidFill>
                  <a:srgbClr val="660066"/>
                </a:solidFill>
                <a:latin typeface="+mn-lt"/>
              </a:rPr>
              <a:t>  </a:t>
            </a:r>
            <a:endParaRPr lang="ru-RU" sz="1600" b="1" i="1" dirty="0">
              <a:solidFill>
                <a:srgbClr val="660066"/>
              </a:solidFill>
              <a:latin typeface="Garamond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2071688" y="3286125"/>
            <a:ext cx="2786062" cy="8572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660066"/>
                </a:solidFill>
                <a:latin typeface="Garamond" pitchFamily="18" charset="0"/>
              </a:rPr>
              <a:t>Дежурство детей по НОД,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660066"/>
                </a:solidFill>
                <a:latin typeface="Garamond" pitchFamily="18" charset="0"/>
              </a:rPr>
              <a:t>самообслуживание при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660066"/>
                </a:solidFill>
                <a:latin typeface="Garamond" pitchFamily="18" charset="0"/>
              </a:rPr>
              <a:t>подготовке  к  НОД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1600" b="1" dirty="0">
              <a:solidFill>
                <a:srgbClr val="660066"/>
              </a:solidFill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i="1" dirty="0">
                <a:solidFill>
                  <a:srgbClr val="660066"/>
                </a:solidFill>
                <a:latin typeface="Garamond" pitchFamily="18" charset="0"/>
              </a:rPr>
              <a:t>   </a:t>
            </a:r>
            <a:r>
              <a:rPr lang="ru-RU" sz="3200" b="1" i="1" dirty="0">
                <a:solidFill>
                  <a:srgbClr val="660066"/>
                </a:solidFill>
                <a:latin typeface="+mn-lt"/>
              </a:rPr>
              <a:t>  </a:t>
            </a:r>
            <a:endParaRPr lang="ru-RU" sz="1600" b="1" i="1" dirty="0">
              <a:solidFill>
                <a:srgbClr val="660066"/>
              </a:solidFill>
              <a:latin typeface="Garamond" pitchFamily="18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428625" y="4357688"/>
            <a:ext cx="2786063" cy="38576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000066"/>
                </a:solidFill>
                <a:latin typeface="+mn-lt"/>
              </a:rPr>
              <a:t>Прием детей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</a:rPr>
              <a:t>Дидактические игры и упражнения,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</a:rPr>
              <a:t> направленные на подготовку детей 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</a:rPr>
              <a:t>к предстоящему НОД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000066"/>
                </a:solidFill>
              </a:rPr>
              <a:t>Прогулка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Прорисовка на асфальте мелом или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палочками на земле предметов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окружающего  мира, которые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рисовали на НОД или за которыми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только  что наблюдали. Наблюдения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за  объектами, которые предстоит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изобразить</a:t>
            </a:r>
            <a:r>
              <a:rPr lang="ru-RU" sz="1400" b="1" dirty="0">
                <a:solidFill>
                  <a:srgbClr val="000066"/>
                </a:solidFill>
              </a:rPr>
              <a:t>.</a:t>
            </a:r>
          </a:p>
          <a:p>
            <a:pPr algn="ctr" eaLnBrk="0" hangingPunct="0">
              <a:defRPr/>
            </a:pPr>
            <a:endParaRPr lang="ru-RU" sz="1400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sz="1400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gray">
          <a:xfrm flipH="1">
            <a:off x="1000125" y="3714750"/>
            <a:ext cx="428625" cy="5715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357563" y="4357688"/>
            <a:ext cx="3071812" cy="38576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0066"/>
                </a:solidFill>
              </a:rPr>
              <a:t>Дидактические игры и упражнения по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 закреплению полученных знаний в НОД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0066"/>
                </a:solidFill>
              </a:rPr>
              <a:t>  Подготовка фона, формата и формы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  бумаги к следующему НОД  (учитываем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мнение ребёнка), 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0066"/>
                </a:solidFill>
              </a:rPr>
              <a:t>  Беседа по обсуждению темы предстоя-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щей  НОД ( НОД по литературным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произведениям или по заданной теме),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0066"/>
                </a:solidFill>
              </a:rPr>
              <a:t>  Самостоятельная работа детей в       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изобразительном  уголке, 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0066"/>
                </a:solidFill>
              </a:rPr>
              <a:t>Рассматривание и обследование натуры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0066"/>
                </a:solidFill>
              </a:rPr>
              <a:t>Наблюдения за объектами, которые       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предстоит </a:t>
            </a:r>
            <a:r>
              <a:rPr lang="ru-RU" sz="1200" dirty="0">
                <a:solidFill>
                  <a:srgbClr val="000066"/>
                </a:solidFill>
              </a:rPr>
              <a:t>изобразить.</a:t>
            </a:r>
            <a:endParaRPr lang="ru-RU" sz="1200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000066"/>
                </a:solidFill>
              </a:rPr>
              <a:t>Вечерняя прогулка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Прорисовка на асфальте мелом или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палочкой на земле предметов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окружающего мира, которые рисовали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на НОД  или за которыми только что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000066"/>
                </a:solidFill>
              </a:rPr>
              <a:t>наблюдали.</a:t>
            </a: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ru-RU" sz="1400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sz="1400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  <a:p>
            <a:pPr algn="ctr" eaLnBrk="0" hangingPunct="0">
              <a:defRPr/>
            </a:pPr>
            <a:endParaRPr lang="ru-RU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gray">
          <a:xfrm rot="395478" flipH="1">
            <a:off x="5032375" y="2519363"/>
            <a:ext cx="357188" cy="5715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Freeform 9"/>
          <p:cNvSpPr>
            <a:spLocks/>
          </p:cNvSpPr>
          <p:nvPr/>
        </p:nvSpPr>
        <p:spPr bwMode="gray">
          <a:xfrm>
            <a:off x="1428750" y="2500313"/>
            <a:ext cx="357188" cy="64293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42" y="785786"/>
            <a:ext cx="58579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Последовательность планирования занятий по изобразительной и конструктивной деятельности по темам</a:t>
            </a:r>
          </a:p>
        </p:txBody>
      </p:sp>
      <p:sp>
        <p:nvSpPr>
          <p:cNvPr id="14341" name="Подзаголовок 2"/>
          <p:cNvSpPr txBox="1">
            <a:spLocks/>
          </p:cNvSpPr>
          <p:nvPr/>
        </p:nvSpPr>
        <p:spPr bwMode="auto">
          <a:xfrm>
            <a:off x="500063" y="2000250"/>
            <a:ext cx="60007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400" b="1">
                <a:solidFill>
                  <a:srgbClr val="000066"/>
                </a:solidFill>
                <a:cs typeface="Arial" charset="0"/>
              </a:rPr>
              <a:t>Темы: «Здание», «Транспорт»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Конструирование из мелкого, крупного строителя, конструкторов разного вида.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Аппликация (перевод объема в плоскость).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Рисование.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Лепка (на пластинах, из пластин).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endParaRPr lang="ru-RU" sz="800"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400" b="1">
                <a:solidFill>
                  <a:srgbClr val="000066"/>
                </a:solidFill>
                <a:cs typeface="Arial" charset="0"/>
              </a:rPr>
              <a:t>Темы: «Животный мир, «Фрукты и овощи», «Грибы», «Человек»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Лепка.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Аппликация (перенос объема в плоскость),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Рисование.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Конструирование (из бумаги и природного материала).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endParaRPr lang="ru-RU" sz="800"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400" b="1">
                <a:solidFill>
                  <a:srgbClr val="000066"/>
                </a:solidFill>
                <a:cs typeface="Arial" charset="0"/>
              </a:rPr>
              <a:t>Тема: «Растительный мир»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рисование.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Аппликация.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Лепка.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1200">
                <a:cs typeface="Arial" charset="0"/>
              </a:rPr>
              <a:t>Конструирование.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endParaRPr lang="ru-RU" sz="800"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400" b="1">
                <a:solidFill>
                  <a:srgbClr val="000066"/>
                </a:solidFill>
                <a:cs typeface="Arial" charset="0"/>
              </a:rPr>
              <a:t>Темы по мотивам декоративно-прикладных промыслов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1200" b="1" i="1">
                <a:solidFill>
                  <a:srgbClr val="000066"/>
                </a:solidFill>
                <a:cs typeface="Arial" charset="0"/>
              </a:rPr>
              <a:t>«Дымки», «Гжели», «Абашево», «Каргополь», «Филлимоново», «Калининой   (торжокской) игрушки</a:t>
            </a:r>
            <a:r>
              <a:rPr lang="ru-RU" sz="1200" i="1">
                <a:solidFill>
                  <a:srgbClr val="000066"/>
                </a:solidFill>
                <a:cs typeface="Arial" charset="0"/>
              </a:rPr>
              <a:t>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>
                <a:cs typeface="Arial" charset="0"/>
              </a:rPr>
              <a:t>     Лепка             Аппликация             Рисование.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1200" b="1" i="1">
                <a:solidFill>
                  <a:srgbClr val="000066"/>
                </a:solidFill>
                <a:cs typeface="Arial" charset="0"/>
              </a:rPr>
              <a:t>«Городца», «Полхово-Майдана», «Жостово»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>
                <a:cs typeface="Arial" charset="0"/>
              </a:rPr>
              <a:t>      Аппликация             Рисование.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1200" b="1">
                <a:cs typeface="Arial" charset="0"/>
              </a:rPr>
              <a:t>«Хохломы»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>
                <a:cs typeface="Arial" charset="0"/>
              </a:rPr>
              <a:t>       Рисование               Аппликация</a:t>
            </a:r>
          </a:p>
          <a:p>
            <a:pPr marL="342900" indent="-342900">
              <a:spcBef>
                <a:spcPct val="20000"/>
              </a:spcBef>
            </a:pPr>
            <a:endParaRPr lang="ru-RU" sz="1200"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400">
              <a:cs typeface="Arial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357313" y="6786563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86063" y="6786563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857375" y="728662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57375" y="771525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46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42" y="785786"/>
            <a:ext cx="58579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Организация и структура непосредственно образовательной деятельности в детском саду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7188" y="2071688"/>
            <a:ext cx="6215062" cy="62150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Тема НОД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выбор темы в соответствии с возрастом детей и наличия навыков и умений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   </a:t>
            </a:r>
            <a:r>
              <a:rPr lang="ru-RU" sz="1400" i="1" u="sng" dirty="0">
                <a:latin typeface="Arial" pitchFamily="34" charset="0"/>
                <a:cs typeface="Arial" pitchFamily="34" charset="0"/>
              </a:rPr>
              <a:t>Образовательные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(Что изображаем? Чему учим детей?)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i="1" u="sng" dirty="0">
                <a:latin typeface="Arial" pitchFamily="34" charset="0"/>
                <a:cs typeface="Arial" pitchFamily="34" charset="0"/>
              </a:rPr>
              <a:t>Технические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(Какие  изобразительными материалами работаем и как?)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i="1" u="sng" dirty="0">
                <a:latin typeface="Arial" pitchFamily="34" charset="0"/>
                <a:cs typeface="Arial" pitchFamily="34" charset="0"/>
              </a:rPr>
              <a:t>Развивающие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(Что развиваем у детей на данном занятии?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i="1" u="sng" dirty="0">
                <a:latin typeface="Arial" pitchFamily="34" charset="0"/>
                <a:cs typeface="Arial" pitchFamily="34" charset="0"/>
              </a:rPr>
              <a:t>Воспитательные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(Какова значимость данной НОД для детей?)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Материалы и оборудование НОД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 раздаточный, демонстрационный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ХОД  непосредственно образовательной деятельности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Мотивация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почему ребёнок должен принять участие в НОД и выполнить порученную работу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Заинтересовывающий момент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Вводная беседа по теме  НОД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Использование НОД, как часть игры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Получение писем, посылок, приход гостей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Беседы об окружающем мире, художниках – иллюстраторах, художниках – скульпторах, архитекторах, народных умельцах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Обращение кого-либо из взрослых за помощью создать альбом эпизодов из сказок и т.д.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Принятие на себя роли юных художников, фотографов, сказочных героев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Рассматривание и обследование изображаемого предмета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Основная часть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практическая деятельность детей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Анализ детских работ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оформление выставки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15366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8" y="1047725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Анализ НОД  в детском саду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изобразительной деятельность</a:t>
            </a:r>
          </a:p>
        </p:txBody>
      </p:sp>
      <p:pic>
        <p:nvPicPr>
          <p:cNvPr id="5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1928813" y="2000250"/>
            <a:ext cx="2786062" cy="7143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до 3-х лет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2857500"/>
            <a:ext cx="2786063" cy="1071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Форма</a:t>
            </a:r>
          </a:p>
          <a:p>
            <a:pP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Какой формы изображенный предмет?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8" y="2857500"/>
            <a:ext cx="2714625" cy="1071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Цвет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Какого цвета изображаемый предмет?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813" y="4071938"/>
            <a:ext cx="3071812" cy="9286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CC0000"/>
                </a:solidFill>
              </a:rPr>
              <a:t>Композиция</a:t>
            </a:r>
          </a:p>
          <a:p>
            <a:pPr>
              <a:defRPr/>
            </a:pPr>
            <a:r>
              <a:rPr lang="ru-RU" sz="1600" dirty="0"/>
              <a:t>Ориентировка на листе бумаги (право, лево, вверх, низ)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1500" y="5357813"/>
            <a:ext cx="5715000" cy="221456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Например, рисование на тему «Солнышко»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Молодцы, ребята, какие получились у вас чудесные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солнышки! А какое солнышко самое теплое? Правильно,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 этого (показ) солнышка самые длинные лучики.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 А какое солнышко ещё не проснулось? Конечно, это (показ) солнышко, у него лучики короткие или совсем их нет.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16394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8" y="1047725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Анализ НОД  в детском саду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изобразительной деятельность</a:t>
            </a:r>
          </a:p>
        </p:txBody>
      </p:sp>
      <p:pic>
        <p:nvPicPr>
          <p:cNvPr id="5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2857500" y="3143250"/>
            <a:ext cx="1143000" cy="9286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66"/>
                </a:solidFill>
              </a:rPr>
              <a:t>от 3-х 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66"/>
                </a:solidFill>
              </a:rPr>
              <a:t>до 5-ти лет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3143250"/>
            <a:ext cx="2071687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Форма</a:t>
            </a:r>
          </a:p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Какой формы изображенный предмет?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3" y="2000250"/>
            <a:ext cx="2428875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Цвет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 оттенки изображаемых предметов?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0" y="3143250"/>
            <a:ext cx="2071688" cy="12144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Композиция</a:t>
            </a:r>
          </a:p>
          <a:p>
            <a:pPr>
              <a:defRPr/>
            </a:pPr>
            <a:r>
              <a:rPr lang="ru-RU" sz="1400" dirty="0"/>
              <a:t>Изображение нескольких предметов на одной линии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1500" y="5929313"/>
            <a:ext cx="5715000" cy="250031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Например, рисование на тему «Цыплята на полянке» </a:t>
            </a:r>
            <a:r>
              <a:rPr lang="ru-RU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(2-я младшая группа)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Вышла курочка гулять, свежей травки пощипать, а за ней ребятки,  желтые цыплятки. </a:t>
            </a:r>
            <a:r>
              <a:rPr lang="ru-RU" sz="1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Ко-ко-ко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ко-ко-ко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разбежались далеко.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Какой цыплёнок клюёт зёрнышки?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Какой цыплёнок быстро бегает?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Какой цыплёнок самый большой?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Какой цыплёнок самый маленький?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Какой цыплёнок смотрит на солнышко?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17418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071813" y="2000250"/>
            <a:ext cx="3286125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Поисковые вопросы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Как вы думаете, почему… (вопрос)?</a:t>
            </a:r>
          </a:p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(Вопрос)…, почему ты так решил?</a:t>
            </a:r>
          </a:p>
          <a:p>
            <a:pPr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" y="4500563"/>
            <a:ext cx="2500313" cy="1285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Уточняющие вопросы</a:t>
            </a:r>
          </a:p>
          <a:p>
            <a:pPr>
              <a:defRPr/>
            </a:pPr>
            <a:r>
              <a:rPr lang="ru-RU" sz="1400" dirty="0"/>
              <a:t>Направленные на уточнение последовательности выполнения этапов работы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00438" y="4500563"/>
            <a:ext cx="2786062" cy="1357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«Магазин» или «найди по описанию»</a:t>
            </a:r>
          </a:p>
          <a:p>
            <a:pPr>
              <a:defRPr/>
            </a:pPr>
            <a:r>
              <a:rPr lang="ru-RU" sz="1400" dirty="0"/>
              <a:t>Роль продавца выполняет воспитатель. Он описывает работу ребёнка, которую «продаёт»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3821906" y="4179094"/>
            <a:ext cx="214313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893219" y="4179094"/>
            <a:ext cx="214313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786188" y="3000375"/>
            <a:ext cx="21431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2678907" y="2964656"/>
            <a:ext cx="214312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071938" y="364331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643188" y="364331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8" y="1047725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Анализ НОД  в детском саду по изобразительной деятельность</a:t>
            </a:r>
          </a:p>
        </p:txBody>
      </p:sp>
      <p:pic>
        <p:nvPicPr>
          <p:cNvPr id="5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71500" y="2000250"/>
            <a:ext cx="5715000" cy="57150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Например, рисование на тему «Рыбки плавают в аквариуме»  (средняя группа)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Посмотрите, какие у нас удивительные рыбки в аквариумах.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каком аквариуме живет самая крупная рыбка, почему ты так решил?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каком аквариуме живет самая мелкая рыбка, почему ты так решил?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каком аквариуме рыбки захотели кушать, по каким признакам вы определили?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Как вы думаете, в каком аквариуме рыбки играют в догонялки? Почему так решил?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 каких рыбках можно сказать, что они золотые? Как вы определили?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ru-RU" sz="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ru-RU" sz="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Тема «Зимний лес»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Молодцы, ребята. Я приглашаю вас всех в магазин, где вы можете купить любую картину для мамы или папы, бабушки или дедушки.  Но картину показывать нельзя, о ней можно только рассказать. О какой картине я расскажу? Здесь изображен зимний лес. Ели укутаны снегом, как будто надели шубы. Среди этих елей стоит тоненькое деревце. Оно без листьев и снега. На земле лежат большие сугробы. Догадались? А теперь вы.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18438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8" y="928662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Анализ НОД  в детском саду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изобразительной деятельность</a:t>
            </a:r>
          </a:p>
        </p:txBody>
      </p:sp>
      <p:pic>
        <p:nvPicPr>
          <p:cNvPr id="5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2857500" y="3143250"/>
            <a:ext cx="1143000" cy="9286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66"/>
                </a:solidFill>
              </a:rPr>
              <a:t>от 5-ти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66"/>
                </a:solidFill>
              </a:rPr>
              <a:t>до 7-ми лет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3000375"/>
            <a:ext cx="2071687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  <a:cs typeface="Arial" pitchFamily="34" charset="0"/>
              </a:rPr>
              <a:t>Форма</a:t>
            </a:r>
          </a:p>
          <a:p>
            <a:pPr>
              <a:defRPr/>
            </a:pPr>
            <a:r>
              <a:rPr lang="ru-RU" sz="1400" dirty="0">
                <a:cs typeface="Arial" pitchFamily="34" charset="0"/>
              </a:rPr>
              <a:t>Какой формы изображенный предмет?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3" y="2000250"/>
            <a:ext cx="2428875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  <a:cs typeface="Arial" pitchFamily="34" charset="0"/>
              </a:rPr>
              <a:t>Цвет</a:t>
            </a:r>
            <a:r>
              <a:rPr lang="ru-RU" sz="1400" dirty="0"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400" dirty="0">
                <a:cs typeface="Arial" pitchFamily="34" charset="0"/>
              </a:rPr>
              <a:t>и оттенки изображаемых предметов?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0" y="3000375"/>
            <a:ext cx="2071688" cy="15001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Композиция</a:t>
            </a:r>
          </a:p>
          <a:p>
            <a:pPr>
              <a:defRPr/>
            </a:pPr>
            <a:r>
              <a:rPr lang="ru-RU" sz="1400" dirty="0">
                <a:latin typeface="+mj-lt"/>
                <a:cs typeface="Arial" pitchFamily="34" charset="0"/>
              </a:rPr>
              <a:t>Изображение нескольких предметов на одной линии.</a:t>
            </a:r>
          </a:p>
          <a:p>
            <a:pPr>
              <a:defRPr/>
            </a:pPr>
            <a:r>
              <a:rPr lang="ru-RU" sz="1400" dirty="0">
                <a:latin typeface="+mj-lt"/>
                <a:cs typeface="Arial" pitchFamily="34" charset="0"/>
              </a:rPr>
              <a:t>Изображение предметов  в перспективе.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1813" y="2000250"/>
            <a:ext cx="3286125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  <a:cs typeface="Arial" pitchFamily="34" charset="0"/>
              </a:rPr>
              <a:t>Поисковые вопросы</a:t>
            </a:r>
            <a:r>
              <a:rPr lang="ru-RU" sz="1400" dirty="0"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400" dirty="0">
                <a:cs typeface="Arial" pitchFamily="34" charset="0"/>
              </a:rPr>
              <a:t>Как вы думаете, почему… (вопрос)?</a:t>
            </a:r>
          </a:p>
          <a:p>
            <a:pPr>
              <a:defRPr/>
            </a:pPr>
            <a:r>
              <a:rPr lang="ru-RU" sz="1400" dirty="0">
                <a:cs typeface="Arial" pitchFamily="34" charset="0"/>
              </a:rPr>
              <a:t>(Вопрос)…, почему ты так решил?</a:t>
            </a:r>
          </a:p>
          <a:p>
            <a:pPr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3" y="4286250"/>
            <a:ext cx="2500312" cy="1285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Уточняющие вопросы</a:t>
            </a:r>
          </a:p>
          <a:p>
            <a:pPr>
              <a:defRPr/>
            </a:pPr>
            <a:r>
              <a:rPr lang="ru-RU" sz="1400" dirty="0"/>
              <a:t>Направленные на уточнение последовательности выполнения этапов работы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75" y="4643438"/>
            <a:ext cx="2786063" cy="1357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«Магазин» или «найди по описанию»</a:t>
            </a:r>
          </a:p>
          <a:p>
            <a:pPr>
              <a:defRPr/>
            </a:pPr>
            <a:r>
              <a:rPr lang="ru-RU" sz="1400" dirty="0"/>
              <a:t>Роль продавца выполняет воспитатель. Он описывает работу ребёнка, которую «продаёт»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3821906" y="4179094"/>
            <a:ext cx="214313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893219" y="4179094"/>
            <a:ext cx="214313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786188" y="3000375"/>
            <a:ext cx="21431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2678907" y="2964656"/>
            <a:ext cx="214312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071938" y="364331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643188" y="364331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00063" y="5715000"/>
            <a:ext cx="2714625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Практический </a:t>
            </a:r>
          </a:p>
          <a:p>
            <a:pPr>
              <a:defRPr/>
            </a:pPr>
            <a:r>
              <a:rPr lang="ru-RU" sz="1400" dirty="0"/>
              <a:t>Проверка качества выполнения работы, элемент соревнования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57563" y="6143625"/>
            <a:ext cx="3000375" cy="12144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Подбери работу к четверостишию </a:t>
            </a:r>
          </a:p>
          <a:p>
            <a:pPr>
              <a:defRPr/>
            </a:pPr>
            <a:r>
              <a:rPr lang="ru-RU" sz="1400" dirty="0"/>
              <a:t>Воспитатель читает четверостишие по теме занятия и ребёнок подбирает выполненную работу к нему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938" y="7500938"/>
            <a:ext cx="5643562" cy="785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C0000"/>
                </a:solidFill>
              </a:rPr>
              <a:t>Придумай или подбери стихотворение к выполненной работе</a:t>
            </a:r>
          </a:p>
          <a:p>
            <a:pPr algn="ctr">
              <a:defRPr/>
            </a:pPr>
            <a:r>
              <a:rPr lang="ru-RU" sz="1400" dirty="0"/>
              <a:t>Ребёнок подбирает стихотворение или придумывает свое стихотворение к выполненной работе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2464594" y="4822032"/>
            <a:ext cx="1428750" cy="21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643188" y="5143500"/>
            <a:ext cx="18589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821656" y="5679282"/>
            <a:ext cx="3000375" cy="21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80" name="Рисунок 5" descr="karanda1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8358188"/>
            <a:ext cx="2625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8" y="1000100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Анализ НОД  в детском саду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изобразительной деятельность</a:t>
            </a:r>
          </a:p>
        </p:txBody>
      </p:sp>
      <p:pic>
        <p:nvPicPr>
          <p:cNvPr id="5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71500" y="2143125"/>
            <a:ext cx="5715000" cy="57150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Например, рисование на тему «Машины едут по улице (дороге)»  </a:t>
            </a:r>
            <a:r>
              <a:rPr lang="ru-RU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(старшая группа)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Много разных машин едут по вашим улицам. Но сегодня я прочитаю четверостишия, а вы должны найти ту картину, на которой изображена эта машина и объяснить, по каким признакам вы  определили.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 самосвала путь далек,                Выдаются машине этой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Горой песок на плечи лег.              Вафли, пряники, конфеты.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Пыхтит в дороге грузовик,             Без халвы и шоколада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Хотя он к тяжести привык.             Не уйдет она со склада.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У этой машины                                Эта машина -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Особый цвет:                                   Бывалый солдат.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Как будто                                          Пушки её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Халат белоснежный надет.             Наготове стоят.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Эта машина                                      С пожаром вступает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И ночью не спит,                               В решительный бой.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Эта машина к больному спешит.     - Чем заряжаются пушки?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- Водой!                                                                                                                    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ru-RU" sz="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20486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80" y="714348"/>
            <a:ext cx="578647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Значение изобразительной деятельности для всестороннего развития личности ребёнка-дошкольника</a:t>
            </a:r>
          </a:p>
        </p:txBody>
      </p:sp>
      <p:pic>
        <p:nvPicPr>
          <p:cNvPr id="3076" name="Рисунок 6" descr="kras1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47"/>
          <p:cNvSpPr>
            <a:spLocks noChangeArrowheads="1"/>
          </p:cNvSpPr>
          <p:nvPr/>
        </p:nvSpPr>
        <p:spPr bwMode="ltGray">
          <a:xfrm rot="5400000" flipH="1">
            <a:off x="-964406" y="3999706"/>
            <a:ext cx="1928812" cy="207327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ltGray">
          <a:xfrm rot="5400000">
            <a:off x="-1321594" y="3679031"/>
            <a:ext cx="2643188" cy="271462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9" name="Group 53"/>
          <p:cNvGrpSpPr>
            <a:grpSpLocks/>
          </p:cNvGrpSpPr>
          <p:nvPr/>
        </p:nvGrpSpPr>
        <p:grpSpPr bwMode="auto">
          <a:xfrm>
            <a:off x="214313" y="3571875"/>
            <a:ext cx="381000" cy="381000"/>
            <a:chOff x="2078" y="1680"/>
            <a:chExt cx="1615" cy="1615"/>
          </a:xfrm>
        </p:grpSpPr>
        <p:sp>
          <p:nvSpPr>
            <p:cNvPr id="310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1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080" name="Group 60"/>
          <p:cNvGrpSpPr>
            <a:grpSpLocks/>
          </p:cNvGrpSpPr>
          <p:nvPr/>
        </p:nvGrpSpPr>
        <p:grpSpPr bwMode="auto">
          <a:xfrm>
            <a:off x="1000125" y="4214813"/>
            <a:ext cx="381000" cy="381000"/>
            <a:chOff x="2078" y="1680"/>
            <a:chExt cx="1615" cy="1615"/>
          </a:xfrm>
        </p:grpSpPr>
        <p:sp>
          <p:nvSpPr>
            <p:cNvPr id="310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081" name="Group 74"/>
          <p:cNvGrpSpPr>
            <a:grpSpLocks/>
          </p:cNvGrpSpPr>
          <p:nvPr/>
        </p:nvGrpSpPr>
        <p:grpSpPr bwMode="auto">
          <a:xfrm>
            <a:off x="857250" y="5643563"/>
            <a:ext cx="381000" cy="381000"/>
            <a:chOff x="2078" y="1680"/>
            <a:chExt cx="1615" cy="1615"/>
          </a:xfrm>
        </p:grpSpPr>
        <p:sp>
          <p:nvSpPr>
            <p:cNvPr id="3094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5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4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082" name="Group 81"/>
          <p:cNvGrpSpPr>
            <a:grpSpLocks/>
          </p:cNvGrpSpPr>
          <p:nvPr/>
        </p:nvGrpSpPr>
        <p:grpSpPr bwMode="auto">
          <a:xfrm>
            <a:off x="214313" y="6143625"/>
            <a:ext cx="355600" cy="381000"/>
            <a:chOff x="2078" y="1680"/>
            <a:chExt cx="1615" cy="1615"/>
          </a:xfrm>
        </p:grpSpPr>
        <p:sp>
          <p:nvSpPr>
            <p:cNvPr id="308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109" name="AutoShape 52"/>
          <p:cNvSpPr>
            <a:spLocks noChangeArrowheads="1"/>
          </p:cNvSpPr>
          <p:nvPr/>
        </p:nvSpPr>
        <p:spPr bwMode="gray">
          <a:xfrm>
            <a:off x="500063" y="2000250"/>
            <a:ext cx="5857875" cy="1643063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6600"/>
                </a:solidFill>
              </a:rPr>
              <a:t>     </a:t>
            </a:r>
            <a:r>
              <a:rPr lang="ru-RU" sz="1400" b="1" dirty="0">
                <a:solidFill>
                  <a:srgbClr val="FF6600"/>
                </a:solidFill>
              </a:rPr>
              <a:t>Познавательно- речевое развитие</a:t>
            </a:r>
            <a:endParaRPr lang="ru-RU" sz="1400" b="1" dirty="0">
              <a:solidFill>
                <a:srgbClr val="FF6600"/>
              </a:solidFill>
            </a:endParaRPr>
          </a:p>
          <a:p>
            <a:pPr marL="342900" indent="-342900" eaLnBrk="0" hangingPunct="0">
              <a:defRPr/>
            </a:pPr>
            <a:r>
              <a:rPr lang="ru-RU" sz="1400" dirty="0"/>
              <a:t>     1</a:t>
            </a:r>
            <a:r>
              <a:rPr lang="ru-RU" sz="1200" dirty="0"/>
              <a:t>.  Ознакомление с окружающим миром.</a:t>
            </a:r>
          </a:p>
          <a:p>
            <a:pPr eaLnBrk="0" hangingPunct="0">
              <a:defRPr/>
            </a:pPr>
            <a:r>
              <a:rPr lang="ru-RU" sz="1200" dirty="0"/>
              <a:t>      2.  Расширение  кругозора.</a:t>
            </a:r>
          </a:p>
          <a:p>
            <a:pPr eaLnBrk="0" hangingPunct="0">
              <a:defRPr/>
            </a:pPr>
            <a:r>
              <a:rPr lang="ru-RU" sz="1200" dirty="0"/>
              <a:t>      3.  Развитие всех познавательных психических процессов.</a:t>
            </a:r>
          </a:p>
          <a:p>
            <a:pPr eaLnBrk="0" hangingPunct="0">
              <a:defRPr/>
            </a:pPr>
            <a:r>
              <a:rPr lang="ru-RU" sz="1200" dirty="0"/>
              <a:t>      4.   Развитие речи.</a:t>
            </a:r>
          </a:p>
          <a:p>
            <a:pPr eaLnBrk="0" hangingPunct="0">
              <a:defRPr/>
            </a:pPr>
            <a:r>
              <a:rPr lang="ru-RU" sz="1200" dirty="0"/>
              <a:t>      5.   Получение знаний об изобразительных материалов, их свойствах и </a:t>
            </a:r>
          </a:p>
          <a:p>
            <a:pPr eaLnBrk="0" hangingPunct="0">
              <a:defRPr/>
            </a:pPr>
            <a:r>
              <a:rPr lang="ru-RU" sz="1200" dirty="0"/>
              <a:t>            технике работы с ними.</a:t>
            </a:r>
          </a:p>
          <a:p>
            <a:pPr eaLnBrk="0" hangingPunct="0">
              <a:defRPr/>
            </a:pPr>
            <a:r>
              <a:rPr lang="ru-RU" sz="1200" dirty="0"/>
              <a:t>      6.   Знакомство с сенсорными эталонами.</a:t>
            </a:r>
          </a:p>
        </p:txBody>
      </p:sp>
      <p:sp>
        <p:nvSpPr>
          <p:cNvPr id="4110" name="AutoShape 51"/>
          <p:cNvSpPr>
            <a:spLocks noChangeArrowheads="1"/>
          </p:cNvSpPr>
          <p:nvPr/>
        </p:nvSpPr>
        <p:spPr bwMode="gray">
          <a:xfrm>
            <a:off x="1357313" y="3786188"/>
            <a:ext cx="5000625" cy="2071687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400" b="1" dirty="0">
                <a:solidFill>
                  <a:srgbClr val="2D772F"/>
                </a:solidFill>
                <a:latin typeface="Arial" pitchFamily="34" charset="0"/>
                <a:cs typeface="Arial" pitchFamily="34" charset="0"/>
              </a:rPr>
              <a:t>Социально-личностное развитие</a:t>
            </a:r>
            <a:endParaRPr lang="ru-RU" sz="1400" b="1" dirty="0">
              <a:solidFill>
                <a:srgbClr val="2D772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1.  Формирование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нравственно-волевых качеств личности.</a:t>
            </a:r>
          </a:p>
          <a:p>
            <a:pPr marL="342900" indent="-342900" eaLnBrk="0" hangingPunct="0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2.  Содержание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детских работ формирует отношение к </a:t>
            </a:r>
          </a:p>
          <a:p>
            <a:pPr marL="342900" indent="-342900" eaLnBrk="0" hangingPunct="0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окружающим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0" hangingPunct="0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3.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Воспитание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этнической и экологической культуры </a:t>
            </a:r>
          </a:p>
          <a:p>
            <a:pPr marL="342900" indent="-342900" eaLnBrk="0" hangingPunct="0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личности</a:t>
            </a:r>
            <a:r>
              <a:rPr lang="ru-RU" sz="1200" dirty="0"/>
              <a:t>.</a:t>
            </a:r>
          </a:p>
          <a:p>
            <a:pPr marL="342900" indent="-342900" eaLnBrk="0" hangingPunct="0">
              <a:defRPr/>
            </a:pPr>
            <a:r>
              <a:rPr lang="ru-RU" sz="1200" dirty="0"/>
              <a:t> 4.  Воспитание </a:t>
            </a:r>
            <a:r>
              <a:rPr lang="ru-RU" sz="1200" dirty="0"/>
              <a:t>уважения к людям </a:t>
            </a:r>
            <a:r>
              <a:rPr lang="ru-RU" sz="1200" dirty="0"/>
              <a:t>труда</a:t>
            </a:r>
          </a:p>
          <a:p>
            <a:pPr marL="342900" indent="-342900" eaLnBrk="0" hangingPunct="0">
              <a:defRPr/>
            </a:pPr>
            <a:r>
              <a:rPr lang="ru-RU" sz="1200" dirty="0"/>
              <a:t> </a:t>
            </a:r>
            <a:r>
              <a:rPr lang="ru-RU" sz="1200" dirty="0"/>
              <a:t>5.  Формирование </a:t>
            </a:r>
            <a:r>
              <a:rPr lang="ru-RU" sz="1200" dirty="0"/>
              <a:t>трудовых навыков и умений при </a:t>
            </a:r>
          </a:p>
          <a:p>
            <a:pPr marL="342900" indent="-342900" eaLnBrk="0" hangingPunct="0">
              <a:defRPr/>
            </a:pPr>
            <a:r>
              <a:rPr lang="ru-RU" sz="1200" dirty="0"/>
              <a:t>      </a:t>
            </a:r>
            <a:r>
              <a:rPr lang="ru-RU" sz="1200" dirty="0"/>
              <a:t>правильном </a:t>
            </a:r>
            <a:r>
              <a:rPr lang="ru-RU" sz="1200" dirty="0"/>
              <a:t>подборе специального и общего </a:t>
            </a:r>
          </a:p>
          <a:p>
            <a:pPr marL="342900" indent="-342900" eaLnBrk="0" hangingPunct="0">
              <a:defRPr/>
            </a:pPr>
            <a:r>
              <a:rPr lang="ru-RU" sz="1200" dirty="0"/>
              <a:t>      </a:t>
            </a:r>
            <a:r>
              <a:rPr lang="ru-RU" sz="1200" dirty="0"/>
              <a:t>оборудования</a:t>
            </a:r>
            <a:r>
              <a:rPr lang="ru-RU" sz="1200" dirty="0"/>
              <a:t>.</a:t>
            </a:r>
          </a:p>
          <a:p>
            <a:pPr marL="342900" indent="-342900" eaLnBrk="0" hangingPunct="0">
              <a:defRPr/>
            </a:pPr>
            <a:endParaRPr lang="ru-RU" sz="1200" dirty="0"/>
          </a:p>
        </p:txBody>
      </p:sp>
      <p:sp>
        <p:nvSpPr>
          <p:cNvPr id="4113" name="AutoShape 48"/>
          <p:cNvSpPr>
            <a:spLocks noChangeArrowheads="1"/>
          </p:cNvSpPr>
          <p:nvPr/>
        </p:nvSpPr>
        <p:spPr bwMode="gray">
          <a:xfrm>
            <a:off x="571500" y="6929438"/>
            <a:ext cx="5357813" cy="1143000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990033"/>
                </a:solidFill>
              </a:rPr>
              <a:t>      </a:t>
            </a:r>
            <a:r>
              <a:rPr lang="ru-RU" sz="1400" b="1" dirty="0">
                <a:solidFill>
                  <a:srgbClr val="990033"/>
                </a:solidFill>
              </a:rPr>
              <a:t>Художественно-эстетическое развитие</a:t>
            </a:r>
            <a:endParaRPr lang="ru-RU" sz="1400" b="1" dirty="0">
              <a:solidFill>
                <a:srgbClr val="990033"/>
              </a:solidFill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ru-RU" sz="1200" dirty="0"/>
              <a:t>Формирование художественного вкуса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ru-RU" sz="1200" dirty="0"/>
              <a:t>Развитие эстетического восприятия и эстетических </a:t>
            </a:r>
          </a:p>
          <a:p>
            <a:pPr marL="342900" indent="-342900" eaLnBrk="0" hangingPunct="0">
              <a:defRPr/>
            </a:pPr>
            <a:r>
              <a:rPr lang="ru-RU" sz="1200" dirty="0"/>
              <a:t>        чувств (чувство цвета, ритма, формы, композиции).</a:t>
            </a:r>
          </a:p>
          <a:p>
            <a:pPr marL="342900" indent="-342900" eaLnBrk="0" hangingPunct="0">
              <a:defRPr/>
            </a:pPr>
            <a:r>
              <a:rPr lang="ru-RU" sz="1200" dirty="0"/>
              <a:t>3.     Формирование детского художественного творчества.</a:t>
            </a:r>
          </a:p>
        </p:txBody>
      </p:sp>
      <p:pic>
        <p:nvPicPr>
          <p:cNvPr id="48" name="Рисунок 5" descr="Безымянный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AutoShape 49"/>
          <p:cNvSpPr>
            <a:spLocks noChangeArrowheads="1"/>
          </p:cNvSpPr>
          <p:nvPr/>
        </p:nvSpPr>
        <p:spPr bwMode="gray">
          <a:xfrm>
            <a:off x="1143000" y="6000750"/>
            <a:ext cx="5286375" cy="8001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800080"/>
                </a:solidFill>
              </a:rPr>
              <a:t>     </a:t>
            </a:r>
            <a:r>
              <a:rPr lang="ru-RU" sz="1400" b="1" dirty="0">
                <a:solidFill>
                  <a:srgbClr val="800080"/>
                </a:solidFill>
              </a:rPr>
              <a:t>Физическое развитие</a:t>
            </a:r>
            <a:endParaRPr lang="ru-RU" sz="1400" b="1" dirty="0">
              <a:solidFill>
                <a:srgbClr val="800080"/>
              </a:solidFill>
            </a:endParaRPr>
          </a:p>
          <a:p>
            <a:pPr marL="228600" indent="-228600" eaLnBrk="0" hangingPunct="0">
              <a:buFontTx/>
              <a:buAutoNum type="arabicPeriod"/>
              <a:defRPr/>
            </a:pPr>
            <a:r>
              <a:rPr lang="ru-RU" sz="1200" dirty="0"/>
              <a:t>Развитие: глазомера, мелкой моторики рук</a:t>
            </a:r>
          </a:p>
          <a:p>
            <a:pPr marL="228600" indent="-228600" eaLnBrk="0" hangingPunct="0">
              <a:buFontTx/>
              <a:buAutoNum type="arabicPeriod"/>
              <a:defRPr/>
            </a:pPr>
            <a:r>
              <a:rPr lang="ru-RU" sz="1200" dirty="0"/>
              <a:t>Формирование осанки.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8" y="1000100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Анализ НОД  в детском саду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изобразительной деятельность</a:t>
            </a:r>
          </a:p>
        </p:txBody>
      </p:sp>
      <p:pic>
        <p:nvPicPr>
          <p:cNvPr id="5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71500" y="2143125"/>
            <a:ext cx="5715000" cy="5715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Например, рисование на тему «Белая береза»  </a:t>
            </a:r>
            <a:r>
              <a:rPr lang="ru-RU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(подготовительная группа)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Замечательный поет Сергей Есенин написал так о белоствольной красавице:     Белая береза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Под моим окном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Принакрылась снегом,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Точно серебром.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На пушистых ветках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Снежною каймою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Распустились кисти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Белой  бахромой.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- Поэтесса Т.А. Шорыгина написала: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Укрытая снегами,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Стоит она зимой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В расшитой жемчугами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Накидке кружевной.           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- А какие четверостишия вы придумаете для своей березы?                                                                                           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ru-RU" sz="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21510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94" y="857224"/>
            <a:ext cx="542928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FF33CC"/>
                </a:solidFill>
                <a:latin typeface="+mn-lt"/>
              </a:rPr>
              <a:t>Обучение детей дошкольного возраста проведению формообразующих линий</a:t>
            </a:r>
          </a:p>
        </p:txBody>
      </p:sp>
      <p:pic>
        <p:nvPicPr>
          <p:cNvPr id="5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71500" y="2143125"/>
            <a:ext cx="5715000" cy="5715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Рисование цветными карандашами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Прямые линии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Вертикальные линии         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Вертикальные прямые линии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Вертикальные ограниченные линии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Горизонтальные линии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Горизонтальные прямые ограниченные линии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 startAt="2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Спиралевидные линии</a:t>
            </a:r>
          </a:p>
          <a:p>
            <a:pPr marL="342900" indent="-342900">
              <a:spcBef>
                <a:spcPct val="20000"/>
              </a:spcBef>
              <a:buFontTx/>
              <a:buAutoNum type="arabicPeriod" startAt="2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Прерывистая (штрих) линия    </a:t>
            </a:r>
          </a:p>
          <a:p>
            <a:pPr marL="342900" indent="-342900">
              <a:spcBef>
                <a:spcPct val="20000"/>
              </a:spcBef>
              <a:buFontTx/>
              <a:buAutoNum type="arabicPeriod" startAt="2"/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 startAt="2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Пересекающие линии </a:t>
            </a:r>
          </a:p>
          <a:p>
            <a:pPr marL="342900" indent="-342900">
              <a:spcBef>
                <a:spcPct val="20000"/>
              </a:spcBef>
              <a:buFontTx/>
              <a:buAutoNum type="arabicPeriod" startAt="2"/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 startAt="2"/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 startAt="5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Наклонные линии</a:t>
            </a:r>
          </a:p>
          <a:p>
            <a:pPr marL="342900" indent="-342900">
              <a:spcBef>
                <a:spcPct val="20000"/>
              </a:spcBef>
              <a:buFontTx/>
              <a:buAutoNum type="arabicPeriod" startAt="5"/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 startAt="5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Круглые линии</a:t>
            </a:r>
          </a:p>
          <a:p>
            <a:pPr marL="342900" indent="-342900">
              <a:spcBef>
                <a:spcPct val="20000"/>
              </a:spcBef>
              <a:buFontTx/>
              <a:buAutoNum type="arabicPeriod" startAt="5"/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 startAt="5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Ломанные линии </a:t>
            </a:r>
          </a:p>
          <a:p>
            <a:pPr marL="342900" indent="-342900">
              <a:spcBef>
                <a:spcPct val="20000"/>
              </a:spcBef>
              <a:buFontTx/>
              <a:buAutoNum type="arabicPeriod" startAt="5"/>
              <a:defRPr/>
            </a:pPr>
            <a:endParaRPr lang="ru-RU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 startAt="5"/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Волнистые линии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ru-RU" sz="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644106" y="3071019"/>
            <a:ext cx="1428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786981" y="3071019"/>
            <a:ext cx="1428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929856" y="3071019"/>
            <a:ext cx="1428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43375" y="3286125"/>
            <a:ext cx="1000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43375" y="3500438"/>
            <a:ext cx="1000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045744" y="3393281"/>
            <a:ext cx="204788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188619" y="3383756"/>
            <a:ext cx="204788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331494" y="3383756"/>
            <a:ext cx="204788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43250" y="3571875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43250" y="3714750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4894263" y="3892550"/>
            <a:ext cx="5000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251451" y="3892550"/>
            <a:ext cx="500062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43500" y="3786188"/>
            <a:ext cx="3571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143500" y="3929063"/>
            <a:ext cx="3571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43500" y="4071938"/>
            <a:ext cx="3571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3121025" y="4143375"/>
            <a:ext cx="307975" cy="357188"/>
          </a:xfrm>
          <a:custGeom>
            <a:avLst/>
            <a:gdLst>
              <a:gd name="connsiteX0" fmla="*/ 109728 w 331360"/>
              <a:gd name="connsiteY0" fmla="*/ 146595 h 404221"/>
              <a:gd name="connsiteX1" fmla="*/ 243840 w 331360"/>
              <a:gd name="connsiteY1" fmla="*/ 134403 h 404221"/>
              <a:gd name="connsiteX2" fmla="*/ 195072 w 331360"/>
              <a:gd name="connsiteY2" fmla="*/ 219747 h 404221"/>
              <a:gd name="connsiteX3" fmla="*/ 134112 w 331360"/>
              <a:gd name="connsiteY3" fmla="*/ 207555 h 404221"/>
              <a:gd name="connsiteX4" fmla="*/ 97536 w 331360"/>
              <a:gd name="connsiteY4" fmla="*/ 195363 h 404221"/>
              <a:gd name="connsiteX5" fmla="*/ 109728 w 331360"/>
              <a:gd name="connsiteY5" fmla="*/ 146595 h 404221"/>
              <a:gd name="connsiteX6" fmla="*/ 146304 w 331360"/>
              <a:gd name="connsiteY6" fmla="*/ 73443 h 404221"/>
              <a:gd name="connsiteX7" fmla="*/ 268224 w 331360"/>
              <a:gd name="connsiteY7" fmla="*/ 110019 h 404221"/>
              <a:gd name="connsiteX8" fmla="*/ 219456 w 331360"/>
              <a:gd name="connsiteY8" fmla="*/ 244131 h 404221"/>
              <a:gd name="connsiteX9" fmla="*/ 182880 w 331360"/>
              <a:gd name="connsiteY9" fmla="*/ 256323 h 404221"/>
              <a:gd name="connsiteX10" fmla="*/ 73152 w 331360"/>
              <a:gd name="connsiteY10" fmla="*/ 231939 h 404221"/>
              <a:gd name="connsiteX11" fmla="*/ 36576 w 331360"/>
              <a:gd name="connsiteY11" fmla="*/ 158787 h 404221"/>
              <a:gd name="connsiteX12" fmla="*/ 97536 w 331360"/>
              <a:gd name="connsiteY12" fmla="*/ 73443 h 404221"/>
              <a:gd name="connsiteX13" fmla="*/ 292608 w 331360"/>
              <a:gd name="connsiteY13" fmla="*/ 85635 h 404221"/>
              <a:gd name="connsiteX14" fmla="*/ 304800 w 331360"/>
              <a:gd name="connsiteY14" fmla="*/ 122211 h 404221"/>
              <a:gd name="connsiteX15" fmla="*/ 292608 w 331360"/>
              <a:gd name="connsiteY15" fmla="*/ 231939 h 404221"/>
              <a:gd name="connsiteX16" fmla="*/ 256032 w 331360"/>
              <a:gd name="connsiteY16" fmla="*/ 256323 h 404221"/>
              <a:gd name="connsiteX17" fmla="*/ 243840 w 331360"/>
              <a:gd name="connsiteY17" fmla="*/ 292899 h 404221"/>
              <a:gd name="connsiteX18" fmla="*/ 60960 w 331360"/>
              <a:gd name="connsiteY18" fmla="*/ 268515 h 404221"/>
              <a:gd name="connsiteX19" fmla="*/ 0 w 331360"/>
              <a:gd name="connsiteY19" fmla="*/ 158787 h 404221"/>
              <a:gd name="connsiteX20" fmla="*/ 24384 w 331360"/>
              <a:gd name="connsiteY20" fmla="*/ 49059 h 404221"/>
              <a:gd name="connsiteX21" fmla="*/ 60960 w 331360"/>
              <a:gd name="connsiteY21" fmla="*/ 12483 h 404221"/>
              <a:gd name="connsiteX22" fmla="*/ 304800 w 331360"/>
              <a:gd name="connsiteY22" fmla="*/ 24675 h 404221"/>
              <a:gd name="connsiteX23" fmla="*/ 329184 w 331360"/>
              <a:gd name="connsiteY23" fmla="*/ 97827 h 404221"/>
              <a:gd name="connsiteX24" fmla="*/ 316992 w 331360"/>
              <a:gd name="connsiteY24" fmla="*/ 317283 h 404221"/>
              <a:gd name="connsiteX25" fmla="*/ 280416 w 331360"/>
              <a:gd name="connsiteY25" fmla="*/ 341667 h 404221"/>
              <a:gd name="connsiteX26" fmla="*/ 195072 w 331360"/>
              <a:gd name="connsiteY26" fmla="*/ 366051 h 404221"/>
              <a:gd name="connsiteX27" fmla="*/ 121920 w 331360"/>
              <a:gd name="connsiteY27" fmla="*/ 402627 h 404221"/>
              <a:gd name="connsiteX28" fmla="*/ 97536 w 331360"/>
              <a:gd name="connsiteY28" fmla="*/ 402627 h 40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1360" h="404221">
                <a:moveTo>
                  <a:pt x="109728" y="146595"/>
                </a:moveTo>
                <a:cubicBezTo>
                  <a:pt x="147252" y="121579"/>
                  <a:pt x="190604" y="81167"/>
                  <a:pt x="243840" y="134403"/>
                </a:cubicBezTo>
                <a:cubicBezTo>
                  <a:pt x="304635" y="195198"/>
                  <a:pt x="216057" y="212752"/>
                  <a:pt x="195072" y="219747"/>
                </a:cubicBezTo>
                <a:cubicBezTo>
                  <a:pt x="174752" y="215683"/>
                  <a:pt x="154216" y="212581"/>
                  <a:pt x="134112" y="207555"/>
                </a:cubicBezTo>
                <a:cubicBezTo>
                  <a:pt x="121644" y="204438"/>
                  <a:pt x="102309" y="207295"/>
                  <a:pt x="97536" y="195363"/>
                </a:cubicBezTo>
                <a:cubicBezTo>
                  <a:pt x="91313" y="179805"/>
                  <a:pt x="105125" y="162707"/>
                  <a:pt x="109728" y="146595"/>
                </a:cubicBezTo>
                <a:cubicBezTo>
                  <a:pt x="122347" y="102428"/>
                  <a:pt x="119587" y="113518"/>
                  <a:pt x="146304" y="73443"/>
                </a:cubicBezTo>
                <a:cubicBezTo>
                  <a:pt x="235352" y="103126"/>
                  <a:pt x="194520" y="91593"/>
                  <a:pt x="268224" y="110019"/>
                </a:cubicBezTo>
                <a:cubicBezTo>
                  <a:pt x="257723" y="204528"/>
                  <a:pt x="285335" y="211192"/>
                  <a:pt x="219456" y="244131"/>
                </a:cubicBezTo>
                <a:cubicBezTo>
                  <a:pt x="207961" y="249878"/>
                  <a:pt x="195072" y="252259"/>
                  <a:pt x="182880" y="256323"/>
                </a:cubicBezTo>
                <a:cubicBezTo>
                  <a:pt x="182131" y="256198"/>
                  <a:pt x="88949" y="244576"/>
                  <a:pt x="73152" y="231939"/>
                </a:cubicBezTo>
                <a:cubicBezTo>
                  <a:pt x="51666" y="214750"/>
                  <a:pt x="44608" y="182882"/>
                  <a:pt x="36576" y="158787"/>
                </a:cubicBezTo>
                <a:cubicBezTo>
                  <a:pt x="65024" y="73443"/>
                  <a:pt x="36576" y="93763"/>
                  <a:pt x="97536" y="73443"/>
                </a:cubicBezTo>
                <a:cubicBezTo>
                  <a:pt x="162560" y="77507"/>
                  <a:pt x="229189" y="70713"/>
                  <a:pt x="292608" y="85635"/>
                </a:cubicBezTo>
                <a:cubicBezTo>
                  <a:pt x="305118" y="88578"/>
                  <a:pt x="304800" y="109360"/>
                  <a:pt x="304800" y="122211"/>
                </a:cubicBezTo>
                <a:cubicBezTo>
                  <a:pt x="304800" y="159012"/>
                  <a:pt x="305185" y="197354"/>
                  <a:pt x="292608" y="231939"/>
                </a:cubicBezTo>
                <a:cubicBezTo>
                  <a:pt x="287600" y="245710"/>
                  <a:pt x="268224" y="248195"/>
                  <a:pt x="256032" y="256323"/>
                </a:cubicBezTo>
                <a:cubicBezTo>
                  <a:pt x="251968" y="268515"/>
                  <a:pt x="256542" y="290945"/>
                  <a:pt x="243840" y="292899"/>
                </a:cubicBezTo>
                <a:cubicBezTo>
                  <a:pt x="162191" y="305460"/>
                  <a:pt x="123619" y="289401"/>
                  <a:pt x="60960" y="268515"/>
                </a:cubicBezTo>
                <a:cubicBezTo>
                  <a:pt x="5063" y="184670"/>
                  <a:pt x="21459" y="223165"/>
                  <a:pt x="0" y="158787"/>
                </a:cubicBezTo>
                <a:cubicBezTo>
                  <a:pt x="737" y="155104"/>
                  <a:pt x="19086" y="58330"/>
                  <a:pt x="24384" y="49059"/>
                </a:cubicBezTo>
                <a:cubicBezTo>
                  <a:pt x="32938" y="34089"/>
                  <a:pt x="48768" y="24675"/>
                  <a:pt x="60960" y="12483"/>
                </a:cubicBezTo>
                <a:cubicBezTo>
                  <a:pt x="142240" y="16547"/>
                  <a:pt x="227249" y="0"/>
                  <a:pt x="304800" y="24675"/>
                </a:cubicBezTo>
                <a:cubicBezTo>
                  <a:pt x="329293" y="32468"/>
                  <a:pt x="329184" y="97827"/>
                  <a:pt x="329184" y="97827"/>
                </a:cubicBezTo>
                <a:cubicBezTo>
                  <a:pt x="325120" y="170979"/>
                  <a:pt x="331360" y="245441"/>
                  <a:pt x="316992" y="317283"/>
                </a:cubicBezTo>
                <a:cubicBezTo>
                  <a:pt x="314118" y="331651"/>
                  <a:pt x="293522" y="335114"/>
                  <a:pt x="280416" y="341667"/>
                </a:cubicBezTo>
                <a:cubicBezTo>
                  <a:pt x="262925" y="350412"/>
                  <a:pt x="210697" y="362145"/>
                  <a:pt x="195072" y="366051"/>
                </a:cubicBezTo>
                <a:cubicBezTo>
                  <a:pt x="164247" y="386601"/>
                  <a:pt x="157975" y="395416"/>
                  <a:pt x="121920" y="402627"/>
                </a:cubicBezTo>
                <a:cubicBezTo>
                  <a:pt x="113950" y="404221"/>
                  <a:pt x="105664" y="402627"/>
                  <a:pt x="97536" y="4026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3715544" y="435689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3720306" y="4637882"/>
            <a:ext cx="142875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715544" y="4856957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3858419" y="435689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858419" y="4642644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3858419" y="4856957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4179887" y="47513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4322763" y="4749800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4608513" y="4749800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4751388" y="4749800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143250" y="5072063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143250" y="5572125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2892425" y="5322888"/>
            <a:ext cx="642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3394075" y="5322888"/>
            <a:ext cx="642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286250" y="5072063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4037013" y="5322888"/>
            <a:ext cx="642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4537075" y="5322888"/>
            <a:ext cx="642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286250" y="5214938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286250" y="5357813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286250" y="5500688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3143250" y="5929313"/>
            <a:ext cx="285750" cy="285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3000375" y="5857875"/>
            <a:ext cx="285750" cy="285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16200000" flipH="1">
            <a:off x="3714750" y="5929313"/>
            <a:ext cx="285750" cy="285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3786188" y="5786438"/>
            <a:ext cx="357187" cy="357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3429000" y="6643688"/>
            <a:ext cx="142875" cy="1428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3857625" y="6429375"/>
            <a:ext cx="285750" cy="285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500563" y="6286500"/>
            <a:ext cx="642937" cy="6429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2786063" y="7572375"/>
            <a:ext cx="571500" cy="142875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1080" y="180"/>
              </a:cxn>
              <a:cxn ang="0">
                <a:pos x="1980" y="720"/>
              </a:cxn>
              <a:cxn ang="0">
                <a:pos x="2880" y="180"/>
              </a:cxn>
              <a:cxn ang="0">
                <a:pos x="3780" y="720"/>
              </a:cxn>
              <a:cxn ang="0">
                <a:pos x="4320" y="180"/>
              </a:cxn>
              <a:cxn ang="0">
                <a:pos x="4500" y="0"/>
              </a:cxn>
            </a:cxnLst>
            <a:rect l="0" t="0" r="r" b="b"/>
            <a:pathLst>
              <a:path w="4500" h="720">
                <a:moveTo>
                  <a:pt x="0" y="720"/>
                </a:moveTo>
                <a:cubicBezTo>
                  <a:pt x="375" y="450"/>
                  <a:pt x="750" y="180"/>
                  <a:pt x="1080" y="180"/>
                </a:cubicBezTo>
                <a:cubicBezTo>
                  <a:pt x="1410" y="180"/>
                  <a:pt x="1680" y="720"/>
                  <a:pt x="1980" y="720"/>
                </a:cubicBezTo>
                <a:cubicBezTo>
                  <a:pt x="2280" y="720"/>
                  <a:pt x="2580" y="180"/>
                  <a:pt x="2880" y="180"/>
                </a:cubicBezTo>
                <a:cubicBezTo>
                  <a:pt x="3180" y="180"/>
                  <a:pt x="3540" y="720"/>
                  <a:pt x="3780" y="720"/>
                </a:cubicBezTo>
                <a:cubicBezTo>
                  <a:pt x="4020" y="720"/>
                  <a:pt x="4200" y="300"/>
                  <a:pt x="4320" y="180"/>
                </a:cubicBezTo>
                <a:cubicBezTo>
                  <a:pt x="4440" y="60"/>
                  <a:pt x="4470" y="30"/>
                  <a:pt x="4500" y="0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99FF"/>
              </a:solidFill>
            </a:endParaRPr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3429000" y="7500938"/>
            <a:ext cx="700088" cy="357187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360" y="0"/>
              </a:cxn>
              <a:cxn ang="0">
                <a:pos x="720" y="720"/>
              </a:cxn>
              <a:cxn ang="0">
                <a:pos x="1080" y="0"/>
              </a:cxn>
              <a:cxn ang="0">
                <a:pos x="1440" y="720"/>
              </a:cxn>
            </a:cxnLst>
            <a:rect l="0" t="0" r="r" b="b"/>
            <a:pathLst>
              <a:path w="1440" h="720">
                <a:moveTo>
                  <a:pt x="0" y="720"/>
                </a:moveTo>
                <a:cubicBezTo>
                  <a:pt x="120" y="360"/>
                  <a:pt x="240" y="0"/>
                  <a:pt x="360" y="0"/>
                </a:cubicBezTo>
                <a:cubicBezTo>
                  <a:pt x="480" y="0"/>
                  <a:pt x="600" y="720"/>
                  <a:pt x="720" y="720"/>
                </a:cubicBezTo>
                <a:cubicBezTo>
                  <a:pt x="840" y="720"/>
                  <a:pt x="960" y="0"/>
                  <a:pt x="1080" y="0"/>
                </a:cubicBezTo>
                <a:cubicBezTo>
                  <a:pt x="1200" y="0"/>
                  <a:pt x="1380" y="600"/>
                  <a:pt x="1440" y="720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" name="Freeform 7"/>
          <p:cNvSpPr>
            <a:spLocks/>
          </p:cNvSpPr>
          <p:nvPr/>
        </p:nvSpPr>
        <p:spPr bwMode="auto">
          <a:xfrm>
            <a:off x="4429125" y="7643813"/>
            <a:ext cx="1643063" cy="71437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360" y="0"/>
              </a:cxn>
              <a:cxn ang="0">
                <a:pos x="720" y="720"/>
              </a:cxn>
              <a:cxn ang="0">
                <a:pos x="1080" y="0"/>
              </a:cxn>
              <a:cxn ang="0">
                <a:pos x="1440" y="720"/>
              </a:cxn>
            </a:cxnLst>
            <a:rect l="0" t="0" r="r" b="b"/>
            <a:pathLst>
              <a:path w="1440" h="720">
                <a:moveTo>
                  <a:pt x="0" y="720"/>
                </a:moveTo>
                <a:cubicBezTo>
                  <a:pt x="120" y="360"/>
                  <a:pt x="240" y="0"/>
                  <a:pt x="360" y="0"/>
                </a:cubicBezTo>
                <a:cubicBezTo>
                  <a:pt x="480" y="0"/>
                  <a:pt x="600" y="720"/>
                  <a:pt x="720" y="720"/>
                </a:cubicBezTo>
                <a:cubicBezTo>
                  <a:pt x="840" y="720"/>
                  <a:pt x="960" y="0"/>
                  <a:pt x="1080" y="0"/>
                </a:cubicBezTo>
                <a:cubicBezTo>
                  <a:pt x="1200" y="0"/>
                  <a:pt x="1380" y="600"/>
                  <a:pt x="1440" y="720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rot="5400000">
            <a:off x="2536826" y="7107237"/>
            <a:ext cx="214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2822576" y="7107237"/>
            <a:ext cx="214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3108326" y="7107237"/>
            <a:ext cx="214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6200000" flipH="1">
            <a:off x="2678907" y="7108031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6200000" flipH="1">
            <a:off x="2964657" y="7108031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3536951" y="71786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3751263" y="71786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>
            <a:off x="3965576" y="71786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4179888" y="71786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643313" y="7072313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3857625" y="7286625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4071938" y="7072313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92" name="Рисунок 5" descr="karanda1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8358188"/>
            <a:ext cx="2625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8" y="928662"/>
            <a:ext cx="4857783" cy="10464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Классификация коллективных форм организации НОД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(А.И. </a:t>
            </a:r>
            <a:r>
              <a:rPr lang="ru-RU" sz="14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Савенко</a:t>
            </a:r>
            <a:r>
              <a:rPr lang="ru-RU" sz="1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 Т.С.Комарова)</a:t>
            </a:r>
          </a:p>
        </p:txBody>
      </p:sp>
      <p:pic>
        <p:nvPicPr>
          <p:cNvPr id="7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500188" y="2143125"/>
            <a:ext cx="3929062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66"/>
                </a:solidFill>
              </a:rPr>
              <a:t>Коллективные формы организации НОД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813" y="3286125"/>
            <a:ext cx="1857375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Совместно- индивидуальная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813" y="4714875"/>
            <a:ext cx="1857375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Совместно- последовательная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5813" y="6143625"/>
            <a:ext cx="1857375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Совместно- взаимодействующая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7563" y="3071813"/>
            <a:ext cx="2857500" cy="1071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Свободное размещение элементов на плоскости</a:t>
            </a:r>
          </a:p>
          <a:p>
            <a:pPr>
              <a:defRPr/>
            </a:pPr>
            <a:r>
              <a:rPr lang="ru-RU" sz="1400" dirty="0"/>
              <a:t>Мозаика </a:t>
            </a:r>
          </a:p>
          <a:p>
            <a:pPr>
              <a:defRPr/>
            </a:pPr>
            <a:r>
              <a:rPr lang="ru-RU" sz="1400" dirty="0"/>
              <a:t>Фриз </a:t>
            </a:r>
          </a:p>
          <a:p>
            <a:pPr>
              <a:defRPr/>
            </a:pPr>
            <a:r>
              <a:rPr lang="ru-RU" sz="1400" dirty="0"/>
              <a:t>Организованное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714625" y="3286125"/>
            <a:ext cx="57150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14625" y="3571875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14625" y="3643313"/>
            <a:ext cx="5715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14625" y="3714750"/>
            <a:ext cx="57150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357563" y="4786313"/>
            <a:ext cx="2857500" cy="5000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Конвейер </a:t>
            </a:r>
          </a:p>
          <a:p>
            <a:pPr>
              <a:defRPr/>
            </a:pPr>
            <a:r>
              <a:rPr lang="ru-RU" sz="1400" dirty="0"/>
              <a:t>Эстафета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57563" y="6000750"/>
            <a:ext cx="2857500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Парами</a:t>
            </a:r>
          </a:p>
          <a:p>
            <a:pPr>
              <a:defRPr/>
            </a:pPr>
            <a:r>
              <a:rPr lang="ru-RU" sz="1400" dirty="0"/>
              <a:t>Подгруппами</a:t>
            </a:r>
          </a:p>
          <a:p>
            <a:pPr>
              <a:defRPr/>
            </a:pPr>
            <a:r>
              <a:rPr lang="ru-RU" sz="1400" dirty="0"/>
              <a:t>Мозаика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714625" y="6215063"/>
            <a:ext cx="5715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714625" y="6429375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714625" y="6500813"/>
            <a:ext cx="5715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714625" y="4929188"/>
            <a:ext cx="500063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14625" y="5072063"/>
            <a:ext cx="500063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8" y="928662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Этапы работы над совместной композицией</a:t>
            </a:r>
          </a:p>
        </p:txBody>
      </p:sp>
      <p:pic>
        <p:nvPicPr>
          <p:cNvPr id="7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1500" y="2500313"/>
            <a:ext cx="1857375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Совместно- индивидуальная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4786313"/>
            <a:ext cx="1857375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Совместно- последовательная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500" y="6143625"/>
            <a:ext cx="1857375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Совместно- взаимодействующая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86063" y="1928813"/>
            <a:ext cx="3429000" cy="2500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Продумать композицию коллективной работы, определить положение листа, подобрать цветовые сочетания, размер     деталей</a:t>
            </a:r>
          </a:p>
          <a:p>
            <a:pPr>
              <a:defRPr/>
            </a:pPr>
            <a:r>
              <a:rPr lang="ru-RU" sz="1200" dirty="0"/>
              <a:t>Выбрать необходимый материал и технику выполнения работы</a:t>
            </a:r>
          </a:p>
          <a:p>
            <a:pPr>
              <a:defRPr/>
            </a:pPr>
            <a:r>
              <a:rPr lang="ru-RU" sz="1200" dirty="0"/>
              <a:t>Определить соразмерность деталей в общей композиции и договориться о сочетаемости элементов.</a:t>
            </a:r>
          </a:p>
          <a:p>
            <a:pPr>
              <a:defRPr/>
            </a:pPr>
            <a:r>
              <a:rPr lang="ru-RU" sz="1200" dirty="0"/>
              <a:t>Договориться о технике сборки  композиции, продумать детали соединения отдельных частей композиции между собой</a:t>
            </a:r>
          </a:p>
          <a:p>
            <a:pPr>
              <a:defRPr/>
            </a:pPr>
            <a:r>
              <a:rPr lang="ru-RU" sz="1200" dirty="0"/>
              <a:t>Определить количество участников для создания композиции</a:t>
            </a:r>
          </a:p>
          <a:p>
            <a:pPr>
              <a:defRPr/>
            </a:pP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786063" y="4643438"/>
            <a:ext cx="3429000" cy="9286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Индивидуальная работа над элементом, частью  композиции</a:t>
            </a:r>
          </a:p>
          <a:p>
            <a:pPr>
              <a:defRPr/>
            </a:pPr>
            <a:r>
              <a:rPr lang="ru-RU" sz="1200" dirty="0"/>
              <a:t>Последовательная работа детей по  созданию общей композиции, где каждый выполняет  часть общей работы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786063" y="5786438"/>
            <a:ext cx="3429000" cy="1714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Совместное создание эскиза, обсуждение её колорита, выбор материала и техники работы</a:t>
            </a:r>
          </a:p>
          <a:p>
            <a:pPr>
              <a:defRPr/>
            </a:pPr>
            <a:r>
              <a:rPr lang="ru-RU" sz="1200" dirty="0"/>
              <a:t>Выполнение эскиза (если необходимо в натуральную величину),  разделение  на части и организация групп для выполнения композиции</a:t>
            </a:r>
          </a:p>
          <a:p>
            <a:pPr>
              <a:defRPr/>
            </a:pPr>
            <a:r>
              <a:rPr lang="ru-RU" sz="1200" dirty="0"/>
              <a:t>Выполнение отдельных элементов композиции индивидуально или в малых группах</a:t>
            </a:r>
          </a:p>
          <a:p>
            <a:pPr>
              <a:defRPr/>
            </a:pPr>
            <a:r>
              <a:rPr lang="ru-RU" sz="1200" dirty="0"/>
              <a:t>Соединение отдельных частей в единое целое, обобщение, анализ и оценка композиции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786063" y="2428875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86063" y="2786063"/>
            <a:ext cx="3429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86063" y="3929063"/>
            <a:ext cx="3429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86063" y="3357563"/>
            <a:ext cx="3429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 flipH="1">
            <a:off x="2786063" y="5000625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86063" y="6215063"/>
            <a:ext cx="3429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786063" y="6715125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86063" y="7072313"/>
            <a:ext cx="3429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5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8" y="928662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Рисование в детском саду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1-я младшая группа</a:t>
            </a:r>
          </a:p>
        </p:txBody>
      </p:sp>
      <p:pic>
        <p:nvPicPr>
          <p:cNvPr id="7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785813" y="2000250"/>
            <a:ext cx="5286375" cy="857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Знания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Формировать представления о том, что карандашами, фломастерами, красками рисуют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813" y="3143250"/>
            <a:ext cx="5286375" cy="12858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Умения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Формировать умения правильно держать карандаш и кисточку.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Проводить горизонтальные и вертикальные линии, замыкать контур предмета</a:t>
            </a:r>
          </a:p>
          <a:p>
            <a:pPr marL="342900" indent="-342900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5813" y="4643438"/>
            <a:ext cx="5286375" cy="857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Приёмы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Проведение формообразующих линий.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Приём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примакивания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Останавливать движения руки в нужной точке.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813" y="5786438"/>
            <a:ext cx="5286375" cy="7858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Содержание НОД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Формировать технику рисования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5813" y="6786563"/>
            <a:ext cx="5286375" cy="12144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Конец года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Знать, что карандашами, красками можно рисовать.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Различать основные цвета красный, синий, желтый, белый, черный.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Радоваться своим рисункам.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8" y="928662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Рисование в детском саду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2-я младшая группа</a:t>
            </a:r>
          </a:p>
        </p:txBody>
      </p:sp>
      <p:pic>
        <p:nvPicPr>
          <p:cNvPr id="7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785813" y="2000250"/>
            <a:ext cx="5286375" cy="12144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Знания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Продолжать формировать представления о том, что карандашами, фломастерами, красками рисуют.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Закреплять названия цветов (красный, синий, желтый, белый, черный).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Познакомить с оттенками (розовый,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голубой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серый)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813" y="3357563"/>
            <a:ext cx="5286375" cy="12858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Умения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Совершенствовать умения держать карандаш и кисточку.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Проводить горизонтальные и вертикальные линии, замыкать контур предмета.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Учить ритмичному нанесению штрихов.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создавать несложные композиции – елочки на участке, насекомые на травке.</a:t>
            </a:r>
          </a:p>
          <a:p>
            <a:pPr marL="342900" indent="-342900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5813" y="4786313"/>
            <a:ext cx="5286375" cy="857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Приёмы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Продолжать обучение приемам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примакивания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Удерживать направления движения по прямой и окружности.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Останавливать движения руки в нужной точке.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813" y="5786438"/>
            <a:ext cx="5286375" cy="857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Содержание НОД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Формировать технику рисования.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Полоски, заборчик, рельсы, клетчатый платочек и т.д. Неваляшка, цыпленок, тележка, вагончик.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5813" y="6786563"/>
            <a:ext cx="5286375" cy="13573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Конец года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Знать, что карандашами, красками можно рисовать.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Различать основные цвета и оттенки.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Радоваться своим рисункам.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Знать название таких игрушек как дымковская, матрешка.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Уметь создавать несложный сюжеты, создавать образ из нескольких деталей.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4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46" y="785786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Рисование в детском саду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средняя группа</a:t>
            </a:r>
          </a:p>
        </p:txBody>
      </p:sp>
      <p:pic>
        <p:nvPicPr>
          <p:cNvPr id="7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785813" y="1785938"/>
            <a:ext cx="5286375" cy="1571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Знания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Обогащать представления об искусстве.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Формировать представление о форме предметов, величине, расположении их частей.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Продолжать закреплять название цветов.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Познакомить с новыми цветами (коричневый, оранжевый, светло-зелёный)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Дать представление о создании цветов.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813" y="3500438"/>
            <a:ext cx="5286375" cy="12144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Умения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Формировать умение создавать коллективные композиции.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рисовать отдельные предметы.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располагать изображение по всему листу.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передавать соотношение величины в композиции.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правильно держать карандаш и кисточку.</a:t>
            </a:r>
          </a:p>
          <a:p>
            <a:pPr marL="342900" indent="-342900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5813" y="4857750"/>
            <a:ext cx="5286375" cy="10001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Приёмы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Прием рисования концом кисти, всей кистью.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Ритмично наносить мазки, закрашивать форму, не выходя за контур, в одном направлении.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Навык изменения направления движения.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813" y="6000750"/>
            <a:ext cx="5286375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Содержание НОД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Рисование транспорта, деревьев, животных, птиц, рыб, человека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5813" y="6715125"/>
            <a:ext cx="5286375" cy="13573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Конец года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Изображать предметы и явления с использованием карандашей, гуаши, фломастеров, мелков.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Передавать несложный сюжет.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Украшать силуэты игрушек элементами дымковской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филимоновской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росписи.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8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46" y="785786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Рисование в детском саду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старшая группа</a:t>
            </a:r>
          </a:p>
        </p:txBody>
      </p:sp>
      <p:pic>
        <p:nvPicPr>
          <p:cNvPr id="7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785813" y="1785938"/>
            <a:ext cx="5286375" cy="14287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Знания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Знакомить с новыми материалами акварель, пастель, мелки, сангина, гуашь.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 творческими профессиями – художник, скульптор, график.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Закреплять названия цветов.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Познакомить с новыми оттенками (фиолетовый, темно-зелёный, сиреневый)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813" y="3357563"/>
            <a:ext cx="5286375" cy="13573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Умения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рассматривать свои работы, оценивать их с точки зрения красоты.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располагать предметы на листе бумаги.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работать новыми материалами.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Развивать чувство цвета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создавать изображение по сырому фону.</a:t>
            </a:r>
          </a:p>
          <a:p>
            <a:pPr marL="342900" indent="-342900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5813" y="4857750"/>
            <a:ext cx="5286375" cy="10001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Приёмы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Навык смешивания цветов и оттенков.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Регуляция нажима на карандаш.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Быстрое изменение движения на противоположное.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Совершенствовать приемы закрашивания форма.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813" y="6000750"/>
            <a:ext cx="5286375" cy="6429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Содержание НОД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Рисование транспорта, деревьев, животных, птиц, рыб, человека в разное время года и в движении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5813" y="6786563"/>
            <a:ext cx="5286375" cy="10715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Конец года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Создавать предметы по представлению и с натуры.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Передавать отдельное движение  человека и животного.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Создавать выразительный образ с помощью цвета.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2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46" y="785786"/>
            <a:ext cx="48577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Рисование в детском саду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подготовительная к школе группа</a:t>
            </a:r>
          </a:p>
        </p:txBody>
      </p:sp>
      <p:pic>
        <p:nvPicPr>
          <p:cNvPr id="7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785813" y="1785938"/>
            <a:ext cx="5286375" cy="12144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Знания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Продолжать учить анализировать изображения.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Познакомить детей с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гелевой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ручкой.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Познакомить с приемом обозначения цветов и оттенков самостоятельно.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Продолжать учить детей различать цвета и оттенки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813" y="3143250"/>
            <a:ext cx="5286375" cy="1571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Умения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Совершенствовать рисование с натуры.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работать вместе.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объективно оценивать свою работу и работу своих товарищей.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создавать изображение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гелевой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ручкой.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Умение создавать изображение, сочетая разнообразные материалы.</a:t>
            </a:r>
          </a:p>
          <a:p>
            <a:pPr marL="342900" indent="-342900">
              <a:buFontTx/>
              <a:buAutoNum type="arabicPeriod"/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5813" y="4857750"/>
            <a:ext cx="5286375" cy="7858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Приёмы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Навык  свободного владения карандашом и кистью.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Навык рисования плавных линий.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813" y="5786438"/>
            <a:ext cx="5286375" cy="857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Содержание НОД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Рисование транспорта, животных, птиц, рыб, человека в разное время года и в движении.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Различные состояния растительного мира.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5813" y="6786563"/>
            <a:ext cx="5286375" cy="10715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Конец года</a:t>
            </a:r>
            <a:r>
              <a:rPr lang="ru-RU" sz="14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Создавать коллективные и индивидуальные композиции.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Использовать в рисунке разные материалы и разные техники.</a:t>
            </a: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6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karanda13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81813"/>
            <a:ext cx="995363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80" y="785786"/>
            <a:ext cx="571504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Применение нетрадиционных для детского сада художественных материальных средств в рисовании как необходимый элемент для творческого развития ребёнка</a:t>
            </a:r>
          </a:p>
        </p:txBody>
      </p:sp>
      <p:pic>
        <p:nvPicPr>
          <p:cNvPr id="8" name="Рисунок 5" descr="Безымянный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8" y="952475"/>
            <a:ext cx="564360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Методы обучения изобразительной деятельности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" y="2000250"/>
            <a:ext cx="2786063" cy="25003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              Наглядный</a:t>
            </a:r>
          </a:p>
          <a:p>
            <a:pPr>
              <a:defRPr/>
            </a:pPr>
            <a:r>
              <a:rPr lang="ru-RU" sz="1200" dirty="0"/>
              <a:t>-  Экскурсии, прогулки</a:t>
            </a:r>
          </a:p>
          <a:p>
            <a:pPr>
              <a:defRPr/>
            </a:pPr>
            <a:r>
              <a:rPr lang="ru-RU" sz="1200" dirty="0"/>
              <a:t>-  Видео-, диафильмы, слайды</a:t>
            </a:r>
          </a:p>
          <a:p>
            <a:pPr>
              <a:defRPr/>
            </a:pPr>
            <a:r>
              <a:rPr lang="ru-RU" sz="1200" dirty="0"/>
              <a:t>-  Натура (общая, индивидуальная)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Обследование предмета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Образец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Показ способа действия: общий, частичный (воспитателя и ребёнка), поэтапный, сопутствующий (пассивный, сопровождающий), обрисовывающий  жестом.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Анализ детских работ.</a:t>
            </a:r>
          </a:p>
          <a:p>
            <a:pPr>
              <a:defRPr/>
            </a:pP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25" y="2000250"/>
            <a:ext cx="2500313" cy="23574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               Словесный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Объяснение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Разъяснение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Указание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Пояснение 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Вопрос к детям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Поисковые вопросы к детям (со средней группы)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Художественное слово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Поощрение, порицание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 Игровой –сюрпризный момент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" y="4643438"/>
            <a:ext cx="2857500" cy="12858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Метод проблемного обучения</a:t>
            </a:r>
          </a:p>
          <a:p>
            <a:pPr>
              <a:defRPr/>
            </a:pPr>
            <a:r>
              <a:rPr lang="ru-RU" sz="1200" dirty="0"/>
              <a:t>Данный метод используется в полном объеме в школе. В дошкольном учреждениях детей приучают находить решения на поставленные перед ними задачи</a:t>
            </a:r>
            <a:r>
              <a:rPr lang="ru-RU" sz="1200" b="1" dirty="0"/>
              <a:t>  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7625" y="4500563"/>
            <a:ext cx="2571750" cy="1928812"/>
          </a:xfrm>
          <a:prstGeom prst="roundRect">
            <a:avLst>
              <a:gd name="adj" fmla="val 243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400" b="1" dirty="0"/>
              <a:t> Практический   (репродуктивный)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Индивидуальная работа с детьми в ОД в режимных моментах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Использование в работе с детьми в ОД в режимных моментах дидактических игр</a:t>
            </a:r>
          </a:p>
          <a:p>
            <a:pPr>
              <a:buFontTx/>
              <a:buChar char="-"/>
              <a:defRPr/>
            </a:pPr>
            <a:r>
              <a:rPr lang="ru-RU" sz="1200" dirty="0"/>
              <a:t>  Индивидуальные упражнения в НОД</a:t>
            </a:r>
          </a:p>
          <a:p>
            <a:pPr>
              <a:buFontTx/>
              <a:buChar char="-"/>
              <a:defRPr/>
            </a:pP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893219" y="1893094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3893344" y="1821657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393156" y="3036094"/>
            <a:ext cx="2714625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071563" y="6643688"/>
            <a:ext cx="4857750" cy="16430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                                        Исследовательский</a:t>
            </a:r>
          </a:p>
          <a:p>
            <a:pPr>
              <a:defRPr/>
            </a:pPr>
            <a:r>
              <a:rPr lang="ru-RU" sz="1400" i="1" dirty="0"/>
              <a:t>Ребёнок проводит исследование: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Какой взять фон, форму и формат бумаги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Какие лучше использовать изобразительные материалы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Как можно получить разнообразные цвета  и оттенки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Как лучше расположить предмет на листе бумаги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Как интересней и выразительней изобразить тот или иной предмет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2000250" y="3143250"/>
            <a:ext cx="2714625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1178719" y="4179094"/>
            <a:ext cx="4714875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10" name="Рисунок 6" descr="kras1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8" y="952475"/>
            <a:ext cx="564360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Классификация и характеристика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НОД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изодеятельности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5124" name="Рисунок 6" descr="kras1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571500" y="2000250"/>
            <a:ext cx="5715000" cy="60721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      </a:t>
            </a:r>
            <a:endParaRPr lang="ru-RU" sz="1200" dirty="0"/>
          </a:p>
          <a:p>
            <a:pPr>
              <a:defRPr/>
            </a:pPr>
            <a:endParaRPr lang="ru-RU" sz="1400" dirty="0"/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642938" y="0"/>
            <a:ext cx="5500687" cy="77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Типы НОД дифференцируются </a:t>
            </a:r>
            <a:r>
              <a:rPr lang="ru-RU" sz="1400" b="1" u="sng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по характеру ведущих, доминирующих задач</a:t>
            </a:r>
            <a:r>
              <a:rPr lang="ru-RU" sz="1400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,   а точнее, по характеру познавательной деятельности детей, сформулированной  в задачах:</a:t>
            </a:r>
            <a:endParaRPr lang="ru-RU" sz="1400" b="1">
              <a:solidFill>
                <a:srgbClr val="000066"/>
              </a:solidFill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 1. НОД по сообщению детям новых знаний и ознакомлению их с новыми  способами  изображения;</a:t>
            </a:r>
            <a:endParaRPr lang="ru-RU" sz="1400"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2. НОД по упражнению  детей  в применении  знаний и способов действия, направленные  на репродуктивный способ, познания и формирование при этом  обобщенных, гибких, вариативных знаний, умений;</a:t>
            </a:r>
            <a:endParaRPr lang="ru-RU" sz="1400"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3. НОД творческие, на которых дети включаются  в поисковую деятельность;</a:t>
            </a:r>
            <a:endParaRPr lang="ru-RU" sz="1400">
              <a:latin typeface="Calibri" pitchFamily="34" charset="0"/>
            </a:endParaRPr>
          </a:p>
          <a:p>
            <a:pPr algn="ctr" eaLnBrk="0" hangingPunct="0"/>
            <a:r>
              <a:rPr lang="ru-RU" sz="1400" b="1" u="sng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По содержанию изображения</a:t>
            </a:r>
            <a:r>
              <a:rPr lang="ru-RU" sz="1400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 sz="1400" b="1">
              <a:solidFill>
                <a:srgbClr val="000066"/>
              </a:solidFill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1. Предметное </a:t>
            </a:r>
            <a:endParaRPr lang="ru-RU" sz="1400"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2. Сюжетное </a:t>
            </a:r>
            <a:endParaRPr lang="ru-RU" sz="1400"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3. декоративно (рисование, лепка, аппликация)</a:t>
            </a:r>
            <a:endParaRPr lang="ru-RU" sz="1400">
              <a:latin typeface="Calibri" pitchFamily="34" charset="0"/>
            </a:endParaRPr>
          </a:p>
          <a:p>
            <a:pPr algn="ctr" eaLnBrk="0" hangingPunct="0"/>
            <a:r>
              <a:rPr lang="ru-RU" sz="1400" b="1" u="sng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По методу (способу изображения)</a:t>
            </a:r>
            <a:r>
              <a:rPr lang="ru-RU" sz="1400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 sz="1400" b="1">
              <a:solidFill>
                <a:srgbClr val="000066"/>
              </a:solidFill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1. Рисование (лепка, аппликация) по представлению, по памяти, с натуры;</a:t>
            </a:r>
            <a:endParaRPr lang="ru-RU" sz="1400">
              <a:latin typeface="Calibri" pitchFamily="34" charset="0"/>
            </a:endParaRPr>
          </a:p>
          <a:p>
            <a:pPr algn="ctr" eaLnBrk="0" hangingPunct="0"/>
            <a:r>
              <a:rPr lang="ru-RU" sz="1400" b="1" u="sng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По характеру выбора темы:</a:t>
            </a:r>
            <a:endParaRPr lang="ru-RU" sz="1400" b="1">
              <a:solidFill>
                <a:srgbClr val="000066"/>
              </a:solidFill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1.  На тему, предложенную  воспитателем</a:t>
            </a:r>
            <a:endParaRPr lang="ru-RU" sz="1400"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2.  На свободную тему, выбранную ребенком</a:t>
            </a:r>
            <a:endParaRPr lang="ru-RU" sz="1400">
              <a:latin typeface="Calibri" pitchFamily="34" charset="0"/>
            </a:endParaRPr>
          </a:p>
          <a:p>
            <a:pPr algn="ctr" eaLnBrk="0" hangingPunct="0"/>
            <a:r>
              <a:rPr lang="ru-RU" sz="1400" b="1" u="sng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По источнику тем замыслов</a:t>
            </a:r>
            <a:r>
              <a:rPr lang="ru-RU" sz="1400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 sz="1400" b="1">
              <a:solidFill>
                <a:srgbClr val="000066"/>
              </a:solidFill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1.  НОД на литературные темы (сказки, рассказы, стихотворения);</a:t>
            </a:r>
            <a:endParaRPr lang="ru-RU" sz="1400"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2.  На музыкальные  темы;</a:t>
            </a:r>
            <a:endParaRPr lang="ru-RU" sz="1400"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3.  На темы окружающей  действительности;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31" name="Рисунок 5" descr="Безымянный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94" y="952475"/>
            <a:ext cx="542928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Знания, умения и навыки, необходимые дошкольнику для предметного и сюжетного рисования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(младшая группа)</a:t>
            </a:r>
          </a:p>
        </p:txBody>
      </p:sp>
      <p:pic>
        <p:nvPicPr>
          <p:cNvPr id="8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71500" y="2714625"/>
            <a:ext cx="1643063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Предметное  рисование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6357938"/>
            <a:ext cx="1643063" cy="857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Подведение к сюжету 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28875" y="2786063"/>
            <a:ext cx="3929063" cy="32861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Уметь: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Выделять предмет из окружающего мира;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 Видеть в предмете соответствующую геометрическую форму;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Проводить формообразующие линии;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Изображать геометрические формы;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Ориентироваться на листе бумаги;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Регулировать силу, размах и скорость движения руки (сенсомоторные движения).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Знать: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Основные цвета и некоторые оттенки;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Геометрические формы.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71750" y="6429375"/>
            <a:ext cx="3786188" cy="6429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-      </a:t>
            </a: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Изображать несколько отдельных предметов на одной линии.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86000" y="292893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94" y="4856956"/>
            <a:ext cx="2571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320800" y="3822700"/>
            <a:ext cx="1428750" cy="92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86000" y="664368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94" y="952475"/>
            <a:ext cx="542928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Знания, умения и навыки, необходимые дошкольнику для предметного и сюжетного рисования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(средняя группа)</a:t>
            </a:r>
          </a:p>
        </p:txBody>
      </p:sp>
      <p:pic>
        <p:nvPicPr>
          <p:cNvPr id="8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Рисунок 6" descr="kras1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263" y="7858125"/>
            <a:ext cx="1455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71500" y="2714625"/>
            <a:ext cx="1643063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Предметное  рисование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6858000"/>
            <a:ext cx="1643063" cy="857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Подведение к сюжету 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28875" y="2786063"/>
            <a:ext cx="3929063" cy="3857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Уметь: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Выделять предмет из окружающего мира;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 Видеть в предмете соответствующую геометрическую форму;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Обследовать предмет;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Проводить формообразующие линии;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Изображать геометрические формы;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Ориентироваться на листе бумаги;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Составлять цвета и оттенки;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Регулировать силу, размах и скорость движения руки (сенсомоторные движения).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Знать: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Свойства изобразительных материалов;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Цвета и некоторые оттенки;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Геометрические формы.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643188" y="7000875"/>
            <a:ext cx="3786187" cy="6429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-      </a:t>
            </a: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Изображать несколько отдельных предметов на одной линии.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86000" y="292893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-284956" y="5142706"/>
            <a:ext cx="31432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000125" y="4143375"/>
            <a:ext cx="2071688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86000" y="721518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94" y="857224"/>
            <a:ext cx="542928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Знания, умения и навыки, необходимые дошкольнику для предметного и сюжетного рисования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(старшая и подготовительная группа)</a:t>
            </a:r>
          </a:p>
        </p:txBody>
      </p:sp>
      <p:pic>
        <p:nvPicPr>
          <p:cNvPr id="8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71500" y="2428875"/>
            <a:ext cx="1643063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Предметное  рисование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6357938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Подведение к сюжету </a:t>
            </a:r>
          </a:p>
          <a:p>
            <a:pPr algn="ctr">
              <a:defRPr/>
            </a:pPr>
            <a:r>
              <a:rPr lang="ru-RU" sz="1600" b="1" dirty="0"/>
              <a:t>Сюжетное рисование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500313" y="2357438"/>
            <a:ext cx="3929062" cy="39290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Уметь: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Выделять предмет из окружающего мира;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 Видеть в предмете соответствующую геометрическую форму;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Обследовать предмет, проводить формообразующие линии;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Изображать геометрические формы;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Ориентироваться на листе бумаги;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Составлять цвета и оттенки;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Регулировать силу, размах и скорость движения руки (сенсомоторные движения).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0066"/>
                </a:solidFill>
                <a:latin typeface="+mn-lt"/>
                <a:cs typeface="Arial" pitchFamily="34" charset="0"/>
              </a:rPr>
              <a:t>Знать: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Свойства изобразительных материалов, с которыми работают дети;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Цвета  и некоторые оттенки;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Геометрические формы.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71750" y="6429375"/>
            <a:ext cx="3786188" cy="20002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Изображать несколько отдельных предметов на одной линии.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Передача движения героев сюжета;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Продумывание сюжета по литературному произведению или заданной теме;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Составление композиции в соответствии с сюжетом;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+mn-lt"/>
                <a:cs typeface="Arial" pitchFamily="34" charset="0"/>
              </a:rPr>
              <a:t>Составление многоплановой композиции.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ru-RU" sz="1400" dirty="0">
              <a:solidFill>
                <a:srgbClr val="000066"/>
              </a:solidFill>
              <a:latin typeface="+mn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86000" y="2714625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-213519" y="4785519"/>
            <a:ext cx="30003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035844" y="3750469"/>
            <a:ext cx="1928812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43125" y="6715125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4375" y="6929438"/>
            <a:ext cx="56435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14563" y="74295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07" name="Рисунок 5" descr="karanda1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8358188"/>
            <a:ext cx="2625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80" y="857224"/>
            <a:ext cx="578647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Эстетическое развитие и формирование художественно-творческих способностей детей</a:t>
            </a:r>
          </a:p>
        </p:txBody>
      </p:sp>
      <p:pic>
        <p:nvPicPr>
          <p:cNvPr id="9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85813" y="2143125"/>
            <a:ext cx="5357812" cy="78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Эстетическое развитие и формирование </a:t>
            </a:r>
          </a:p>
          <a:p>
            <a:pPr algn="ctr">
              <a:defRPr/>
            </a:pPr>
            <a:r>
              <a:rPr lang="ru-RU" sz="1600" b="1" dirty="0"/>
              <a:t>художественно-творческих способностей детей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3429000"/>
            <a:ext cx="2857500" cy="27860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400" b="1" dirty="0"/>
              <a:t>Эстетически-развивающая среда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Организация  изостудии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Выставки внутри детского сада (ежедневно действующие  и обновляющиеся)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Культурно - </a:t>
            </a:r>
            <a:r>
              <a:rPr lang="ru-RU" sz="1400" dirty="0" err="1"/>
              <a:t>досуговая</a:t>
            </a:r>
            <a:r>
              <a:rPr lang="ru-RU" sz="1400" dirty="0"/>
              <a:t> деятельность (концерты, развлечения, праздники)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429000"/>
            <a:ext cx="2786063" cy="27860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400" b="1" dirty="0"/>
              <a:t>Виды деятельности</a:t>
            </a:r>
          </a:p>
          <a:p>
            <a:pPr algn="ctr">
              <a:defRPr/>
            </a:pPr>
            <a:endParaRPr lang="ru-RU" sz="1400" b="1" dirty="0"/>
          </a:p>
          <a:p>
            <a:pPr>
              <a:buFontTx/>
              <a:buChar char="-"/>
              <a:defRPr/>
            </a:pPr>
            <a:r>
              <a:rPr lang="ru-RU" sz="1400" dirty="0"/>
              <a:t>  Игровая деятельность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Изобразительная (продуктивная) деятельность детей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Конструктивная деятельность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Музыкальная деятельность детей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Театрализованная деятельность детей</a:t>
            </a:r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50" y="7143750"/>
            <a:ext cx="4000500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Самостоятельная художественная деятельность детей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178844" y="3107531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179094" y="3107531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428750" y="5000625"/>
            <a:ext cx="407193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8" name="Рисунок 5" descr="karanda1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8358188"/>
            <a:ext cx="2625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80" y="857224"/>
            <a:ext cx="578647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Условия для развития детского творчества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(Т.С. Комарова)</a:t>
            </a:r>
          </a:p>
        </p:txBody>
      </p:sp>
      <p:pic>
        <p:nvPicPr>
          <p:cNvPr id="9" name="Рисунок 5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6" y="1"/>
            <a:ext cx="1142984" cy="979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750" y="2071688"/>
            <a:ext cx="3929063" cy="428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Условия для развития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2857500"/>
            <a:ext cx="2857500" cy="2571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400" b="1" dirty="0"/>
              <a:t>Создание положительной атмосферы в группе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Внимание к творчеству ребёнка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Использование новых материалов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Организация уголка детского творчества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Правильное методическое руководство педагога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Поощрение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Организация выставок</a:t>
            </a:r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2857500"/>
            <a:ext cx="2786063" cy="2571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400" b="1" dirty="0"/>
              <a:t>Развитие ручной умелости</a:t>
            </a:r>
          </a:p>
          <a:p>
            <a:pPr algn="ctr">
              <a:defRPr/>
            </a:pPr>
            <a:endParaRPr lang="ru-RU" sz="1400" b="1" dirty="0"/>
          </a:p>
          <a:p>
            <a:pPr>
              <a:buFontTx/>
              <a:buChar char="-"/>
              <a:defRPr/>
            </a:pPr>
            <a:r>
              <a:rPr lang="ru-RU" sz="1400" dirty="0"/>
              <a:t>  Непосредственно организованная деятельность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Упражнения 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Руководство педагога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Дидактическая игра</a:t>
            </a:r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buFontTx/>
              <a:buChar char="-"/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3000" y="5572125"/>
            <a:ext cx="4572000" cy="24288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400" b="1" dirty="0"/>
              <a:t>Развитие познавательных процессов</a:t>
            </a:r>
          </a:p>
          <a:p>
            <a:pPr algn="ctr">
              <a:defRPr/>
            </a:pPr>
            <a:r>
              <a:rPr lang="ru-RU" sz="1400" i="1" dirty="0"/>
              <a:t>(восприятие, память, мышление, воображение, внимание, воля, образные представления)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Наблюдения за природными и социальными объектами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Упражнения в НОД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упражнения в ОД  в режимных моментах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Рассматривание произведений искусства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Дидактические игры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Продуктивная деятельность детей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  Организация выставок</a:t>
            </a:r>
          </a:p>
          <a:p>
            <a:pPr algn="ctr">
              <a:defRPr/>
            </a:pPr>
            <a:endParaRPr lang="ru-RU" sz="16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393157" y="2607469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893344" y="2607469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964531" y="3964782"/>
            <a:ext cx="3000375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52" name="Рисунок 5" descr="karanda1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8358188"/>
            <a:ext cx="2625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3459</Words>
  <Application>Microsoft Office PowerPoint</Application>
  <PresentationFormat>Экран (4:3)</PresentationFormat>
  <Paragraphs>765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Елена-XP</dc:creator>
  <cp:lastModifiedBy>Андрей</cp:lastModifiedBy>
  <cp:revision>124</cp:revision>
  <dcterms:created xsi:type="dcterms:W3CDTF">2011-10-08T17:12:55Z</dcterms:created>
  <dcterms:modified xsi:type="dcterms:W3CDTF">2013-01-02T19:17:12Z</dcterms:modified>
</cp:coreProperties>
</file>