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60" r:id="rId10"/>
    <p:sldId id="258" r:id="rId11"/>
    <p:sldId id="264" r:id="rId12"/>
    <p:sldId id="261" r:id="rId13"/>
    <p:sldId id="262" r:id="rId14"/>
    <p:sldId id="263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4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73909B-3B73-4708-9383-0939F472E49E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B7B0A0-A0CD-4697-879D-CDD9FDB26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2BAF1-C52A-456B-9F2D-E9323D997AAE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D0C5-9084-44D4-A6A0-8A359C9C3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65346-639C-4390-930A-F1B238486F24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D9FCC-8D7B-41F1-8ADE-DFC6ECBBF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16C0-424E-4314-805B-BBD14218A22E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F3D3C-82C5-4914-AFB7-544295ED0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59D193-BCC1-42E4-A95E-35B9B8DAACBD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E2F8D3-E770-492A-B104-E8B50946B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5BDD5-867C-4A04-83E3-B370A8A82DB7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15E93-B735-44A5-BC5D-D21CA66F6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D14EF-78C5-44F7-985B-FF029FBDC5C6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5B3BE-B0AC-447A-B9DA-F72EE039B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9C208-11E7-4287-B3AF-92A769EC27DC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9CA3B-7522-456F-8A22-C95399779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145610-5EF2-42A5-96D4-E7A721671614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C791DE-A818-4B35-B165-44F3D52E8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BBF2-64C4-4B16-956A-E354CF953FD7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D883-DD7A-4451-A9A9-2C2860071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6E6CE4-1047-449D-B130-3A4EA6373777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8B1220-A2C5-400D-A3DE-C9A54FE34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B4A8CF-DA49-4754-94FA-555D13312E8F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EE36F9-D9E8-4620-830D-175C69BAD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138B4B9-C290-4E5C-BC20-0805FB8C8B6E}" type="datetimeFigureOut">
              <a:rPr lang="ru-RU"/>
              <a:pPr>
                <a:defRPr/>
              </a:pPr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D709398-E460-4D08-BFD7-A5D394849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1" r:id="rId4"/>
    <p:sldLayoutId id="2147483872" r:id="rId5"/>
    <p:sldLayoutId id="2147483879" r:id="rId6"/>
    <p:sldLayoutId id="2147483873" r:id="rId7"/>
    <p:sldLayoutId id="2147483880" r:id="rId8"/>
    <p:sldLayoutId id="2147483881" r:id="rId9"/>
    <p:sldLayoutId id="2147483874" r:id="rId10"/>
    <p:sldLayoutId id="21474838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50" y="428625"/>
            <a:ext cx="6858000" cy="300037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66"/>
                </a:solidFill>
                <a:latin typeface="Garamond" pitchFamily="18" charset="0"/>
                <a:cs typeface="Times New Roman" pitchFamily="18" charset="0"/>
              </a:rPr>
              <a:t>СЕМИНАР</a:t>
            </a:r>
            <a:r>
              <a:rPr lang="ru-RU" sz="2000" dirty="0" smtClean="0">
                <a:solidFill>
                  <a:srgbClr val="000066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66"/>
                </a:solidFill>
                <a:latin typeface="Garamond" pitchFamily="18" charset="0"/>
                <a:cs typeface="Times New Roman" pitchFamily="18" charset="0"/>
              </a:rPr>
              <a:t>«Интеграция и реализация образовательных областей согласно  </a:t>
            </a:r>
            <a:br>
              <a:rPr lang="ru-RU" sz="2200" dirty="0" smtClean="0">
                <a:solidFill>
                  <a:srgbClr val="000066"/>
                </a:solidFill>
                <a:latin typeface="Garamond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66"/>
                </a:solidFill>
                <a:latin typeface="Garamond" pitchFamily="18" charset="0"/>
                <a:cs typeface="Times New Roman" pitchFamily="18" charset="0"/>
              </a:rPr>
              <a:t>Федеральным Государственным Требованиям»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8" y="5003800"/>
            <a:ext cx="4714875" cy="1371600"/>
          </a:xfrm>
        </p:spPr>
        <p:txBody>
          <a:bodyPr/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sz="1400" i="1" dirty="0" smtClean="0">
                <a:solidFill>
                  <a:srgbClr val="660066"/>
                </a:solidFill>
                <a:latin typeface="Garamond" pitchFamily="18" charset="0"/>
              </a:rPr>
              <a:t>ГБОУ </a:t>
            </a:r>
            <a:r>
              <a:rPr lang="ru-RU" sz="1400" i="1" dirty="0" smtClean="0">
                <a:solidFill>
                  <a:srgbClr val="660066"/>
                </a:solidFill>
                <a:latin typeface="Garamond" pitchFamily="18" charset="0"/>
              </a:rPr>
              <a:t>детский </a:t>
            </a:r>
            <a:r>
              <a:rPr lang="ru-RU" sz="1400" i="1" smtClean="0">
                <a:solidFill>
                  <a:srgbClr val="660066"/>
                </a:solidFill>
                <a:latin typeface="Garamond" pitchFamily="18" charset="0"/>
              </a:rPr>
              <a:t>сад </a:t>
            </a:r>
            <a:r>
              <a:rPr lang="ru-RU" sz="1400" i="1" smtClean="0">
                <a:solidFill>
                  <a:srgbClr val="660066"/>
                </a:solidFill>
                <a:latin typeface="Garamond" pitchFamily="18" charset="0"/>
              </a:rPr>
              <a:t> </a:t>
            </a:r>
            <a:r>
              <a:rPr lang="ru-RU" sz="1400" i="1" smtClean="0">
                <a:solidFill>
                  <a:srgbClr val="660066"/>
                </a:solidFill>
                <a:latin typeface="Garamond" pitchFamily="18" charset="0"/>
              </a:rPr>
              <a:t>№ </a:t>
            </a:r>
            <a:r>
              <a:rPr lang="ru-RU" sz="1400" i="1" dirty="0" smtClean="0">
                <a:solidFill>
                  <a:srgbClr val="660066"/>
                </a:solidFill>
                <a:latin typeface="Garamond" pitchFamily="18" charset="0"/>
              </a:rPr>
              <a:t>2495</a:t>
            </a:r>
          </a:p>
          <a:p>
            <a:pPr eaLnBrk="1" hangingPunct="1"/>
            <a:r>
              <a:rPr lang="ru-RU" sz="1400" i="1" dirty="0" smtClean="0">
                <a:solidFill>
                  <a:srgbClr val="660066"/>
                </a:solidFill>
                <a:latin typeface="Garamond" pitchFamily="18" charset="0"/>
              </a:rPr>
              <a:t>старший воспитатель  </a:t>
            </a:r>
            <a:r>
              <a:rPr lang="ru-RU" sz="1400" i="1" dirty="0" err="1" smtClean="0">
                <a:solidFill>
                  <a:srgbClr val="660066"/>
                </a:solidFill>
                <a:latin typeface="Garamond" pitchFamily="18" charset="0"/>
              </a:rPr>
              <a:t>Дюженко</a:t>
            </a:r>
            <a:r>
              <a:rPr lang="ru-RU" sz="1400" i="1" dirty="0" smtClean="0">
                <a:solidFill>
                  <a:srgbClr val="660066"/>
                </a:solidFill>
                <a:latin typeface="Garamond" pitchFamily="18" charset="0"/>
              </a:rPr>
              <a:t> Т.Н.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19272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85750" y="3000375"/>
            <a:ext cx="80724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ja-JP" sz="1200" b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</a:t>
            </a:r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285750" y="1214438"/>
            <a:ext cx="8286750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ja-JP" sz="14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</a:t>
            </a:r>
            <a:r>
              <a:rPr lang="ru-RU" altLang="ja-JP" sz="2400" b="1" i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Образовательная  программа  детского сада  реализуется </a:t>
            </a:r>
          </a:p>
          <a:p>
            <a:pPr algn="just"/>
            <a:r>
              <a:rPr lang="ru-RU" altLang="ja-JP" sz="2400" b="1" i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 организованных, совместных  и самостоятельных формах деятельности.</a:t>
            </a:r>
          </a:p>
          <a:p>
            <a:pPr algn="just"/>
            <a:r>
              <a:rPr lang="ru-RU" altLang="ja-JP" sz="2400" b="1" i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 sz="2400">
              <a:solidFill>
                <a:srgbClr val="000066"/>
              </a:solidFill>
              <a:ea typeface="MS Mincho" pitchFamily="49" charset="-128"/>
              <a:cs typeface="Times New Roman" pitchFamily="18" charset="0"/>
            </a:endParaRPr>
          </a:p>
          <a:p>
            <a:pPr algn="just" eaLnBrk="0" hangingPunct="0"/>
            <a:r>
              <a:rPr lang="ru-RU" altLang="ja-JP" sz="24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совместная деятельность педагога с детьми в ходе  режимных моментов; </a:t>
            </a:r>
          </a:p>
          <a:p>
            <a:pPr algn="just" eaLnBrk="0" hangingPunct="0"/>
            <a:endParaRPr lang="ru-RU" altLang="ja-JP" sz="2400">
              <a:solidFill>
                <a:srgbClr val="000066"/>
              </a:solidFill>
              <a:ea typeface="MS Mincho" pitchFamily="49" charset="-128"/>
              <a:cs typeface="Times New Roman" pitchFamily="18" charset="0"/>
            </a:endParaRPr>
          </a:p>
          <a:p>
            <a:pPr algn="just" eaLnBrk="0" hangingPunct="0"/>
            <a:r>
              <a:rPr lang="ru-RU" altLang="ja-JP" sz="24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непосредственно образовательная деятельность педагога с детьми;</a:t>
            </a:r>
          </a:p>
          <a:p>
            <a:pPr algn="just" eaLnBrk="0" hangingPunct="0"/>
            <a:endParaRPr lang="ru-RU" altLang="ja-JP" sz="2400">
              <a:solidFill>
                <a:srgbClr val="000066"/>
              </a:solidFill>
              <a:ea typeface="MS Mincho" pitchFamily="49" charset="-128"/>
              <a:cs typeface="Times New Roman" pitchFamily="18" charset="0"/>
            </a:endParaRPr>
          </a:p>
          <a:p>
            <a:pPr algn="just" eaLnBrk="0" hangingPunct="0"/>
            <a:r>
              <a:rPr lang="ru-RU" altLang="ja-JP" sz="24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в самостоятельной деятельности детей;</a:t>
            </a:r>
          </a:p>
          <a:p>
            <a:pPr algn="just" eaLnBrk="0" hangingPunct="0"/>
            <a:r>
              <a:rPr lang="ru-RU" altLang="ja-JP" sz="24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 sz="2400">
              <a:solidFill>
                <a:srgbClr val="000066"/>
              </a:solidFill>
              <a:ea typeface="MS Mincho" pitchFamily="49" charset="-128"/>
              <a:cs typeface="Times New Roman" pitchFamily="18" charset="0"/>
            </a:endParaRPr>
          </a:p>
          <a:p>
            <a:pPr algn="just" eaLnBrk="0" hangingPunct="0"/>
            <a:r>
              <a:rPr lang="ru-RU" altLang="ja-JP" sz="24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в совместной деятельности с семьей. </a:t>
            </a:r>
            <a:r>
              <a:rPr lang="ru-RU" altLang="ja-JP" sz="24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 sz="2400">
              <a:solidFill>
                <a:srgbClr val="000066"/>
              </a:solidFill>
              <a:ea typeface="MS Mincho" pitchFamily="49" charset="-128"/>
              <a:cs typeface="Times New Roman" pitchFamily="18" charset="0"/>
            </a:endParaRPr>
          </a:p>
          <a:p>
            <a:pPr algn="just" eaLnBrk="0" hangingPunct="0"/>
            <a:r>
              <a:rPr lang="ru-RU" altLang="ja-JP" sz="2400" b="1" i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 sz="2400">
              <a:solidFill>
                <a:srgbClr val="000066"/>
              </a:solidFill>
              <a:ea typeface="MS Mincho" pitchFamily="49" charset="-128"/>
              <a:cs typeface="Times New Roman" pitchFamily="18" charset="0"/>
            </a:endParaRPr>
          </a:p>
          <a:p>
            <a:pPr algn="just" eaLnBrk="0" hangingPunct="0"/>
            <a:r>
              <a:rPr lang="ru-RU" altLang="ja-JP" sz="1400" b="1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</a:t>
            </a:r>
            <a:endParaRPr lang="ru-RU" altLang="ja-JP" sz="1400">
              <a:ea typeface="MS Mincho" pitchFamily="49" charset="-128"/>
              <a:cs typeface="Times New Roman" pitchFamily="18" charset="0"/>
            </a:endParaRPr>
          </a:p>
          <a:p>
            <a:pPr algn="just" eaLnBrk="0" hangingPunct="0"/>
            <a:r>
              <a:rPr lang="ru-RU" altLang="ja-JP" sz="1400" b="1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lang="ru-RU" altLang="ja-JP" sz="1400">
              <a:ea typeface="MS Mincho" pitchFamily="49" charset="-128"/>
              <a:cs typeface="Times New Roman" pitchFamily="18" charset="0"/>
            </a:endParaRPr>
          </a:p>
        </p:txBody>
      </p:sp>
      <p:pic>
        <p:nvPicPr>
          <p:cNvPr id="9" name="Рисунок 8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3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786063"/>
            <a:ext cx="357188" cy="38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4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857625"/>
            <a:ext cx="357187" cy="385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5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4929188"/>
            <a:ext cx="357187" cy="38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6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5572125"/>
            <a:ext cx="357187" cy="385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357158" y="214290"/>
            <a:ext cx="8355037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Формы работы с детьми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57188" y="3714750"/>
            <a:ext cx="83581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ja-JP" sz="2000" b="1" i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Самостоятельная деятельность детей</a:t>
            </a:r>
            <a:r>
              <a:rPr lang="ru-RU" altLang="ja-JP" sz="20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–</a:t>
            </a:r>
            <a:r>
              <a:rPr lang="ru-RU" altLang="ja-JP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ja-JP" sz="20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это:</a:t>
            </a:r>
            <a:endParaRPr lang="ru-RU" altLang="ja-JP" sz="2000">
              <a:solidFill>
                <a:srgbClr val="000066"/>
              </a:solidFill>
            </a:endParaRPr>
          </a:p>
          <a:p>
            <a:pPr algn="just" eaLnBrk="0" hangingPunct="0"/>
            <a:r>
              <a:rPr lang="ru-RU" altLang="ja-JP" sz="20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</a:rPr>
              <a:t>свободная деятельность воспитанников в усло­виях созданной педагогами предметно-развивающей образовательной среды, обеспечивающая выбор каждым ребенком  деятельности по интересам и позволяющая ему взаимодействовать со сверстниками или действовать индивидуально; </a:t>
            </a:r>
            <a:endParaRPr lang="ru-RU" altLang="ja-JP" sz="2000">
              <a:solidFill>
                <a:srgbClr val="000066"/>
              </a:solidFill>
            </a:endParaRPr>
          </a:p>
          <a:p>
            <a:pPr algn="just" eaLnBrk="0" hangingPunct="0"/>
            <a:r>
              <a:rPr lang="ru-RU" altLang="ja-JP" sz="20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</a:rPr>
              <a:t>организованная воспитателем деятельность воспитанников, направленная  на решение задач, связанных с интересами  других людей </a:t>
            </a:r>
          </a:p>
          <a:p>
            <a:pPr algn="just" eaLnBrk="0" hangingPunct="0"/>
            <a:r>
              <a:rPr lang="ru-RU" altLang="ja-JP" sz="20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</a:rPr>
              <a:t>(эмоциональное благополучие других людей, помощь другим </a:t>
            </a:r>
          </a:p>
          <a:p>
            <a:pPr algn="just" eaLnBrk="0" hangingPunct="0"/>
            <a:r>
              <a:rPr lang="ru-RU" altLang="ja-JP" sz="20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</a:rPr>
              <a:t>в быту и др.).</a:t>
            </a:r>
            <a:endParaRPr lang="ru-RU" altLang="ja-JP" sz="2000">
              <a:solidFill>
                <a:srgbClr val="000066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50" y="1214438"/>
            <a:ext cx="828675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altLang="ja-JP" sz="20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</a:t>
            </a:r>
            <a:r>
              <a:rPr lang="ru-RU" altLang="ja-JP" sz="2000" b="1" i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</a:t>
            </a:r>
            <a:r>
              <a:rPr lang="ru-RU" altLang="ja-JP" sz="2000" b="1" i="1" dirty="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Совместная деятельность взрослого и детей</a:t>
            </a:r>
            <a:r>
              <a:rPr lang="ru-RU" altLang="ja-JP" sz="2000" dirty="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-</a:t>
            </a:r>
            <a:r>
              <a:rPr lang="ru-RU" altLang="ja-JP" sz="2000" b="1" i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altLang="ja-JP" sz="2000" dirty="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деятельность двух и более участников образовательного процесса (взрослых и воспитанников) по решению образовательных задач  на одном пространстве и в одно и то же время. Отличается наличием партнерской  (равноправной) позиции взрослого и партнерской формой организации (возможность свободного размещения, перемещения и общения детей в процессе образовательной деятельности). Предполагает индивидуальную, подгрупповую и групповую формы организации работы с воспитанниками.</a:t>
            </a:r>
            <a:endParaRPr lang="ru-RU" altLang="ja-JP" sz="2000" dirty="0">
              <a:solidFill>
                <a:srgbClr val="000066"/>
              </a:solidFill>
            </a:endParaRPr>
          </a:p>
          <a:p>
            <a:pPr algn="just" eaLnBrk="0" hangingPunct="0">
              <a:defRPr/>
            </a:pPr>
            <a:r>
              <a:rPr lang="ru-RU" altLang="ja-JP" sz="1200" b="1" i="1" dirty="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lang="ru-RU" altLang="ja-JP" sz="1200" dirty="0">
              <a:solidFill>
                <a:srgbClr val="000066"/>
              </a:solidFill>
            </a:endParaRPr>
          </a:p>
        </p:txBody>
      </p:sp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57158" y="214290"/>
            <a:ext cx="8355037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Формы работы с детьми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428625" y="1357313"/>
            <a:ext cx="7000875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Образовательная область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«Физическая культура»</a:t>
            </a:r>
          </a:p>
          <a:p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r>
              <a:rPr lang="ru-RU" altLang="ja-JP" sz="1600">
                <a:ea typeface="MS Mincho" pitchFamily="49" charset="-128"/>
                <a:cs typeface="Times New Roman" pitchFamily="18" charset="0"/>
              </a:rPr>
              <a:t>   </a:t>
            </a: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Образовательная область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«Здоровье»</a:t>
            </a:r>
          </a:p>
          <a:p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r>
              <a:rPr lang="ru-RU" altLang="ja-JP" sz="1600">
                <a:ea typeface="MS Mincho" pitchFamily="49" charset="-128"/>
                <a:cs typeface="Times New Roman" pitchFamily="18" charset="0"/>
              </a:rPr>
              <a:t>   </a:t>
            </a: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Образовательная область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«Безопасность»</a:t>
            </a:r>
          </a:p>
          <a:p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Образовательная область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«Социализация»</a:t>
            </a:r>
          </a:p>
          <a:p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Образовательная область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«Познание»</a:t>
            </a:r>
          </a:p>
          <a:p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Образовательная область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«Коммуникация»</a:t>
            </a:r>
          </a:p>
          <a:p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Образовательная область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«Чтение художественной литературы»</a:t>
            </a:r>
          </a:p>
          <a:p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Образовательная область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«Художественное творчество»</a:t>
            </a:r>
          </a:p>
          <a:p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r>
              <a:rPr lang="ru-RU" altLang="ja-JP" sz="1600">
                <a:ea typeface="MS Mincho" pitchFamily="49" charset="-128"/>
                <a:cs typeface="Times New Roman" pitchFamily="18" charset="0"/>
              </a:rPr>
              <a:t>  </a:t>
            </a: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Образовательная область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«Труд»</a:t>
            </a:r>
          </a:p>
          <a:p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r>
              <a:rPr lang="ru-RU" altLang="ja-JP" sz="1600">
                <a:ea typeface="MS Mincho" pitchFamily="49" charset="-128"/>
                <a:cs typeface="Times New Roman" pitchFamily="18" charset="0"/>
              </a:rPr>
              <a:t>  </a:t>
            </a: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Образовательная область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«Музыка»</a:t>
            </a:r>
            <a:endParaRPr lang="ru-RU" altLang="ja-JP" sz="1600" b="1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14290"/>
            <a:ext cx="730841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Образовательные области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929563" cy="71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ja-JP" sz="1800" b="1" i="1" cap="none" dirty="0" smtClean="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Каждая образовательная область </a:t>
            </a:r>
            <a:r>
              <a:rPr lang="ru-RU" altLang="ja-JP" sz="1800" b="1" i="1" cap="none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(исключение – Здоровье, Безопасность) </a:t>
            </a:r>
            <a:r>
              <a:rPr lang="ru-RU" altLang="ja-JP" sz="1800" b="1" i="1" cap="none" dirty="0" smtClean="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направлена на развитие детской деятельности и основана на ней:</a:t>
            </a:r>
            <a:endParaRPr lang="ru-RU" sz="1800" dirty="0"/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285750" y="1428750"/>
            <a:ext cx="8286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ru-RU" altLang="ja-JP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«Физическая культура» - </a:t>
            </a:r>
            <a:r>
              <a:rPr lang="ru-RU" altLang="ja-JP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двигательная деятельность</a:t>
            </a:r>
            <a:endParaRPr lang="ru-RU" altLang="ja-JP" sz="11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ru-RU" altLang="ja-JP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«Социализация» - </a:t>
            </a:r>
            <a:r>
              <a:rPr lang="ru-RU" altLang="ja-JP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игровая деятельность</a:t>
            </a:r>
            <a:endParaRPr lang="ru-RU" altLang="ja-JP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ru-RU" altLang="ja-JP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«Труд» - </a:t>
            </a:r>
            <a:r>
              <a:rPr lang="ru-RU" altLang="ja-JP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трудовая деятельность</a:t>
            </a:r>
            <a:endParaRPr lang="ru-RU" altLang="ja-JP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ru-RU" altLang="ja-JP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«Познание» - </a:t>
            </a:r>
            <a:r>
              <a:rPr lang="ru-RU" altLang="ja-JP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познавательно-исследовательская деятельность</a:t>
            </a:r>
            <a:endParaRPr lang="ru-RU" altLang="ja-JP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ru-RU" altLang="ja-JP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«Коммуникация» - </a:t>
            </a:r>
            <a:r>
              <a:rPr lang="ru-RU" altLang="ja-JP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коммуникативная деятельность</a:t>
            </a:r>
            <a:endParaRPr lang="ru-RU" altLang="ja-JP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ru-RU" altLang="ja-JP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«Чтение художественной литературы» - </a:t>
            </a:r>
            <a:r>
              <a:rPr lang="ru-RU" altLang="ja-JP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восприятия художественной литературы как особого вида детской деятельности</a:t>
            </a:r>
            <a:endParaRPr lang="ru-RU" altLang="ja-JP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ru-RU" altLang="ja-JP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«Художественное творчество» - </a:t>
            </a:r>
            <a:r>
              <a:rPr lang="ru-RU" altLang="ja-JP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продуктивная деятельность</a:t>
            </a:r>
            <a:endParaRPr lang="ru-RU" altLang="ja-JP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ru-RU" altLang="ja-JP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«Музыка» - </a:t>
            </a:r>
            <a:r>
              <a:rPr lang="ru-RU" altLang="ja-JP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музыкально - художественная деятельность</a:t>
            </a:r>
            <a:endParaRPr lang="ru-RU" altLang="ja-JP">
              <a:solidFill>
                <a:srgbClr val="000066"/>
              </a:solidFill>
              <a:ea typeface="MS Mincho" pitchFamily="49" charset="-128"/>
              <a:cs typeface="Times New Roman" pitchFamily="18" charset="0"/>
            </a:endParaRPr>
          </a:p>
          <a:p>
            <a:pPr eaLnBrk="0" hangingPunct="0"/>
            <a:endParaRPr lang="ru-RU" altLang="ja-JP">
              <a:ea typeface="MS Mincho" pitchFamily="49" charset="-128"/>
              <a:cs typeface="Times New Roman" pitchFamily="18" charset="0"/>
            </a:endParaRPr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-17422098" y="2967335"/>
            <a:ext cx="14780521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ja-JP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Каждая образовательная область (исключение – Здоровье, Безопасность) направлена на развитие детской деятельности и основана на ней: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42875" y="2428875"/>
            <a:ext cx="8001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algn="just" eaLnBrk="0" hangingPunct="0">
              <a:buFontTx/>
              <a:buAutoNum type="arabicPeriod"/>
              <a:tabLst>
                <a:tab pos="914400" algn="l"/>
              </a:tabLst>
            </a:pP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Наглядный  </a:t>
            </a: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(показ упражнений, использование пособий, имитация, зрительные ориентиры)</a:t>
            </a:r>
          </a:p>
          <a:p>
            <a:pPr lvl="1" algn="just" eaLnBrk="0" hangingPunct="0">
              <a:tabLst>
                <a:tab pos="914400" algn="l"/>
              </a:tabLst>
            </a:pPr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0" hangingPunct="0">
              <a:tabLst>
                <a:tab pos="914400" algn="l"/>
              </a:tabLst>
            </a:pP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2. Наглядно-слуховой </a:t>
            </a: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(использование музыки)</a:t>
            </a:r>
          </a:p>
          <a:p>
            <a:pPr lvl="1" algn="just" eaLnBrk="0" hangingPunct="0">
              <a:tabLst>
                <a:tab pos="914400" algn="l"/>
              </a:tabLst>
            </a:pPr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0" hangingPunct="0">
              <a:tabLst>
                <a:tab pos="914400" algn="l"/>
              </a:tabLst>
            </a:pP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3.Практический </a:t>
            </a: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(повторение упражнений, проведение в игровой форме, в соревновательной форме)</a:t>
            </a:r>
          </a:p>
          <a:p>
            <a:pPr lvl="1" algn="just" eaLnBrk="0" hangingPunct="0">
              <a:tabLst>
                <a:tab pos="914400" algn="l"/>
              </a:tabLst>
            </a:pPr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0" hangingPunct="0">
              <a:tabLst>
                <a:tab pos="914400" algn="l"/>
              </a:tabLst>
            </a:pP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4. Словесный </a:t>
            </a: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(команды, объяснения, вопросы, указания, образные сюжетные рассказы)</a:t>
            </a:r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14290"/>
            <a:ext cx="7786742" cy="18158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Методы непосредственно образовательной деятельности и образовательной деятельности, осуществляемых в ходе режимных моментов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14290"/>
            <a:ext cx="785818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НАПРАВЛЕНИЕ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«Физическое развитие»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500174"/>
            <a:ext cx="7358114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chemeClr val="accent3"/>
                </a:solidFill>
                <a:latin typeface="+mn-lt"/>
              </a:rPr>
              <a:t>Образовательная область «Здоровье»</a:t>
            </a:r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500063" y="2357438"/>
            <a:ext cx="7929562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endParaRPr lang="ru-RU" altLang="ja-JP" sz="600"/>
          </a:p>
          <a:p>
            <a:pPr indent="450850" eaLnBrk="0" hangingPunct="0"/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Направлено на достижение целей охраны здоровья детей и  формирования  основы культуры здоровья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через решение следующих задач</a:t>
            </a: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</a:t>
            </a:r>
          </a:p>
          <a:p>
            <a:pPr indent="450850" eaLnBrk="0" hangingPunct="0"/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/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сохранение и укрепление физического и психического здоровья детей;</a:t>
            </a:r>
          </a:p>
          <a:p>
            <a:pPr indent="450850" eaLnBrk="0" hangingPunct="0"/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indent="450850" eaLnBrk="0" hangingPunct="0"/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воспитание культурно-гигиенических навыков;</a:t>
            </a:r>
          </a:p>
          <a:p>
            <a:pPr indent="450850" eaLnBrk="0" hangingPunct="0"/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indent="450850" eaLnBrk="0" hangingPunct="0"/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формирование начальных представлений о здоровом образе жизни.</a:t>
            </a:r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/>
            <a:endParaRPr lang="ru-RU" altLang="ja-JP"/>
          </a:p>
        </p:txBody>
      </p:sp>
      <p:pic>
        <p:nvPicPr>
          <p:cNvPr id="22533" name="Picture 3" descr="j042811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214688"/>
            <a:ext cx="357187" cy="38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534" name="Picture 3" descr="j042811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714750"/>
            <a:ext cx="357187" cy="385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535" name="Picture 3" descr="j042811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214813"/>
            <a:ext cx="357188" cy="38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" name="Рисунок 10" descr="Безымянный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14290"/>
            <a:ext cx="7858180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Вида интеграции образовательной области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«Здоровья»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75" y="1785938"/>
          <a:ext cx="7572375" cy="3571875"/>
        </p:xfrm>
        <a:graphic>
          <a:graphicData uri="http://schemas.openxmlformats.org/drawingml/2006/table">
            <a:tbl>
              <a:tblPr/>
              <a:tblGrid>
                <a:gridCol w="3784600"/>
                <a:gridCol w="3787775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психолого-педагогической работы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anchor="ctr" horzOverflow="overflow">
                    <a:lnL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 средствам организации и оптимизации образовательного процесса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anchor="ctr" horzOverflow="overflow">
                    <a:lnL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(формирование целостной кар­тины мира, расширение кругозора в части представлений о здоровье и ЗОЖ человека)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«Социализация»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(формирование первичных ценностных представлений о здоровье и ЗОЖ человека, соблюдение элементарных обще­принятых норм и правил поведения в части ЗОЖ)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«Безопасность»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(формирование основ безо­пасности собственной жизнедеятель­ности, в том числе здоровья)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(развитие свободного обще­ния со взрослыми и детьми по по­воду здо­ровья и ЗОЖ человека)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horzOverflow="overflow">
                    <a:lnL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(использова­ние средств продуктивных видов деятель­ности для обогащения и закрепления со­держания области "Здо­ровье")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«Труд»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(накопление опыта здоровьесбере­гающего поведения в труде, освоение культуры здорового труда)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«Чтение художественной литературы»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(ис­пользование художественных произ­ведений для обогащения и закрепления содержания области  "Здоровье")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horzOverflow="overflow">
                    <a:lnL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357166"/>
            <a:ext cx="742955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Сохранение и укрепление физического и психического здоровья детей</a:t>
            </a:r>
          </a:p>
        </p:txBody>
      </p:sp>
      <p:pic>
        <p:nvPicPr>
          <p:cNvPr id="24579" name="Picture 4" descr="C:\Documents and Settings\Администратор\Мои документы\КАРТИНКИ\7f72d5f6e7e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7540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1000125" y="1285875"/>
            <a:ext cx="785812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В общем объеме непосредственно образовательной деятельности и образовательной деятельности, осуществляемой в ходе режимных моментов, учитываются следующие закаливающие мероприятия:</a:t>
            </a:r>
            <a:endParaRPr lang="ru-RU" sz="1400">
              <a:solidFill>
                <a:srgbClr val="000066"/>
              </a:solidFill>
            </a:endParaRPr>
          </a:p>
          <a:p>
            <a:pPr eaLnBrk="0" hangingPunct="0"/>
            <a:r>
              <a:rPr lang="ru-RU" sz="1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утренняя гимнастика;</a:t>
            </a:r>
          </a:p>
          <a:p>
            <a:pPr eaLnBrk="0" hangingPunct="0"/>
            <a:r>
              <a:rPr lang="ru-RU" sz="1400">
                <a:solidFill>
                  <a:srgbClr val="000066"/>
                </a:solidFill>
                <a:cs typeface="Times New Roman" pitchFamily="18" charset="0"/>
              </a:rPr>
              <a:t>     </a:t>
            </a:r>
            <a:r>
              <a:rPr lang="ru-RU" sz="1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подвижные, спортивные игры, физические упражнения и другие виды двигательной активности, или физкультурные занятия  (в помещении и на улице).</a:t>
            </a:r>
            <a:endParaRPr lang="ru-RU" sz="1400">
              <a:solidFill>
                <a:srgbClr val="000066"/>
              </a:solidFill>
              <a:latin typeface="Century Gothic" pitchFamily="34" charset="0"/>
            </a:endParaRPr>
          </a:p>
        </p:txBody>
      </p:sp>
      <p:pic>
        <p:nvPicPr>
          <p:cNvPr id="24581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714500"/>
            <a:ext cx="214312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582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2000250"/>
            <a:ext cx="214312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4583" name="Прямоугольник 8"/>
          <p:cNvSpPr>
            <a:spLocks noChangeArrowheads="1"/>
          </p:cNvSpPr>
          <p:nvPr/>
        </p:nvSpPr>
        <p:spPr bwMode="auto">
          <a:xfrm>
            <a:off x="285750" y="2500313"/>
            <a:ext cx="8429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Проведение других закаливающих мероприятий осуществляется в пределах времени, необходимого для осуществления функций присмотра и ухода за детьми.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928813" y="3071813"/>
            <a:ext cx="5240337" cy="6731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107763" dir="18900000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dirty="0">
                <a:latin typeface="Times New Roman" pitchFamily="18" charset="0"/>
              </a:rPr>
              <a:t>Основные направления деятельности</a:t>
            </a:r>
          </a:p>
          <a:p>
            <a:pPr algn="ctr">
              <a:defRPr/>
            </a:pPr>
            <a:r>
              <a:rPr lang="ru-RU" sz="1100" dirty="0">
                <a:latin typeface="Times New Roman" pitchFamily="18" charset="0"/>
              </a:rPr>
              <a:t>руководящего, педагогического и медицинского персонала</a:t>
            </a:r>
          </a:p>
          <a:p>
            <a:pPr algn="ctr">
              <a:defRPr/>
            </a:pPr>
            <a:r>
              <a:rPr lang="ru-RU" sz="1100" b="1" dirty="0">
                <a:latin typeface="Times New Roman" pitchFamily="18" charset="0"/>
              </a:rPr>
              <a:t>по освоению образовательной области «Здоровье»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42875" y="4071938"/>
            <a:ext cx="2444750" cy="25717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100" b="1" dirty="0">
                <a:latin typeface="Vesna" charset="-52"/>
              </a:rPr>
              <a:t>Психолого-педагогическая 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1100" b="1" dirty="0">
                <a:latin typeface="Vesna" charset="-52"/>
              </a:rPr>
              <a:t>работа:</a:t>
            </a:r>
          </a:p>
          <a:p>
            <a:pPr>
              <a:defRPr/>
            </a:pPr>
            <a:r>
              <a:rPr lang="ru-RU" sz="1200" dirty="0">
                <a:latin typeface="Times New Roman" pitchFamily="18" charset="0"/>
              </a:rPr>
              <a:t>Воспитание культуры здоровья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200" dirty="0">
                <a:latin typeface="Times New Roman" pitchFamily="18" charset="0"/>
              </a:rPr>
              <a:t>формирование культурно-гигиенических навыков;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200" dirty="0">
                <a:latin typeface="Times New Roman" pitchFamily="18" charset="0"/>
              </a:rPr>
              <a:t>формирование первичных ценностных представлений о здоровье и здоровом образе жизни человека.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4586" name="AutoShape 5"/>
          <p:cNvSpPr>
            <a:spLocks noChangeArrowheads="1"/>
          </p:cNvSpPr>
          <p:nvPr/>
        </p:nvSpPr>
        <p:spPr bwMode="auto">
          <a:xfrm>
            <a:off x="2071688" y="3786188"/>
            <a:ext cx="214312" cy="285750"/>
          </a:xfrm>
          <a:prstGeom prst="downArrow">
            <a:avLst>
              <a:gd name="adj1" fmla="val 50000"/>
              <a:gd name="adj2" fmla="val 66210"/>
            </a:avLst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143625" y="4071938"/>
            <a:ext cx="2571750" cy="25717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b="1" dirty="0">
                <a:latin typeface="Vesna" charset="-52"/>
              </a:rPr>
              <a:t>Оздоровительная работа:</a:t>
            </a:r>
            <a:endParaRPr lang="ru-RU" sz="1100" b="1" dirty="0">
              <a:latin typeface="Times New Roman" pitchFamily="18" charset="0"/>
            </a:endParaRPr>
          </a:p>
          <a:p>
            <a:pPr>
              <a:defRPr/>
            </a:pPr>
            <a:r>
              <a:rPr lang="ru-RU" sz="1200" dirty="0">
                <a:latin typeface="Times New Roman" pitchFamily="18" charset="0"/>
              </a:rPr>
              <a:t>1. Организация и проведение закаливающих мероприятий.</a:t>
            </a:r>
          </a:p>
          <a:p>
            <a:pPr>
              <a:buFont typeface="Times New Roman" pitchFamily="18" charset="0"/>
              <a:buChar char="2"/>
              <a:defRPr/>
            </a:pPr>
            <a:r>
              <a:rPr lang="ru-RU" sz="1200" dirty="0">
                <a:latin typeface="Times New Roman" pitchFamily="18" charset="0"/>
              </a:rPr>
              <a:t>. Мониторинг: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200" dirty="0">
                <a:latin typeface="Times New Roman" pitchFamily="18" charset="0"/>
              </a:rPr>
              <a:t>чистоты и свежести воздуха в помещении: регулярное проветривание в присутствии (одностороннее) и в отсутствии (сквозное) детей.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200" dirty="0">
                <a:latin typeface="Times New Roman" pitchFamily="18" charset="0"/>
              </a:rPr>
              <a:t>соблюдения температурного режима  в помещениях групп и одежды детей.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4588" name="AutoShape 5"/>
          <p:cNvSpPr>
            <a:spLocks noChangeArrowheads="1"/>
          </p:cNvSpPr>
          <p:nvPr/>
        </p:nvSpPr>
        <p:spPr bwMode="auto">
          <a:xfrm>
            <a:off x="6858000" y="3786188"/>
            <a:ext cx="214313" cy="285750"/>
          </a:xfrm>
          <a:prstGeom prst="downArrow">
            <a:avLst>
              <a:gd name="adj1" fmla="val 50000"/>
              <a:gd name="adj2" fmla="val 66210"/>
            </a:avLst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786063" y="4071938"/>
            <a:ext cx="3214687" cy="25415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b="1" dirty="0">
                <a:latin typeface="Vesna" charset="-52"/>
              </a:rPr>
              <a:t>Профилактическая работа</a:t>
            </a:r>
            <a:r>
              <a:rPr lang="ru-RU" sz="1100" dirty="0">
                <a:latin typeface="Times New Roman" pitchFamily="18" charset="0"/>
              </a:rPr>
              <a:t>:</a:t>
            </a:r>
          </a:p>
          <a:p>
            <a:pPr>
              <a:defRPr/>
            </a:pPr>
            <a:r>
              <a:rPr lang="ru-RU" sz="1100" dirty="0">
                <a:latin typeface="Times New Roman" pitchFamily="18" charset="0"/>
              </a:rPr>
              <a:t>1. </a:t>
            </a:r>
            <a:r>
              <a:rPr lang="ru-RU" sz="1200" dirty="0">
                <a:latin typeface="Times New Roman" pitchFamily="18" charset="0"/>
              </a:rPr>
              <a:t>Профилактика травматизма детей.</a:t>
            </a:r>
          </a:p>
          <a:p>
            <a:pPr>
              <a:buFont typeface="Times New Roman" pitchFamily="18" charset="0"/>
              <a:buChar char="2"/>
              <a:defRPr/>
            </a:pPr>
            <a:r>
              <a:rPr lang="ru-RU" sz="1200" dirty="0">
                <a:latin typeface="Times New Roman" pitchFamily="18" charset="0"/>
              </a:rPr>
              <a:t>. Профилактика умственного переутомления и обеспечение эмоционального комфорта (соблюдение гигиенических требований к организации образовательного процесса, организация оптимального режима дня, в т.ч. рационального двигательного режима)</a:t>
            </a:r>
          </a:p>
          <a:p>
            <a:pPr>
              <a:defRPr/>
            </a:pPr>
            <a:r>
              <a:rPr lang="ru-RU" sz="1200" dirty="0">
                <a:latin typeface="Times New Roman" pitchFamily="18" charset="0"/>
              </a:rPr>
              <a:t>3. Профилактика нарушений </a:t>
            </a:r>
            <a:r>
              <a:rPr lang="ru-RU" sz="1200" dirty="0" err="1">
                <a:latin typeface="Times New Roman" pitchFamily="18" charset="0"/>
              </a:rPr>
              <a:t>опорно</a:t>
            </a:r>
            <a:r>
              <a:rPr lang="ru-RU" sz="1200" dirty="0">
                <a:latin typeface="Times New Roman" pitchFamily="18" charset="0"/>
              </a:rPr>
              <a:t> –двигательного аппарата: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200" dirty="0">
                <a:latin typeface="Times New Roman" pitchFamily="18" charset="0"/>
              </a:rPr>
              <a:t>мониторинг;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200" dirty="0">
                <a:latin typeface="Times New Roman" pitchFamily="18" charset="0"/>
              </a:rPr>
              <a:t>организация рационального режима нагрузки.</a:t>
            </a:r>
          </a:p>
          <a:p>
            <a:pPr>
              <a:defRPr/>
            </a:pPr>
            <a:r>
              <a:rPr lang="ru-RU" sz="1100" dirty="0">
                <a:latin typeface="Times New Roman" pitchFamily="18" charset="0"/>
              </a:rPr>
              <a:t>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4590" name="AutoShape 5"/>
          <p:cNvSpPr>
            <a:spLocks noChangeArrowheads="1"/>
          </p:cNvSpPr>
          <p:nvPr/>
        </p:nvSpPr>
        <p:spPr bwMode="auto">
          <a:xfrm>
            <a:off x="4357688" y="3786188"/>
            <a:ext cx="214312" cy="285750"/>
          </a:xfrm>
          <a:prstGeom prst="downArrow">
            <a:avLst>
              <a:gd name="adj1" fmla="val 50000"/>
              <a:gd name="adj2" fmla="val 66210"/>
            </a:avLst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357166"/>
            <a:ext cx="7572428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Воспитание культурно-гигиенических навыков</a:t>
            </a:r>
          </a:p>
        </p:txBody>
      </p:sp>
      <p:pic>
        <p:nvPicPr>
          <p:cNvPr id="25603" name="Picture 4" descr="C:\Documents and Settings\Администратор\Мои документы\КАРТИНКИ\7f72d5f6e7e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7540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428875" y="2357438"/>
            <a:ext cx="2071688" cy="30622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 гигиены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содержать своё тело в чистоте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Calibri" pitchFamily="34" charset="0"/>
              </a:rPr>
              <a:t>пользоваться только своими предметами гигиены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Calibri" pitchFamily="34" charset="0"/>
              </a:rPr>
              <a:t>знать правила гигиены в туалете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57188" y="2357438"/>
            <a:ext cx="1928812" cy="30622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ru-RU" sz="1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культура внешнего вида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одеваться в соответствии с температурным режимом группового помещения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Calibri" pitchFamily="34" charset="0"/>
              </a:rPr>
              <a:t>выполнение закаливающих процедур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AutoShape 5"/>
          <p:cNvSpPr>
            <a:spLocks noChangeArrowheads="1"/>
          </p:cNvSpPr>
          <p:nvPr/>
        </p:nvSpPr>
        <p:spPr bwMode="auto">
          <a:xfrm>
            <a:off x="1285875" y="1214438"/>
            <a:ext cx="214313" cy="571500"/>
          </a:xfrm>
          <a:prstGeom prst="downArrow">
            <a:avLst>
              <a:gd name="adj1" fmla="val 50000"/>
              <a:gd name="adj2" fmla="val 66210"/>
            </a:avLst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25607" name="AutoShape 5"/>
          <p:cNvSpPr>
            <a:spLocks noChangeArrowheads="1"/>
          </p:cNvSpPr>
          <p:nvPr/>
        </p:nvSpPr>
        <p:spPr bwMode="auto">
          <a:xfrm>
            <a:off x="3357563" y="1214438"/>
            <a:ext cx="214312" cy="571500"/>
          </a:xfrm>
          <a:prstGeom prst="downArrow">
            <a:avLst>
              <a:gd name="adj1" fmla="val 50000"/>
              <a:gd name="adj2" fmla="val 66210"/>
            </a:avLst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25608" name="AutoShape 5"/>
          <p:cNvSpPr>
            <a:spLocks noChangeArrowheads="1"/>
          </p:cNvSpPr>
          <p:nvPr/>
        </p:nvSpPr>
        <p:spPr bwMode="auto">
          <a:xfrm>
            <a:off x="5500688" y="1214438"/>
            <a:ext cx="214312" cy="571500"/>
          </a:xfrm>
          <a:prstGeom prst="downArrow">
            <a:avLst>
              <a:gd name="adj1" fmla="val 50000"/>
              <a:gd name="adj2" fmla="val 66210"/>
            </a:avLst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25609" name="AutoShape 5"/>
          <p:cNvSpPr>
            <a:spLocks noChangeArrowheads="1"/>
          </p:cNvSpPr>
          <p:nvPr/>
        </p:nvSpPr>
        <p:spPr bwMode="auto">
          <a:xfrm>
            <a:off x="7572375" y="1214438"/>
            <a:ext cx="214313" cy="571500"/>
          </a:xfrm>
          <a:prstGeom prst="downArrow">
            <a:avLst>
              <a:gd name="adj1" fmla="val 50000"/>
              <a:gd name="adj2" fmla="val 66210"/>
            </a:avLst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715125" y="2357438"/>
            <a:ext cx="1928813" cy="30622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ru-RU" sz="1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культура разговора</a:t>
            </a:r>
          </a:p>
          <a:p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знать общественные гигиенические правила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Calibri" pitchFamily="34" charset="0"/>
              </a:rPr>
              <a:t>понимать своё состояние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Calibri" pitchFamily="34" charset="0"/>
              </a:rPr>
              <a:t>различать, понимать и выражать свои чувства при общении 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Calibri" pitchFamily="34" charset="0"/>
              </a:rPr>
              <a:t>уметь сопереживать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43438" y="2357438"/>
            <a:ext cx="1928812" cy="30622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ru-RU" sz="1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культура питания</a:t>
            </a:r>
          </a:p>
          <a:p>
            <a:pPr algn="ctr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знание о полезном питании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Calibri" pitchFamily="34" charset="0"/>
              </a:rPr>
              <a:t>навыки  (умения) в культуре приёма пищи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Calibri" pitchFamily="34" charset="0"/>
              </a:rPr>
              <a:t>навыки  (умения) пользования столовыми предметами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 descr="Безымянный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357166"/>
            <a:ext cx="757242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Формирование начальных представлений о здоровом образе жизни</a:t>
            </a:r>
          </a:p>
        </p:txBody>
      </p:sp>
      <p:pic>
        <p:nvPicPr>
          <p:cNvPr id="26627" name="Picture 4" descr="C:\Documents and Settings\Администратор\Мои документы\КАРТИНКИ\7f72d5f6e7e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7540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714500"/>
            <a:ext cx="214313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29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286000"/>
            <a:ext cx="214313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6630" name="Прямоугольник 5"/>
          <p:cNvSpPr>
            <a:spLocks noChangeArrowheads="1"/>
          </p:cNvSpPr>
          <p:nvPr/>
        </p:nvSpPr>
        <p:spPr bwMode="auto">
          <a:xfrm>
            <a:off x="642938" y="1643063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Различать и называть органы чувств, формировать представление об их роли в организме и о том, как их беречь и ухаживать за ними. </a:t>
            </a:r>
            <a:endParaRPr lang="ru-RU" sz="1400"/>
          </a:p>
        </p:txBody>
      </p:sp>
      <p:sp>
        <p:nvSpPr>
          <p:cNvPr id="26631" name="Прямоугольник 6"/>
          <p:cNvSpPr>
            <a:spLocks noChangeArrowheads="1"/>
          </p:cNvSpPr>
          <p:nvPr/>
        </p:nvSpPr>
        <p:spPr bwMode="auto">
          <a:xfrm>
            <a:off x="714375" y="2286000"/>
            <a:ext cx="4759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полезной и вредной пище;</a:t>
            </a:r>
            <a:endParaRPr lang="ru-RU" sz="1400"/>
          </a:p>
        </p:txBody>
      </p:sp>
      <p:sp>
        <p:nvSpPr>
          <p:cNvPr id="26632" name="Прямоугольник 7"/>
          <p:cNvSpPr>
            <a:spLocks noChangeArrowheads="1"/>
          </p:cNvSpPr>
          <p:nvPr/>
        </p:nvSpPr>
        <p:spPr bwMode="auto">
          <a:xfrm>
            <a:off x="714375" y="2714625"/>
            <a:ext cx="7929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том, что утренняя зарядка, игры, физические упражнения вызывают хорошее настроение; с помощью сна восстанавливаются силы</a:t>
            </a:r>
            <a:endParaRPr lang="ru-RU" sz="1400"/>
          </a:p>
        </p:txBody>
      </p:sp>
      <p:sp>
        <p:nvSpPr>
          <p:cNvPr id="26633" name="Прямоугольник 8"/>
          <p:cNvSpPr>
            <a:spLocks noChangeArrowheads="1"/>
          </p:cNvSpPr>
          <p:nvPr/>
        </p:nvSpPr>
        <p:spPr bwMode="auto">
          <a:xfrm>
            <a:off x="714375" y="3357563"/>
            <a:ext cx="4892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необходимости закаливания;</a:t>
            </a:r>
            <a:endParaRPr lang="ru-RU" sz="1400"/>
          </a:p>
        </p:txBody>
      </p:sp>
      <p:sp>
        <p:nvSpPr>
          <p:cNvPr id="26634" name="Прямоугольник 9"/>
          <p:cNvSpPr>
            <a:spLocks noChangeArrowheads="1"/>
          </p:cNvSpPr>
          <p:nvPr/>
        </p:nvSpPr>
        <p:spPr bwMode="auto">
          <a:xfrm>
            <a:off x="714375" y="3786188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ценностях здоровья; желания вести здоровый образ жизни;</a:t>
            </a:r>
            <a:endParaRPr lang="ru-RU" sz="1400"/>
          </a:p>
        </p:txBody>
      </p:sp>
      <p:sp>
        <p:nvSpPr>
          <p:cNvPr id="26635" name="Прямоугольник 10"/>
          <p:cNvSpPr>
            <a:spLocks noChangeArrowheads="1"/>
          </p:cNvSpPr>
          <p:nvPr/>
        </p:nvSpPr>
        <p:spPr bwMode="auto">
          <a:xfrm>
            <a:off x="714375" y="4214813"/>
            <a:ext cx="7694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Формирование потребности в соблюдении навыков гигиены и опрятности в повседневной жизни.</a:t>
            </a:r>
            <a:endParaRPr lang="ru-RU" sz="1400"/>
          </a:p>
        </p:txBody>
      </p:sp>
      <p:pic>
        <p:nvPicPr>
          <p:cNvPr id="26636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786063"/>
            <a:ext cx="214313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37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357563"/>
            <a:ext cx="214313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38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857625"/>
            <a:ext cx="214313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39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4214813"/>
            <a:ext cx="214313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6" name="Рисунок 15" descr="Безымянный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0"/>
            <a:ext cx="7143750" cy="5715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ja-JP" sz="2400" b="1" dirty="0" smtClean="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Федеральные государственные требования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214313" y="714375"/>
            <a:ext cx="8358187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ja-JP" sz="1400" b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</a:t>
            </a:r>
            <a:r>
              <a:rPr lang="ru-RU" altLang="ja-JP" sz="1600" b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Федеральные государственные требования</a:t>
            </a:r>
            <a:r>
              <a:rPr lang="ru-RU" altLang="ja-JP" sz="16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(далее ФГТ) - устанавливают нормы и положения, обязательные при реализации основной общеобразовательной программы дошкольного образования образовательными учреждениями, имеющими государственную аккредитацию (далее – образовательные учреждения), в части определения структуры основной общеобразовательной программы дошкольного образования, в том числе соотношения ее частей, их объема, а также соотношения обязательной части основной общеобразовательной программы и части, формируемой участниками образовательного процесса.</a:t>
            </a:r>
            <a:endParaRPr lang="ru-RU" altLang="ja-JP" sz="1600">
              <a:ea typeface="MS Mincho" pitchFamily="49" charset="-128"/>
              <a:cs typeface="Times New Roman" pitchFamily="18" charset="0"/>
            </a:endParaRPr>
          </a:p>
          <a:p>
            <a:pPr algn="just" eaLnBrk="0" hangingPunct="0"/>
            <a:r>
              <a:rPr lang="ru-RU" altLang="ja-JP" sz="1600" b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ФГТ</a:t>
            </a:r>
            <a:r>
              <a:rPr lang="ru-RU" altLang="ja-JP" sz="16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учитывают особенности реализации основной общеобразовательной программы дошкольного образования для детей с ограниченными возможностями здоровья.</a:t>
            </a:r>
            <a:endParaRPr lang="ru-RU" altLang="ja-JP" sz="1600">
              <a:ea typeface="MS Mincho" pitchFamily="49" charset="-128"/>
              <a:cs typeface="Times New Roman" pitchFamily="18" charset="0"/>
            </a:endParaRPr>
          </a:p>
          <a:p>
            <a:pPr algn="just" eaLnBrk="0" hangingPunct="0"/>
            <a:r>
              <a:rPr lang="ru-RU" altLang="ja-JP" sz="16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На основе </a:t>
            </a:r>
            <a:r>
              <a:rPr lang="ru-RU" altLang="ja-JP" sz="1600" b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ФГТ разрабатываются</a:t>
            </a:r>
            <a:r>
              <a:rPr lang="ru-RU" altLang="ja-JP" sz="16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</a:t>
            </a:r>
            <a:endParaRPr lang="ru-RU" altLang="ja-JP" sz="1600">
              <a:ea typeface="MS Mincho" pitchFamily="49" charset="-128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q"/>
            </a:pPr>
            <a:r>
              <a:rPr lang="ru-RU" altLang="ja-JP" sz="16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примерная основная общеобразовательная программа дошкольного образования;</a:t>
            </a:r>
          </a:p>
          <a:p>
            <a:pPr algn="just" eaLnBrk="0" hangingPunct="0">
              <a:buFont typeface="Wingdings" pitchFamily="2" charset="2"/>
              <a:buChar char="q"/>
            </a:pPr>
            <a:r>
              <a:rPr lang="ru-RU" altLang="ja-JP" sz="16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примерная основная общеобразовательная программа дошкольного образования для детей с ограниченными возможностями здоровья.</a:t>
            </a:r>
            <a:endParaRPr lang="ru-RU" altLang="ja-JP" sz="1600">
              <a:ea typeface="MS Mincho" pitchFamily="49" charset="-128"/>
              <a:cs typeface="Times New Roman" pitchFamily="18" charset="0"/>
            </a:endParaRPr>
          </a:p>
          <a:p>
            <a:pPr algn="just" eaLnBrk="0" hangingPunct="0"/>
            <a:r>
              <a:rPr lang="ru-RU" altLang="ja-JP" sz="16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На основе </a:t>
            </a:r>
            <a:r>
              <a:rPr lang="ru-RU" altLang="ja-JP" sz="1600" b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ФГТ осуществляется:</a:t>
            </a:r>
            <a:r>
              <a:rPr lang="ru-RU" altLang="ja-JP" sz="16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 sz="1600">
              <a:ea typeface="MS Mincho" pitchFamily="49" charset="-128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ja-JP" sz="16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экспертиза основных общеобразовательных программ дошкольного образования при лицензировании образовательной деятельности и государственной аккредитации образовательных учреждений. </a:t>
            </a:r>
            <a:endParaRPr lang="ru-RU" altLang="ja-JP" sz="1600">
              <a:ea typeface="MS Mincho" pitchFamily="49" charset="-128"/>
              <a:cs typeface="Times New Roman" pitchFamily="18" charset="0"/>
            </a:endParaRPr>
          </a:p>
          <a:p>
            <a:pPr algn="just" eaLnBrk="0" hangingPunct="0"/>
            <a:r>
              <a:rPr lang="ru-RU" altLang="ja-JP" sz="1600" b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Интеграция</a:t>
            </a:r>
            <a:r>
              <a:rPr lang="ru-RU" altLang="ja-JP" sz="16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- состояние (или процесс, ведущий к такому состоянию) связанности, взаимопроникновения и взаимодействия отдельных образовательных областей содержания дошкольного образования, обеспечивающее целостность образовательного процесса.</a:t>
            </a:r>
            <a:endParaRPr lang="ru-RU" altLang="ja-JP" sz="1600">
              <a:ea typeface="MS Mincho" pitchFamily="49" charset="-128"/>
              <a:cs typeface="Times New Roman" pitchFamily="18" charset="0"/>
            </a:endParaRPr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1" name="Picture 2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23913" cy="890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357166"/>
            <a:ext cx="757242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Формы деятельности по освоению образовательной области «Здоровье»</a:t>
            </a:r>
          </a:p>
        </p:txBody>
      </p:sp>
      <p:pic>
        <p:nvPicPr>
          <p:cNvPr id="27651" name="Picture 4" descr="C:\Documents and Settings\Администратор\Мои документы\КАРТИНКИ\7f72d5f6e7e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7540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153" name="AutoShape 1"/>
          <p:cNvSpPr>
            <a:spLocks noChangeArrowheads="1"/>
          </p:cNvSpPr>
          <p:nvPr/>
        </p:nvSpPr>
        <p:spPr bwMode="auto">
          <a:xfrm>
            <a:off x="3286125" y="1357313"/>
            <a:ext cx="2981325" cy="3968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35921" dir="2700000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ru-RU">
              <a:latin typeface="Century Gothic" pitchFamily="34" charset="0"/>
            </a:endParaRP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142875" y="1928813"/>
            <a:ext cx="2000250" cy="4718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rgbClr val="99CC00"/>
                </a:solidFill>
                <a:latin typeface="Times New Roman" pitchFamily="18" charset="0"/>
              </a:rPr>
              <a:t>Режимные моменты</a:t>
            </a:r>
          </a:p>
          <a:p>
            <a:pPr>
              <a:defRPr/>
            </a:pPr>
            <a:endParaRPr lang="ru-RU" sz="800" dirty="0">
              <a:solidFill>
                <a:srgbClr val="76923C"/>
              </a:solidFill>
              <a:latin typeface="Times New Roman" pitchFamily="18" charset="0"/>
            </a:endParaRP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Наблюдение;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беседа: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рассматривание картин и иллюстраций с изображением различных видов спорта, сюжетов, связанных с формированием понятия здорового образа жизни;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игра;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игровое упражнение;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</a:rPr>
              <a:t>физкульминутки</a:t>
            </a:r>
            <a:r>
              <a:rPr lang="ru-RU" sz="1200" dirty="0">
                <a:latin typeface="Times New Roman" pitchFamily="18" charset="0"/>
              </a:rPr>
              <a:t>;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</a:rPr>
              <a:t>логоритмические</a:t>
            </a:r>
            <a:r>
              <a:rPr lang="ru-RU" sz="1200" dirty="0">
                <a:latin typeface="Times New Roman" pitchFamily="18" charset="0"/>
              </a:rPr>
              <a:t> игры и упражнения</a:t>
            </a:r>
            <a:endParaRPr lang="ru-RU" dirty="0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2214563" y="1928813"/>
            <a:ext cx="2286000" cy="4718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100" b="1" dirty="0">
                <a:solidFill>
                  <a:srgbClr val="0070C0"/>
                </a:solidFill>
                <a:latin typeface="Calibri" pitchFamily="34" charset="0"/>
              </a:rPr>
              <a:t>Совместная  деятельность с педагогом</a:t>
            </a:r>
            <a:endParaRPr lang="ru-RU" sz="11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Непосредственная образовательная деятельность по теме «Здоровье и здоровый образ жизни» (рисование, конструирование, лепка, </a:t>
            </a:r>
          </a:p>
          <a:p>
            <a:pPr algn="just">
              <a:defRPr/>
            </a:pPr>
            <a:r>
              <a:rPr lang="ru-RU" sz="1200" dirty="0">
                <a:latin typeface="Times New Roman" pitchFamily="18" charset="0"/>
              </a:rPr>
              <a:t>аппликация, ОБЖ, развитие речи, чтение </a:t>
            </a:r>
            <a:r>
              <a:rPr lang="ru-RU" sz="1200" dirty="0" err="1">
                <a:latin typeface="Times New Roman" pitchFamily="18" charset="0"/>
              </a:rPr>
              <a:t>худож</a:t>
            </a:r>
            <a:r>
              <a:rPr lang="ru-RU" sz="1200" dirty="0">
                <a:latin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</a:rPr>
              <a:t>лит-ры</a:t>
            </a:r>
            <a:r>
              <a:rPr lang="ru-RU" sz="1200" dirty="0">
                <a:latin typeface="Times New Roman" pitchFamily="18" charset="0"/>
              </a:rPr>
              <a:t>);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изготовление атрибутов и  предметов для игр;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рассматривание картин и иллюстраций с изображением различных видов спорта, сюжетов, связанных с формированием понятия здорового образа жизни;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 игры (дидактические, строительные, сюжетно-ролевые, настольно-печатные);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тематические досуги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6786563" y="2000250"/>
            <a:ext cx="1985962" cy="4643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100" b="1" dirty="0">
                <a:solidFill>
                  <a:srgbClr val="800080"/>
                </a:solidFill>
                <a:latin typeface="Calibri" pitchFamily="34" charset="0"/>
              </a:rPr>
              <a:t>Совместная деятельность с семьей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</a:t>
            </a:r>
            <a:r>
              <a:rPr lang="ru-RU" sz="1200" dirty="0">
                <a:latin typeface="Times New Roman" pitchFamily="18" charset="0"/>
              </a:rPr>
              <a:t>Создание соответствующей предметно-развивающей среды;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проектная деятельность;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экскурсии;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прогулки;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совместные праздники и досуги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200" dirty="0">
                <a:latin typeface="Times New Roman" pitchFamily="18" charset="0"/>
              </a:rPr>
              <a:t> беседы, консультации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200" dirty="0">
                <a:latin typeface="Times New Roman" pitchFamily="18" charset="0"/>
              </a:rPr>
              <a:t>родительские собрания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200" dirty="0">
                <a:latin typeface="Times New Roman" pitchFamily="18" charset="0"/>
              </a:rPr>
              <a:t>тренинги </a:t>
            </a:r>
          </a:p>
          <a:p>
            <a:pPr algn="just">
              <a:buFont typeface="Arial" pitchFamily="34" charset="0"/>
              <a:buChar char="•"/>
              <a:defRPr/>
            </a:pPr>
            <a:endParaRPr lang="ru-RU" sz="1200" dirty="0">
              <a:latin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9160" name="AutoShape 8"/>
          <p:cNvSpPr>
            <a:spLocks noChangeArrowheads="1"/>
          </p:cNvSpPr>
          <p:nvPr/>
        </p:nvSpPr>
        <p:spPr bwMode="auto">
          <a:xfrm>
            <a:off x="4572000" y="1928813"/>
            <a:ext cx="2143125" cy="47148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100" b="1" dirty="0">
                <a:solidFill>
                  <a:srgbClr val="C00000"/>
                </a:solidFill>
                <a:latin typeface="Calibri" pitchFamily="34" charset="0"/>
              </a:rPr>
              <a:t>Самостоятельная деятельность детей</a:t>
            </a:r>
            <a:endParaRPr lang="ru-RU" sz="11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1000" dirty="0">
              <a:latin typeface="Times New Roman" pitchFamily="18" charset="0"/>
            </a:endParaRPr>
          </a:p>
          <a:p>
            <a:pPr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Украшение личных предметов;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игры (дидактические, строительные, сюжетно-ролевые, настольно-печатные);</a:t>
            </a:r>
          </a:p>
          <a:p>
            <a:pPr algn="just"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самостоятельное рассматривание картин и иллюстраций с изображением различных видов спорта, сюжетов, связанных с формированием понятия здорового образа жизни</a:t>
            </a:r>
          </a:p>
          <a:p>
            <a:pPr>
              <a:spcAft>
                <a:spcPts val="1000"/>
              </a:spcAft>
              <a:defRPr/>
            </a:pPr>
            <a:r>
              <a:rPr lang="ru-RU" sz="1200" dirty="0">
                <a:latin typeface="Symbol" pitchFamily="18" charset="2"/>
              </a:rPr>
              <a:t>·</a:t>
            </a:r>
            <a:r>
              <a:rPr lang="ru-RU" sz="700" dirty="0">
                <a:latin typeface="Symbol" pitchFamily="18" charset="2"/>
              </a:rPr>
              <a:t>       </a:t>
            </a:r>
            <a:r>
              <a:rPr lang="ru-RU" sz="7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самостоятельная деятельность, направленная на создание условий для здорового образа жизни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357166"/>
            <a:ext cx="735811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chemeClr val="accent3"/>
                </a:solidFill>
                <a:latin typeface="+mn-lt"/>
              </a:rPr>
              <a:t>Образовательная область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chemeClr val="accent3"/>
                </a:solidFill>
                <a:latin typeface="+mn-lt"/>
              </a:rPr>
              <a:t>«Физическая культура»</a:t>
            </a:r>
          </a:p>
        </p:txBody>
      </p:sp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500063" y="1785938"/>
            <a:ext cx="8001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Направлено на достижение целей формирования у детей интереса к физической культуре и целенаправленного развития у детей физических и волевых качеств через решения следующих 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задач:</a:t>
            </a:r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685800" algn="l"/>
              </a:tabLst>
            </a:pPr>
            <a:endParaRPr lang="ru-RU" altLang="ja-JP" sz="1600">
              <a:solidFill>
                <a:srgbClr val="000066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Развитие основных движений детей, обогащение двигательного опыта;</a:t>
            </a:r>
          </a:p>
          <a:p>
            <a:pPr eaLnBrk="0" hangingPunct="0">
              <a:tabLst>
                <a:tab pos="685800" algn="l"/>
              </a:tabLst>
            </a:pPr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Сохранение и укрепления здоровья детей;</a:t>
            </a:r>
          </a:p>
          <a:p>
            <a:pPr eaLnBrk="0" hangingPunct="0">
              <a:tabLst>
                <a:tab pos="685800" algn="l"/>
              </a:tabLst>
            </a:pPr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Развитие произвольности и саморегуляции;</a:t>
            </a:r>
          </a:p>
          <a:p>
            <a:pPr eaLnBrk="0" hangingPunct="0">
              <a:tabLst>
                <a:tab pos="685800" algn="l"/>
              </a:tabLst>
            </a:pPr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Развитие двигательного творчества детей, их активности и самостоятельности;</a:t>
            </a:r>
          </a:p>
          <a:p>
            <a:pPr eaLnBrk="0" hangingPunct="0">
              <a:tabLst>
                <a:tab pos="685800" algn="l"/>
              </a:tabLst>
            </a:pPr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Развитие интереса к систематическим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ja-JP" sz="1600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занятиям спортом</a:t>
            </a:r>
            <a:r>
              <a:rPr lang="ru-RU" altLang="ja-JP" sz="1600" b="1">
                <a:solidFill>
                  <a:srgbClr val="000066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lang="ru-RU" altLang="ja-JP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7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714625"/>
            <a:ext cx="357188" cy="385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8678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214688"/>
            <a:ext cx="357188" cy="38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8679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643313"/>
            <a:ext cx="357188" cy="38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8680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4143375"/>
            <a:ext cx="357188" cy="385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8681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4714875"/>
            <a:ext cx="357188" cy="385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C:\Documents and Settings\Администратор\Мои документы\КАРТИНКИ\7f72d5f6e7e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7540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42910" y="214290"/>
            <a:ext cx="7858180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Вида интеграции образовательной области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«Физическая культура»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1571625"/>
          <a:ext cx="8429625" cy="5121275"/>
        </p:xfrm>
        <a:graphic>
          <a:graphicData uri="http://schemas.openxmlformats.org/drawingml/2006/table">
            <a:tbl>
              <a:tblPr/>
              <a:tblGrid>
                <a:gridCol w="4929188"/>
                <a:gridCol w="3500437"/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психолого-педагогической работы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средствам организации 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оптимизации образовательного процесса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2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«Здоровье»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(в части решения общей задачи по охране жизни и укреплению физического и психического здоровья)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«Музыка»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(развитие музыкально-ритмической деятельности на основе основных движений и физических качеств)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(в части двигательной активности как способа усвоения ребенком предметных действий, а также как  одного из средств овладения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операциональным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составом различных видов детской деятельности)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(развитие свободного общения с взрослыми и детьми в части необходимости двигательной активности и физического совершенствования; игровое об­щение)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«Социализация»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(приобщение к ценностям физической культуры; формирование первичных представлений о себе, собственных двигательных возможностях и особенностях; приобщение к элементарным общепринятым  нормам и правилам взаимоотношения с свер­стниками и взрослыми в совместной двигательной активности)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«Труд»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(накопление опыта двигательной активности)</a:t>
                      </a:r>
                    </a:p>
                  </a:txBody>
                  <a:tcPr marL="47625" marR="47625" marT="0" marB="0" horzOverflow="overflow">
                    <a:lnL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«Чтение художественной литературы»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(развитие представлений и воображения для освоения двигательных эталонов в творческой форме, моторики  для успешного освоения указанных областей)</a:t>
                      </a:r>
                    </a:p>
                  </a:txBody>
                  <a:tcPr marL="47625" marR="47625" marT="0" marB="0" horzOverflow="overflow">
                    <a:lnL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14290"/>
            <a:ext cx="75724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Формы деятельности по освоению образовательной области «Физическая культура»</a:t>
            </a:r>
          </a:p>
        </p:txBody>
      </p:sp>
      <p:pic>
        <p:nvPicPr>
          <p:cNvPr id="30723" name="Picture 4" descr="C:\Documents and Settings\Администратор\Мои документы\КАРТИНКИ\7f72d5f6e7e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7540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29" name="AutoShape 9"/>
          <p:cNvSpPr>
            <a:spLocks noChangeArrowheads="1"/>
          </p:cNvSpPr>
          <p:nvPr/>
        </p:nvSpPr>
        <p:spPr bwMode="auto">
          <a:xfrm>
            <a:off x="6929438" y="1428750"/>
            <a:ext cx="1928812" cy="5286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100" b="1" dirty="0">
                <a:solidFill>
                  <a:srgbClr val="8064A2"/>
                </a:solidFill>
                <a:latin typeface="Calibri" pitchFamily="34" charset="0"/>
              </a:rPr>
              <a:t>Совместная деятельность с семьей</a:t>
            </a:r>
          </a:p>
          <a:p>
            <a:pPr algn="ctr">
              <a:spcAft>
                <a:spcPts val="1000"/>
              </a:spcAft>
              <a:defRPr/>
            </a:pPr>
            <a:endParaRPr lang="ru-RU" sz="1100" b="1" dirty="0">
              <a:solidFill>
                <a:srgbClr val="8064A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Беседа, консультация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Открытые просмотры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Встречи по заявкам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Совместные игры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Физкультурный досуг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Физкультурные праздники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Консультативные встречи.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Встречи по заявкам</a:t>
            </a:r>
            <a:endParaRPr lang="ru-RU" sz="1000" b="1" dirty="0">
              <a:latin typeface="Times New Roman" pitchFamily="18" charset="0"/>
            </a:endParaRPr>
          </a:p>
          <a:p>
            <a:pPr>
              <a:defRPr/>
            </a:pPr>
            <a:r>
              <a:rPr lang="ru-RU" sz="1000">
                <a:latin typeface="Times New Roman" pitchFamily="18" charset="0"/>
              </a:rPr>
              <a:t>Совместные НОД</a:t>
            </a:r>
            <a:endParaRPr lang="ru-RU" sz="1000" dirty="0">
              <a:latin typeface="Times New Roman" pitchFamily="18" charset="0"/>
            </a:endParaRP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Интерактивное общение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Мастер-класс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4929188" y="1428750"/>
            <a:ext cx="1900237" cy="52847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100" b="1" dirty="0">
                <a:solidFill>
                  <a:srgbClr val="C00000"/>
                </a:solidFill>
                <a:latin typeface="Calibri" pitchFamily="34" charset="0"/>
              </a:rPr>
              <a:t>Самостоятельная деятельность детей</a:t>
            </a:r>
            <a:endParaRPr lang="ru-RU" sz="1000" dirty="0">
              <a:latin typeface="Times New Roman" pitchFamily="18" charset="0"/>
            </a:endParaRPr>
          </a:p>
          <a:p>
            <a:pPr algn="just">
              <a:defRPr/>
            </a:pPr>
            <a:r>
              <a:rPr lang="ru-RU" sz="1000" dirty="0">
                <a:latin typeface="Times New Roman" pitchFamily="18" charset="0"/>
              </a:rPr>
              <a:t>Изготовление атрибутов для подвижных игр, украшений, декораций, подарков, предметов для игр;</a:t>
            </a:r>
          </a:p>
          <a:p>
            <a:pPr algn="just">
              <a:defRPr/>
            </a:pPr>
            <a:r>
              <a:rPr lang="ru-RU" sz="1000" dirty="0">
                <a:latin typeface="Times New Roman" pitchFamily="18" charset="0"/>
              </a:rPr>
              <a:t>Игры (дидактические, настольные (типа лото и домино на спортивную тематику),подвижные, эстафетные);</a:t>
            </a:r>
          </a:p>
          <a:p>
            <a:pPr algn="just">
              <a:defRPr/>
            </a:pPr>
            <a:r>
              <a:rPr lang="ru-RU" sz="1000" dirty="0">
                <a:latin typeface="Times New Roman" pitchFamily="18" charset="0"/>
              </a:rPr>
              <a:t>Самостоятельное рассматривание картин и иллюстраций с изображением различных видов спорта;</a:t>
            </a:r>
          </a:p>
          <a:p>
            <a:pPr algn="just">
              <a:defRPr/>
            </a:pPr>
            <a:r>
              <a:rPr lang="ru-RU" sz="1000" dirty="0">
                <a:latin typeface="Times New Roman" pitchFamily="18" charset="0"/>
              </a:rPr>
              <a:t>Самостоятельная деятельность в уголке подвижных игр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6331" name="AutoShape 11"/>
          <p:cNvSpPr>
            <a:spLocks noChangeArrowheads="1"/>
          </p:cNvSpPr>
          <p:nvPr/>
        </p:nvSpPr>
        <p:spPr bwMode="auto">
          <a:xfrm>
            <a:off x="2857500" y="1428750"/>
            <a:ext cx="2000250" cy="52847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100" b="1" dirty="0">
                <a:solidFill>
                  <a:srgbClr val="0070C0"/>
                </a:solidFill>
                <a:latin typeface="Calibri" pitchFamily="34" charset="0"/>
              </a:rPr>
              <a:t>Совместная  деятельность с педагогом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НОД по физическому воспитанию: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- сюжетно-игровые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- тематические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-классические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-тренирующее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Физ.минутки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Динамические паузы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В НОД по физическому воспитанию игры большой, малой подвижности и с элементами спортивных игр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Игры с элементами спортивных упражнений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Спортивные игры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Соревнования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Физкультурный досуг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Физкультурные праздники</a:t>
            </a:r>
          </a:p>
          <a:p>
            <a:pPr>
              <a:defRPr/>
            </a:pPr>
            <a:r>
              <a:rPr lang="ru-RU" sz="1000" dirty="0">
                <a:latin typeface="Times New Roman" pitchFamily="18" charset="0"/>
              </a:rPr>
              <a:t>День здоровья</a:t>
            </a:r>
          </a:p>
          <a:p>
            <a:pPr>
              <a:defRPr/>
            </a:pPr>
            <a:endParaRPr lang="ru-RU" sz="1000" dirty="0">
              <a:latin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214313" y="1357313"/>
            <a:ext cx="2571750" cy="5357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Утренний отрезок времени</a:t>
            </a:r>
            <a:endParaRPr lang="ru-RU" sz="800">
              <a:solidFill>
                <a:srgbClr val="00B050"/>
              </a:solidFill>
            </a:endParaRPr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Индивидуальная работа воспитателя 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Игровые упражнения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Утренняя гимнастика: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-классическая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-игровая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-полоса препятствий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-музыкально-ритмическая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Подражательные движения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Игры с элементами </a:t>
            </a:r>
            <a:r>
              <a:rPr lang="ru-RU" sz="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>
                <a:latin typeface="Times New Roman" pitchFamily="18" charset="0"/>
                <a:cs typeface="Times New Roman" pitchFamily="18" charset="0"/>
              </a:rPr>
              <a:t>спорт. упр-й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  <a:endParaRPr lang="ru-RU" sz="800"/>
          </a:p>
          <a:p>
            <a:pPr eaLnBrk="0" hangingPunct="0">
              <a:defRPr/>
            </a:pPr>
            <a:r>
              <a:rPr lang="ru-RU" sz="1100" b="1">
                <a:latin typeface="Times New Roman" pitchFamily="18" charset="0"/>
                <a:cs typeface="Times New Roman" pitchFamily="18" charset="0"/>
              </a:rPr>
              <a:t>Прогулка 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Тематические физкул. занятия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Подвижная игра большой и 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малой подвижности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Игровые упражнения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Проблемная ситуация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НОД по физическому 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воспитанию на улице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Подражательные движения</a:t>
            </a:r>
            <a:endParaRPr lang="ru-RU" sz="800"/>
          </a:p>
          <a:p>
            <a:pPr eaLnBrk="0" hangingPunct="0">
              <a:defRPr/>
            </a:pPr>
            <a:r>
              <a:rPr lang="ru-RU" sz="1100" b="1">
                <a:latin typeface="Times New Roman" pitchFamily="18" charset="0"/>
                <a:cs typeface="Times New Roman" pitchFamily="18" charset="0"/>
              </a:rPr>
              <a:t>Вечерний отрезок времени,</a:t>
            </a:r>
            <a:endParaRPr lang="ru-RU" sz="800"/>
          </a:p>
          <a:p>
            <a:pPr eaLnBrk="0" hangingPunct="0">
              <a:defRPr/>
            </a:pPr>
            <a:r>
              <a:rPr lang="ru-RU" sz="1100" b="1">
                <a:latin typeface="Times New Roman" pitchFamily="18" charset="0"/>
                <a:cs typeface="Times New Roman" pitchFamily="18" charset="0"/>
              </a:rPr>
              <a:t> включая прогулку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Гимнастика после дневного сна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-оздоровительная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-коррекционная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-полоса препятствий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Физкультурные упражнения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Коррекционные упражнения</a:t>
            </a:r>
            <a:endParaRPr lang="ru-RU" sz="8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  <a:endParaRPr lang="ru-RU" sz="24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142976" y="357166"/>
            <a:ext cx="735811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chemeClr val="accent3"/>
                </a:solidFill>
                <a:latin typeface="+mn-lt"/>
              </a:rPr>
              <a:t>Образовательная область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chemeClr val="accent3"/>
                </a:solidFill>
                <a:latin typeface="+mn-lt"/>
              </a:rPr>
              <a:t>«Художественное творчество»</a:t>
            </a: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214313" y="1571625"/>
            <a:ext cx="84296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1200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Направлено на формирование интереса к эстетической стороне окружающей действительности, удовлетворение по­требности детей в самовыражении через решение следующих </a:t>
            </a:r>
            <a:r>
              <a:rPr lang="ru-RU" sz="1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1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/>
            <a:endParaRPr lang="ru-RU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1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 развитие продуктивной деятельности детей (рисование, лепка, аппликация, художест­венный труд); </a:t>
            </a:r>
          </a:p>
          <a:p>
            <a:pPr algn="just" eaLnBrk="0" hangingPunct="0">
              <a:buFontTx/>
              <a:buChar char="•"/>
            </a:pPr>
            <a:endParaRPr lang="ru-RU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1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 развитие детского творчества; </a:t>
            </a:r>
          </a:p>
          <a:p>
            <a:pPr algn="just" eaLnBrk="0" hangingPunct="0">
              <a:buFontTx/>
              <a:buChar char="•"/>
            </a:pPr>
            <a:endParaRPr lang="ru-RU" sz="16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1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приобщение к изобразительному искусству.</a:t>
            </a:r>
          </a:p>
        </p:txBody>
      </p:sp>
      <p:pic>
        <p:nvPicPr>
          <p:cNvPr id="31749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500313"/>
            <a:ext cx="357188" cy="38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1750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286125"/>
            <a:ext cx="357188" cy="385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1751" name="Picture 3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786188"/>
            <a:ext cx="357188" cy="38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14290"/>
            <a:ext cx="7858180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Разделы образовательной области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«Художественное творчество»</a:t>
            </a:r>
          </a:p>
        </p:txBody>
      </p:sp>
      <p:pic>
        <p:nvPicPr>
          <p:cNvPr id="32771" name="Picture 4" descr="C:\Documents and Settings\Администратор\Мои документы\КАРТИНКИ\7f72d5f6e7e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5715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2875" y="1214438"/>
            <a:ext cx="3214688" cy="5500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sz="1100" b="1" i="1">
                <a:solidFill>
                  <a:srgbClr val="76923C"/>
                </a:solidFill>
                <a:latin typeface="Calibri" pitchFamily="34" charset="0"/>
                <a:cs typeface="Times New Roman" pitchFamily="18" charset="0"/>
              </a:rPr>
              <a:t>Развитие продуктивной деятельности</a:t>
            </a:r>
          </a:p>
          <a:p>
            <a:pPr algn="ctr" eaLnBrk="0" hangingPunct="0">
              <a:defRPr/>
            </a:pPr>
            <a:endParaRPr lang="ru-RU"/>
          </a:p>
        </p:txBody>
      </p:sp>
      <p:sp>
        <p:nvSpPr>
          <p:cNvPr id="32773" name="Rectangle 2"/>
          <p:cNvSpPr>
            <a:spLocks noChangeArrowheads="1"/>
          </p:cNvSpPr>
          <p:nvPr/>
        </p:nvSpPr>
        <p:spPr bwMode="auto">
          <a:xfrm>
            <a:off x="214313" y="1500188"/>
            <a:ext cx="2928937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1. Формировать умение экспериментировать с материалом 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2. Учить самостоятельно передавать образы предметов, используя доступные изобразительные средства и различные материалы: краски, карандаши, бумагу разных цветов и размеров, глину, пластилин, готовые аппликативные формы.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3. Побуждать детей всматриваться в очертания линий, форм, мазков, пятен, силуэтов в собственных рисунках, находить сходство с предметами и явлениями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4. Учить детей в соответствии с воспитателем и другими детьми выполнять коллективные работы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5. Учить детей изменять характер образа, добавляя части, изменяя их расположение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6. Развивать способность самостоятельно выбирать способы изображения при создании выразительных образов, используя для этого различные технические навыки и приёмы.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7. Развивать способность к изобразительной деятельности; воображение, творчество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9. Показать возможность цветового решения одного образа с помощью нескольких цветов или их оттенков.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10. Познакомить с приёмами рисования простым карандашом, цветными мелками, углём, сангиной.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11. Приобщать детей к рукоделию</a:t>
            </a:r>
            <a:endParaRPr lang="ru-RU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3500438" y="1285875"/>
            <a:ext cx="2500312" cy="5429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1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Развитие детского творчества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 1. развитие интереса детей к изобразительной деятельности.   2. развитие эстетического восприятия, умения созерцать красоту окружающего мира.         3. Развитие способности наблюдать, всматриваться (вслушиваться) в явления и объекты природы, замечать их изменения.                  4.Знакомство с народным декоративно-прикладным искусством, расширение представлений о народных игрушках                                         5. развитие  коллективного творчества</a:t>
            </a:r>
          </a:p>
          <a:p>
            <a:pPr>
              <a:spcAft>
                <a:spcPts val="1000"/>
              </a:spcAft>
              <a:defRPr/>
            </a:pPr>
            <a:endParaRPr lang="ru-RU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6143625" y="1285875"/>
            <a:ext cx="2571750" cy="5429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100" b="1" dirty="0">
                <a:solidFill>
                  <a:srgbClr val="C00000"/>
                </a:solidFill>
                <a:latin typeface="Calibri" pitchFamily="34" charset="0"/>
              </a:rPr>
              <a:t>Приобщение к изобразительному искусству</a:t>
            </a:r>
          </a:p>
          <a:p>
            <a:pPr algn="ctr">
              <a:spcAft>
                <a:spcPts val="1000"/>
              </a:spcAft>
              <a:defRPr/>
            </a:pPr>
            <a:endParaRPr lang="ru-RU" sz="1000" dirty="0">
              <a:latin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32776" name="Rectangle 3"/>
          <p:cNvSpPr>
            <a:spLocks noChangeArrowheads="1"/>
          </p:cNvSpPr>
          <p:nvPr/>
        </p:nvSpPr>
        <p:spPr bwMode="auto">
          <a:xfrm>
            <a:off x="6286500" y="1928813"/>
            <a:ext cx="2214563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1. Формировать представления об архитектуре, о творчестве, прикладном искусстве живописцев и скульпторов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2. Ввести ребёнка в мир искусства, развивать его художественную культуру в условиях социокультурной среды музея.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3. Способствовать возникновению ценностного отношения к искусству, интереса к музеям и выставкам изобразительного искусства, эмоционального отклика при восприятии подлинников произведений изобразительного искусства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4. Формировать </a:t>
            </a:r>
            <a:r>
              <a:rPr lang="ru-RU" sz="1100">
                <a:cs typeface="Times New Roman" pitchFamily="18" charset="0"/>
              </a:rPr>
              <a:t>«</a:t>
            </a:r>
            <a:r>
              <a:rPr lang="ru-RU" sz="1100">
                <a:latin typeface="Times New Roman" pitchFamily="18" charset="0"/>
                <a:cs typeface="Times New Roman" pitchFamily="18" charset="0"/>
              </a:rPr>
              <a:t>образ музея</a:t>
            </a:r>
            <a:r>
              <a:rPr lang="ru-RU" sz="1100">
                <a:cs typeface="Times New Roman" pitchFamily="18" charset="0"/>
              </a:rPr>
              <a:t>»</a:t>
            </a:r>
            <a:r>
              <a:rPr lang="ru-RU" sz="1100">
                <a:latin typeface="Times New Roman" pitchFamily="18" charset="0"/>
                <a:cs typeface="Times New Roman" pitchFamily="18" charset="0"/>
              </a:rPr>
              <a:t> как собрания предметов красоты культурно-исторического значения</a:t>
            </a:r>
            <a:endParaRPr lang="ru-RU" sz="600"/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5. Развивать художественное восприятие, понимание языка искусства, образное мышление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14290"/>
            <a:ext cx="7858180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Вида интеграции образовательной области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«Художественное творчество»</a:t>
            </a:r>
          </a:p>
        </p:txBody>
      </p:sp>
      <p:pic>
        <p:nvPicPr>
          <p:cNvPr id="33795" name="Picture 4" descr="C:\Documents and Settings\Администратор\Мои документы\КАРТИНКИ\7f72d5f6e7e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7540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25" y="1500188"/>
          <a:ext cx="7858125" cy="4429125"/>
        </p:xfrm>
        <a:graphic>
          <a:graphicData uri="http://schemas.openxmlformats.org/drawingml/2006/table">
            <a:tbl>
              <a:tblPr/>
              <a:tblGrid>
                <a:gridCol w="4143375"/>
                <a:gridCol w="3714750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задачам и содержанию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психолого-пе­дагогической работы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514" marR="62514" marT="0" marB="0" horzOverflow="overflow">
                    <a:lnL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 средствам организации и оптимиза­ции образовательного процесса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514" marR="62514" marT="0" marB="0" horzOverflow="overflow">
                    <a:lnL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«Коммуникация»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(развитие свободного общения со взрослыми и детьми по поводу процесса и результатов продуктивной деятельности)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(формирование целостной картины мира, расширение кругозора в части изобразительного искусства, творчества)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«Безопасность»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(формирование основ безопасности собственной жизнедеятельности в различных видах продуктивной деятельности)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«Труд»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(формирование трудовых умений и навыков, адекватных возрасту воспитанников, трудолюбия в различных видах продуктивной деятельности)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«Музыка», «Чтение художественной литературы», «Физическая культура»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(развитие детского творчества, приобщение к различным видам искусства)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514" marR="62514" marT="0" marB="0" horzOverflow="overflow">
                    <a:lnL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и результаты всех областей Программы могут быть обогащены и закреплены с использованием средств продуктивной деятельности детей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«Музыка», «Чтение художественной литературы»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(использование музыкальных и художественных произведений для обогащения содержания области «Художественное творчество»)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514" marR="62514" marT="0" marB="0" horzOverflow="overflow">
                    <a:lnL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Рисунок 6" descr="Безымянный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214290"/>
            <a:ext cx="75724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Формы деятельности по освоению образовательной области «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Художественное творчество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»</a:t>
            </a:r>
          </a:p>
        </p:txBody>
      </p:sp>
      <p:pic>
        <p:nvPicPr>
          <p:cNvPr id="34819" name="Picture 4" descr="C:\Documents and Settings\Администратор\Мои документы\КАРТИНКИ\7f72d5f6e7e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7540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285750" y="1714500"/>
            <a:ext cx="2071688" cy="38385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sz="1100" b="1" i="1">
                <a:solidFill>
                  <a:srgbClr val="76923C"/>
                </a:solidFill>
                <a:latin typeface="Calibri" pitchFamily="34" charset="0"/>
                <a:cs typeface="Times New Roman" pitchFamily="18" charset="0"/>
              </a:rPr>
              <a:t>Режимные моменты</a:t>
            </a:r>
            <a:endParaRPr lang="ru-RU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2428875" y="2143125"/>
            <a:ext cx="2071688" cy="37099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Изготовление украшений, декораций, подарков, предметов для игр </a:t>
            </a: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4572000" y="2143125"/>
            <a:ext cx="2000250" cy="37099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sz="1100" b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Самостоятельная деятельность детей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Проблемная ситуация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Самостоятельная художественная деятельность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Игра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Рассматривание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Проблемная ситуация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Сбор материала для украшения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Экспериментирование с материалами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Рассматривание 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предметов искусства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Сюжетно-ролевая  игра</a:t>
            </a:r>
            <a:endParaRPr lang="ru-RU" sz="600"/>
          </a:p>
          <a:p>
            <a:pPr eaLnBrk="0" hangingPunct="0"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Самостоятельная художественная деятельность</a:t>
            </a:r>
            <a:endParaRPr lang="ru-RU"/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6643688" y="1857375"/>
            <a:ext cx="2049462" cy="39433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tabLst>
                <a:tab pos="2924175" algn="l"/>
              </a:tabLst>
              <a:defRPr/>
            </a:pPr>
            <a:r>
              <a:rPr lang="ru-RU" sz="1100" b="1">
                <a:solidFill>
                  <a:srgbClr val="8064A2"/>
                </a:solidFill>
                <a:latin typeface="Calibri" pitchFamily="34" charset="0"/>
                <a:cs typeface="Times New Roman" pitchFamily="18" charset="0"/>
              </a:rPr>
              <a:t>Совместная деятельность с семьей</a:t>
            </a:r>
            <a:endParaRPr lang="ru-RU" sz="600"/>
          </a:p>
          <a:p>
            <a:pPr eaLnBrk="0" hangingPunct="0">
              <a:tabLst>
                <a:tab pos="2924175" algn="l"/>
              </a:tabLst>
              <a:defRPr/>
            </a:pPr>
            <a:r>
              <a:rPr lang="ru-RU" sz="11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100">
                <a:latin typeface="Times New Roman" pitchFamily="18" charset="0"/>
                <a:cs typeface="Times New Roman" pitchFamily="18" charset="0"/>
              </a:rPr>
              <a:t>Консультации</a:t>
            </a:r>
            <a:endParaRPr lang="ru-RU" sz="600"/>
          </a:p>
          <a:p>
            <a:pPr eaLnBrk="0" hangingPunct="0">
              <a:tabLst>
                <a:tab pos="2924175" algn="l"/>
              </a:tabLst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Мастер-класс</a:t>
            </a:r>
            <a:endParaRPr lang="ru-RU" sz="600"/>
          </a:p>
          <a:p>
            <a:pPr eaLnBrk="0" hangingPunct="0">
              <a:tabLst>
                <a:tab pos="2924175" algn="l"/>
              </a:tabLst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Открытые занятия</a:t>
            </a:r>
            <a:endParaRPr lang="ru-RU" sz="600"/>
          </a:p>
          <a:p>
            <a:pPr eaLnBrk="0" hangingPunct="0">
              <a:tabLst>
                <a:tab pos="2924175" algn="l"/>
              </a:tabLst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Конкурсы работ родителей и воспитанников</a:t>
            </a:r>
            <a:endParaRPr lang="ru-RU" sz="600"/>
          </a:p>
          <a:p>
            <a:pPr eaLnBrk="0" hangingPunct="0">
              <a:tabLst>
                <a:tab pos="2924175" algn="l"/>
              </a:tabLst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Беседа</a:t>
            </a:r>
            <a:endParaRPr lang="ru-RU" sz="600"/>
          </a:p>
          <a:p>
            <a:pPr eaLnBrk="0" hangingPunct="0">
              <a:tabLst>
                <a:tab pos="2924175" algn="l"/>
              </a:tabLst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Рассматривание</a:t>
            </a:r>
            <a:endParaRPr lang="ru-RU" sz="600"/>
          </a:p>
          <a:p>
            <a:pPr eaLnBrk="0" hangingPunct="0">
              <a:tabLst>
                <a:tab pos="2924175" algn="l"/>
              </a:tabLst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Выставка работ</a:t>
            </a:r>
            <a:endParaRPr lang="ru-RU" sz="600"/>
          </a:p>
          <a:p>
            <a:pPr eaLnBrk="0" hangingPunct="0">
              <a:tabLst>
                <a:tab pos="2924175" algn="l"/>
              </a:tabLst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Наблюдение </a:t>
            </a:r>
          </a:p>
          <a:p>
            <a:pPr eaLnBrk="0" hangingPunct="0">
              <a:tabLst>
                <a:tab pos="2924175" algn="l"/>
              </a:tabLst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Экскурсии в музей</a:t>
            </a:r>
          </a:p>
          <a:p>
            <a:pPr eaLnBrk="0" hangingPunct="0">
              <a:tabLst>
                <a:tab pos="2924175" algn="l"/>
              </a:tabLst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</a:p>
          <a:p>
            <a:pPr eaLnBrk="0" hangingPunct="0">
              <a:tabLst>
                <a:tab pos="2924175" algn="l"/>
              </a:tabLst>
              <a:defRPr/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Создание коллекций</a:t>
            </a:r>
          </a:p>
          <a:p>
            <a:pPr eaLnBrk="0" hangingPunct="0">
              <a:tabLst>
                <a:tab pos="2924175" algn="l"/>
              </a:tabLst>
              <a:defRPr/>
            </a:pP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24175" algn="l"/>
              </a:tabLst>
              <a:defRPr/>
            </a:pP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24175" algn="l"/>
              </a:tabLst>
              <a:defRPr/>
            </a:pPr>
            <a:endParaRPr lang="ru-RU" sz="600"/>
          </a:p>
          <a:p>
            <a:pPr eaLnBrk="0" hangingPunct="0">
              <a:tabLst>
                <a:tab pos="2924175" algn="l"/>
              </a:tabLst>
              <a:defRPr/>
            </a:pPr>
            <a:endParaRPr lang="ru-RU"/>
          </a:p>
        </p:txBody>
      </p:sp>
      <p:sp>
        <p:nvSpPr>
          <p:cNvPr id="34824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4825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6" name="Rectangle 21"/>
          <p:cNvSpPr>
            <a:spLocks noChangeArrowheads="1"/>
          </p:cNvSpPr>
          <p:nvPr/>
        </p:nvSpPr>
        <p:spPr bwMode="auto">
          <a:xfrm>
            <a:off x="357188" y="2214563"/>
            <a:ext cx="1785937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1733550" algn="l"/>
              </a:tabLst>
            </a:pPr>
            <a:r>
              <a:rPr lang="en-US" sz="12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100">
                <a:latin typeface="Times New Roman" pitchFamily="18" charset="0"/>
                <a:cs typeface="Times New Roman" pitchFamily="18" charset="0"/>
              </a:rPr>
              <a:t>. Наблюдение</a:t>
            </a:r>
            <a:endParaRPr lang="ru-RU" sz="600"/>
          </a:p>
          <a:p>
            <a:pPr eaLnBrk="0" hangingPunct="0">
              <a:tabLst>
                <a:tab pos="1733550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Рассматривание</a:t>
            </a:r>
            <a:endParaRPr lang="ru-RU" sz="600"/>
          </a:p>
          <a:p>
            <a:pPr eaLnBrk="0" hangingPunct="0">
              <a:tabLst>
                <a:tab pos="1733550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Беседа</a:t>
            </a:r>
            <a:endParaRPr lang="ru-RU" sz="600"/>
          </a:p>
          <a:p>
            <a:pPr eaLnBrk="0" hangingPunct="0">
              <a:tabLst>
                <a:tab pos="1733550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Труд</a:t>
            </a:r>
            <a:endParaRPr lang="ru-RU" sz="600"/>
          </a:p>
          <a:p>
            <a:pPr eaLnBrk="0" hangingPunct="0">
              <a:tabLst>
                <a:tab pos="1733550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Беседа</a:t>
            </a:r>
            <a:endParaRPr lang="ru-RU" sz="600"/>
          </a:p>
          <a:p>
            <a:pPr eaLnBrk="0" hangingPunct="0">
              <a:tabLst>
                <a:tab pos="1733550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Рассматривание </a:t>
            </a:r>
            <a:endParaRPr lang="ru-RU" sz="600"/>
          </a:p>
          <a:p>
            <a:pPr eaLnBrk="0" hangingPunct="0">
              <a:tabLst>
                <a:tab pos="1733550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предметов искусства</a:t>
            </a:r>
            <a:endParaRPr lang="ru-RU" sz="600"/>
          </a:p>
          <a:p>
            <a:pPr eaLnBrk="0" hangingPunct="0">
              <a:tabLst>
                <a:tab pos="1733550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Сюжетно-ролевая игра</a:t>
            </a:r>
            <a:endParaRPr lang="ru-RU" sz="600"/>
          </a:p>
          <a:p>
            <a:pPr eaLnBrk="0" hangingPunct="0">
              <a:tabLst>
                <a:tab pos="1733550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Сам. худ. деятельность</a:t>
            </a:r>
            <a:endParaRPr lang="ru-RU" sz="600"/>
          </a:p>
          <a:p>
            <a:pPr eaLnBrk="0" hangingPunct="0">
              <a:tabLst>
                <a:tab pos="1733550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Рассматривание интерьера</a:t>
            </a:r>
            <a:endParaRPr lang="ru-RU" sz="600"/>
          </a:p>
          <a:p>
            <a:pPr eaLnBrk="0" hangingPunct="0">
              <a:tabLst>
                <a:tab pos="1733550" algn="l"/>
              </a:tabLst>
            </a:pPr>
            <a:r>
              <a:rPr lang="ru-RU" sz="1100">
                <a:latin typeface="Calibri" pitchFamily="34" charset="0"/>
                <a:cs typeface="Times New Roman" pitchFamily="18" charset="0"/>
              </a:rPr>
              <a:t>	</a:t>
            </a:r>
            <a:endParaRPr lang="ru-RU"/>
          </a:p>
        </p:txBody>
      </p:sp>
      <p:pic>
        <p:nvPicPr>
          <p:cNvPr id="23" name="Рисунок 22" descr="Безымянный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828" name="Rectangle 22"/>
          <p:cNvSpPr>
            <a:spLocks noChangeArrowheads="1"/>
          </p:cNvSpPr>
          <p:nvPr/>
        </p:nvSpPr>
        <p:spPr bwMode="auto">
          <a:xfrm>
            <a:off x="2500313" y="2643188"/>
            <a:ext cx="1928812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Опыты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Занимательные показы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Рассматривание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Чтение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Обыгрывание незавершённого рисунка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Коллективная работа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Наблюдение, чтение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Индивидуальная работа 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Объяснения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Продуктивная деятельность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Творческие задания</a:t>
            </a:r>
            <a:endParaRPr lang="ru-RU" sz="600"/>
          </a:p>
          <a:p>
            <a:pPr eaLnBrk="0" hangingPunct="0">
              <a:tabLst>
                <a:tab pos="292417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Тематический досуг</a:t>
            </a:r>
          </a:p>
          <a:p>
            <a:pPr eaLnBrk="0" hangingPunct="0">
              <a:tabLst>
                <a:tab pos="2924175" algn="l"/>
              </a:tabLst>
            </a:pP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924175" algn="l"/>
              </a:tabLst>
            </a:pPr>
            <a:endParaRPr lang="ru-RU"/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2500313" y="2357438"/>
            <a:ext cx="18573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1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Совместная  деятельность с педагогом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8" y="2286000"/>
          <a:ext cx="8143875" cy="3309938"/>
        </p:xfrm>
        <a:graphic>
          <a:graphicData uri="http://schemas.openxmlformats.org/drawingml/2006/table">
            <a:tbl>
              <a:tblPr/>
              <a:tblGrid>
                <a:gridCol w="3897312"/>
                <a:gridCol w="4246563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Временные (примерные) требования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Предъявлялись к содержанию и методам дошкольного образования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Определяют структуру основной общеобразовательной программы дошкольного образования, то есть объем и соотношение частей. Содержание дошкольного образования рассматривается только с точки зрения совокупности «содержательных» частей программы, в которых оно реализуется.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34" y="214290"/>
            <a:ext cx="7786742" cy="138499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Рассмотрим отличия новых и старых требование к образовательной программе ДОУ.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Рисунок 8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55" name="Picture 2" descr="C:\Documents and Settings\user\Мои документы\Мои рисунки\Организатор клипов (Microsoft)\j043388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1643063"/>
            <a:ext cx="4968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2000250"/>
          <a:ext cx="8358187" cy="4143376"/>
        </p:xfrm>
        <a:graphic>
          <a:graphicData uri="http://schemas.openxmlformats.org/drawingml/2006/table">
            <a:tbl>
              <a:tblPr/>
              <a:tblGrid>
                <a:gridCol w="4143375"/>
                <a:gridCol w="4214812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Временные (примерные) требования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Содержание дошкольного образования включало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направлений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 ДОУ: 1 - взаимодействие сотрудников с детьми; 2 - физическое развитие и здоровье; 3 - речевое развитие ребенка; 4-8 - развитие в игровой, изобразительной, музыкальной, театрализованной, конструктивной деятельности; 9-10 - развитие элементарных математических, естественнонаучных представлений; 11-12 - развитие экологической культуры детей и представлений о человеке в истории и культуре.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Содержание дошкольного образования включает в себя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направления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детей – физическое, социально-личностное, познавательно-речевое, художественно-эстетическое.  Более конкретную наполняемость направлений демонстрирует состав образовательных областей.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Их 10: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«Физическая культура», «Здоровье», «Социализация», «Труд», «Безопасность», «Чтение художественной  литературы», «Коммуникация», «Познание», «Музыка», «Художественное творчество».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25" marR="69525" marT="34763" marB="3476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214290"/>
            <a:ext cx="7786742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Отличия новых и старых требование к образовательной программе ДОУ.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9" name="Picture 2" descr="C:\Documents and Settings\user\Мои документы\Мои рисунки\Организатор клипов (Microsoft)\j043388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285875"/>
            <a:ext cx="4968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7786742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Отличия новых и старых требование к образовательной программе ДОУ.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1571625"/>
          <a:ext cx="8072438" cy="4768596"/>
        </p:xfrm>
        <a:graphic>
          <a:graphicData uri="http://schemas.openxmlformats.org/drawingml/2006/table">
            <a:tbl>
              <a:tblPr/>
              <a:tblGrid>
                <a:gridCol w="2928938"/>
                <a:gridCol w="5143500"/>
              </a:tblGrid>
              <a:tr h="7191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NB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Общим основанием для классификации содержания дошкольного образования в обоих документах является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деятельностный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подход, то есть в первую очередь учитывались так называемые детские виды деятельности. Однако есть и различия.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3. Исключением из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деятельностного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подхода является почти половина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направлений: здоровье, развитие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элементарных математических 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естественнонаучных представлений,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развитие экологической культуры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детей и представлений о человеке 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истории и культуре, а также речевое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развитие ребенка (речь в дошкольном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возрасте выступает в первую очередь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как средство общения).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3. Исключением из деятельностного подхода являются области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«Здоровье», так как в рамках данной области проводится 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основном профилактическая и оздоровительная работа,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«Безопасность». В основе остальных образовательных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областей находятся следующие виды детской деятельности: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1. «Физическая культура» -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двигательная деятельность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2. «Социализация» -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игровая деятельность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3. «Труд» -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трудовая деятельность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4. «Познание» -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деятельность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5. «Коммуникация» -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коммуникативная деятельность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6. «Чтение художественной литературы» -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восприятия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художественной литературы как особого вида детской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деятельности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7. «Художественное творчество» -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продуктивная деятельность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8. «Музыка» -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 - художественная деятельность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302" name="Picture 2" descr="C:\Documents and Settings\user\Мои документы\Мои рисунки\Организатор клипов (Microsoft)\j043388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1000125"/>
            <a:ext cx="496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714500"/>
          <a:ext cx="8429625" cy="4357942"/>
        </p:xfrm>
        <a:graphic>
          <a:graphicData uri="http://schemas.openxmlformats.org/drawingml/2006/table">
            <a:tbl>
              <a:tblPr/>
              <a:tblGrid>
                <a:gridCol w="3833812"/>
                <a:gridCol w="4595813"/>
              </a:tblGrid>
              <a:tr h="165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Сформулированы в терминах процесса, а не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результата, не имеют количественно измеримых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параметров. Разработаны с нарушением логики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проектного управления, согласно которой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сначала должен быть определен необходимый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результат.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4.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Определяют планируемые результаты освоения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Программы – итоговые и промежуточные. Итоговый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результат представляет собой совокупность интегративных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качеств, или «социальный» портрет ребенка 7 лет,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освоившего основную общеобразовательную программу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дошкольного образования.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Описывали каждое из направлений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деятельности ДОУ, не фиксируя при этом общие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концептуальные положения. Содержание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дошкольного образования представляло собой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набор «программ» по развитию тех или иных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видов деятельности, то есть строилось 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большей степени по предметному принципу.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5.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Каждую образовательную область характеризуют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основные задачи психолого-педагогической работы, при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этом ФГТ определяют и общие концептуальные положения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реализации основной общеобразовательной программы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дошкольного образования, например, принцип интеграции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образовательных областей, комплексно-тематический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принцип построения образовательных программ (как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альтернатива учебной модели), принцип развивающего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образования (как альтернатива ЗУНовского), сочетание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принципов научной обоснованности и практической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применимости и др.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214290"/>
            <a:ext cx="7786742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Отличия новых и старых требование к образовательной программе ДОУ.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27" name="Picture 2" descr="C:\Documents and Settings\user\Мои документы\Мои рисунки\Организатор клипов (Microsoft)\j043388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143000"/>
            <a:ext cx="496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14290"/>
            <a:ext cx="7786742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Отличия новых и старых требование к образовательной программе ДОУ.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857375"/>
          <a:ext cx="8286750" cy="3189288"/>
        </p:xfrm>
        <a:graphic>
          <a:graphicData uri="http://schemas.openxmlformats.org/drawingml/2006/table">
            <a:tbl>
              <a:tblPr/>
              <a:tblGrid>
                <a:gridCol w="3929062"/>
                <a:gridCol w="4357688"/>
              </a:tblGrid>
              <a:tr h="164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6. Не были дифференцированы на обязательную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для всех ДОУ часть содержания дошкольного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образования и часть, отражающую видовое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разнообразие ДОУ (т.е. наличие приоритетных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направлений).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6. Определяют как обязательную для всех ДОУ (групп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детей дошкольного возраста) часть Программы, так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часть, формируемую участниками образовательного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процесса (отражающую видовое разнообразие учреж-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дений и специфику осуществления образовательного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процесса).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7. Не определяли объем образовательной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нагрузки.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7. Определяют как время, необходимое для реализации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всей Программы, так и время необходимое для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реализации ее основных частей – обязательной части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части, формируемой участниками образовательного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процесса.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51" name="Picture 2" descr="C:\Documents and Settings\user\Мои документы\Мои рисунки\Организатор клипов (Microsoft)\j043388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214438"/>
            <a:ext cx="496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14290"/>
            <a:ext cx="7786742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Отличия новых и старых требование к образовательной программе ДОУ.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15363" name="Picture 2" descr="C:\Documents and Settings\user\Мои документы\Мои рисунки\Организатор клипов (Microsoft)\j043388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000125"/>
            <a:ext cx="496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1643063"/>
          <a:ext cx="7858125" cy="3239453"/>
        </p:xfrm>
        <a:graphic>
          <a:graphicData uri="http://schemas.openxmlformats.org/drawingml/2006/table">
            <a:tbl>
              <a:tblPr/>
              <a:tblGrid>
                <a:gridCol w="2954338"/>
                <a:gridCol w="4903787"/>
              </a:tblGrid>
              <a:tr h="171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8. Не отражали специфику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осуществления образовательного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процесса в ДОУ.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8. Отражают специфику образования детей дошкольного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возраста, так как полноценная реализация обязательной части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Программа включает время, отведенное и на непосредственно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образовательную деятельность, и на образовательную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деятельность, осуществляемую в ходе режимных моментов, 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 самостоятельную деятельность детей и на взаимодействие 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семьями воспитанников.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9. Учитывали только традиционный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режим пребывания детей – 12-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часовой.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9. Учитывают возможность реализации Программы в группах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детей дошкольного возраста с различным режимом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пребывания.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10. Не учитывали специфику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деятельности специализированных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групп и учреждений.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10. Учитывают специфику образовательной работы с детьми 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ограниченными возможностями здоровья.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428625" y="5000625"/>
            <a:ext cx="77152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indent="160338" algn="just">
              <a:defRPr/>
            </a:pPr>
            <a:r>
              <a:rPr lang="ru-RU" sz="1400" b="1" i="1" dirty="0">
                <a:solidFill>
                  <a:srgbClr val="800080"/>
                </a:solidFill>
                <a:latin typeface="Times New Roman" pitchFamily="18" charset="0"/>
              </a:rPr>
              <a:t>В целом новые требования, с точки зрения руководителя проекта по разработке ФГТ к структуре основной общеобразовательной программы дошкольного образования Н. Фединой, имеют прогрессивный характер и позволят не только упорядочить и регламентировать отдельные стороны процесса реализации основных общеобразовательных программ дошкольного образования, но и дадут толчок для развития системы в целом. </a:t>
            </a:r>
            <a:endParaRPr lang="ru-RU" sz="1400" b="1" dirty="0"/>
          </a:p>
          <a:p>
            <a:pPr eaLnBrk="0" hangingPunct="0">
              <a:defRPr/>
            </a:pPr>
            <a:r>
              <a:rPr lang="ru-RU" sz="900" dirty="0">
                <a:solidFill>
                  <a:srgbClr val="000000"/>
                </a:solidFill>
                <a:cs typeface="Arial" pitchFamily="34" charset="0"/>
              </a:rPr>
              <a:t> </a:t>
            </a:r>
            <a:endParaRPr lang="ru-RU" dirty="0"/>
          </a:p>
        </p:txBody>
      </p:sp>
      <p:pic>
        <p:nvPicPr>
          <p:cNvPr id="8" name="Рисунок 7" descr="Безымянный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5572140"/>
            <a:ext cx="1152501" cy="1016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71625" y="2357438"/>
            <a:ext cx="5832475" cy="711200"/>
          </a:xfrm>
          <a:prstGeom prst="rect">
            <a:avLst/>
          </a:prstGeom>
          <a:solidFill>
            <a:srgbClr val="99CCFF"/>
          </a:solidFill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66"/>
                </a:solidFill>
              </a:rPr>
              <a:t>Основные направления развития детей и образовательные области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5750" y="1285875"/>
            <a:ext cx="3600450" cy="503238"/>
          </a:xfrm>
          <a:prstGeom prst="wedgeRectCallout">
            <a:avLst>
              <a:gd name="adj1" fmla="val 51412"/>
              <a:gd name="adj2" fmla="val 159148"/>
            </a:avLst>
          </a:prstGeom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66"/>
                </a:solidFill>
              </a:rPr>
              <a:t>Физическое развитие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5750" y="3429000"/>
            <a:ext cx="3313113" cy="715963"/>
          </a:xfrm>
          <a:prstGeom prst="wedgeRectCallout">
            <a:avLst>
              <a:gd name="adj1" fmla="val 66435"/>
              <a:gd name="adj2" fmla="val -100000"/>
            </a:avLst>
          </a:prstGeom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66"/>
                </a:solidFill>
              </a:rPr>
              <a:t>Познавательно-речевое развитие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214938" y="3429000"/>
            <a:ext cx="3678237" cy="715963"/>
          </a:xfrm>
          <a:prstGeom prst="wedgeRectCallout">
            <a:avLst>
              <a:gd name="adj1" fmla="val -70310"/>
              <a:gd name="adj2" fmla="val -99815"/>
            </a:avLst>
          </a:prstGeom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66"/>
                </a:solidFill>
              </a:rPr>
              <a:t>Социально-личностное развитие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198688" y="4214813"/>
            <a:ext cx="1016000" cy="2143125"/>
          </a:xfrm>
          <a:prstGeom prst="rect">
            <a:avLst/>
          </a:prstGeom>
          <a:solidFill>
            <a:srgbClr val="CCECFF"/>
          </a:solidFill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66"/>
                </a:solidFill>
              </a:rPr>
              <a:t>Чтение художественной литературы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357313" y="4214813"/>
            <a:ext cx="461962" cy="2143125"/>
          </a:xfrm>
          <a:prstGeom prst="rect">
            <a:avLst/>
          </a:prstGeom>
          <a:solidFill>
            <a:srgbClr val="CCECFF"/>
          </a:solidFill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66"/>
                </a:solidFill>
              </a:rPr>
              <a:t>Познание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71500" y="4214813"/>
            <a:ext cx="461963" cy="2143125"/>
          </a:xfrm>
          <a:prstGeom prst="rect">
            <a:avLst/>
          </a:prstGeom>
          <a:solidFill>
            <a:srgbClr val="CCECFF"/>
          </a:solidFill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66"/>
                </a:solidFill>
              </a:rPr>
              <a:t>Коммуникация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429375" y="4214813"/>
            <a:ext cx="461963" cy="2143125"/>
          </a:xfrm>
          <a:prstGeom prst="rect">
            <a:avLst/>
          </a:prstGeom>
          <a:solidFill>
            <a:srgbClr val="CCECFF"/>
          </a:solidFill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66"/>
                </a:solidFill>
              </a:rPr>
              <a:t>Социализация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358063" y="4214813"/>
            <a:ext cx="461962" cy="2143125"/>
          </a:xfrm>
          <a:prstGeom prst="rect">
            <a:avLst/>
          </a:prstGeom>
          <a:solidFill>
            <a:srgbClr val="CCECFF"/>
          </a:solidFill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66"/>
                </a:solidFill>
              </a:rPr>
              <a:t>Труд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215313" y="4214813"/>
            <a:ext cx="461962" cy="2143125"/>
          </a:xfrm>
          <a:prstGeom prst="rect">
            <a:avLst/>
          </a:prstGeom>
          <a:solidFill>
            <a:srgbClr val="CCECFF"/>
          </a:solidFill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66"/>
                </a:solidFill>
              </a:rPr>
              <a:t>Безопасность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5072063" y="1285875"/>
            <a:ext cx="3852862" cy="865188"/>
          </a:xfrm>
          <a:prstGeom prst="wedgeRectCallout">
            <a:avLst>
              <a:gd name="adj1" fmla="val -63847"/>
              <a:gd name="adj2" fmla="val 70676"/>
            </a:avLst>
          </a:prstGeom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66"/>
                </a:solidFill>
              </a:rPr>
              <a:t>Художественно-эстетическое развитие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79388" y="260350"/>
            <a:ext cx="1728787" cy="646113"/>
          </a:xfrm>
          <a:prstGeom prst="rect">
            <a:avLst/>
          </a:prstGeom>
          <a:solidFill>
            <a:srgbClr val="CCECFF"/>
          </a:solidFill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66"/>
                </a:solidFill>
              </a:rPr>
              <a:t>Физическая культура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051050" y="404813"/>
            <a:ext cx="1728788" cy="369887"/>
          </a:xfrm>
          <a:prstGeom prst="rect">
            <a:avLst/>
          </a:prstGeom>
          <a:solidFill>
            <a:srgbClr val="CCECFF"/>
          </a:solidFill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66"/>
                </a:solidFill>
              </a:rPr>
              <a:t>Здоровье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857750" y="357188"/>
            <a:ext cx="1728788" cy="369887"/>
          </a:xfrm>
          <a:prstGeom prst="rect">
            <a:avLst/>
          </a:prstGeom>
          <a:solidFill>
            <a:srgbClr val="CCECFF"/>
          </a:solidFill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66"/>
                </a:solidFill>
              </a:rPr>
              <a:t>Музыка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643688" y="188913"/>
            <a:ext cx="2286000" cy="646112"/>
          </a:xfrm>
          <a:prstGeom prst="rect">
            <a:avLst/>
          </a:prstGeom>
          <a:solidFill>
            <a:srgbClr val="CCECFF"/>
          </a:solidFill>
          <a:ln>
            <a:solidFill>
              <a:srgbClr val="66CCFF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66"/>
                </a:solidFill>
              </a:rPr>
              <a:t>Художественное творчество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424</TotalTime>
  <Words>3381</Words>
  <Application>Microsoft Office PowerPoint</Application>
  <PresentationFormat>Экран (4:3)</PresentationFormat>
  <Paragraphs>519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40" baseType="lpstr">
      <vt:lpstr>Arial</vt:lpstr>
      <vt:lpstr>Century Gothic</vt:lpstr>
      <vt:lpstr>Wingdings</vt:lpstr>
      <vt:lpstr>Wingdings 2</vt:lpstr>
      <vt:lpstr>Calibri</vt:lpstr>
      <vt:lpstr>Times New Roman</vt:lpstr>
      <vt:lpstr>Garamond</vt:lpstr>
      <vt:lpstr>MS Mincho</vt:lpstr>
      <vt:lpstr>ＭＳ ゴシック</vt:lpstr>
      <vt:lpstr>HGｺﾞｼｯｸM</vt:lpstr>
      <vt:lpstr>Vesna</vt:lpstr>
      <vt:lpstr>Symbol</vt:lpstr>
      <vt:lpstr>Эркер</vt:lpstr>
      <vt:lpstr> СЕМИНАР «Интеграция и реализация образовательных областей согласно   Федеральным Государственным Требованиям»  </vt:lpstr>
      <vt:lpstr>Федеральные государственные требования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Каждая образовательная область (исключение – Здоровье, Безопасность) направлена на развитие детской деятельности и основана на ней: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ВОВАН</dc:creator>
  <cp:lastModifiedBy>Андрей</cp:lastModifiedBy>
  <cp:revision>48</cp:revision>
  <dcterms:created xsi:type="dcterms:W3CDTF">2011-09-20T16:19:44Z</dcterms:created>
  <dcterms:modified xsi:type="dcterms:W3CDTF">2013-01-02T19:44:17Z</dcterms:modified>
</cp:coreProperties>
</file>