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58" r:id="rId5"/>
    <p:sldId id="259" r:id="rId6"/>
    <p:sldId id="260" r:id="rId7"/>
    <p:sldId id="269" r:id="rId8"/>
    <p:sldId id="261" r:id="rId9"/>
    <p:sldId id="262" r:id="rId10"/>
    <p:sldId id="263" r:id="rId11"/>
    <p:sldId id="264" r:id="rId12"/>
    <p:sldId id="271" r:id="rId13"/>
    <p:sldId id="272" r:id="rId14"/>
    <p:sldId id="273" r:id="rId15"/>
    <p:sldId id="274" r:id="rId16"/>
    <p:sldId id="275" r:id="rId17"/>
    <p:sldId id="265" r:id="rId18"/>
    <p:sldId id="266" r:id="rId19"/>
    <p:sldId id="26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CC6600"/>
    <a:srgbClr val="9966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Домашние животные и птицы</a:t>
            </a:r>
            <a:b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произведениях живописи и поэзии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Содержимое 8" descr="petsall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28794" y="1500174"/>
            <a:ext cx="5349493" cy="4286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642910" y="5929330"/>
            <a:ext cx="7786742" cy="768337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1600" b="1" dirty="0" smtClean="0">
                <a:solidFill>
                  <a:srgbClr val="990000"/>
                </a:solidFill>
              </a:rPr>
              <a:t>Подготовила Старавойтова Елена Анатольевна</a:t>
            </a:r>
          </a:p>
          <a:p>
            <a:pPr algn="ctr">
              <a:buNone/>
            </a:pPr>
            <a:r>
              <a:rPr lang="ru-RU" sz="1600" b="1" dirty="0" smtClean="0">
                <a:solidFill>
                  <a:srgbClr val="990000"/>
                </a:solidFill>
              </a:rPr>
              <a:t>воспитатель МБДОУ детский сад №36 «Найырал» г. Кызыла</a:t>
            </a:r>
          </a:p>
          <a:p>
            <a:pPr algn="ctr">
              <a:buNone/>
            </a:pPr>
            <a:r>
              <a:rPr lang="ru-RU" sz="1600" b="1" dirty="0" smtClean="0">
                <a:solidFill>
                  <a:srgbClr val="990000"/>
                </a:solidFill>
              </a:rPr>
              <a:t> </a:t>
            </a:r>
            <a:endParaRPr lang="ru-RU" sz="1600" b="1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43e68f3b093ct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85918" y="428604"/>
            <a:ext cx="5895797" cy="43254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357290" y="4929198"/>
            <a:ext cx="6715172" cy="1482717"/>
          </a:xfr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numCol="2">
            <a:noAutofit/>
          </a:bodyPr>
          <a:lstStyle/>
          <a:p>
            <a:pPr algn="ctr">
              <a:buNone/>
            </a:pPr>
            <a:r>
              <a:rPr lang="ru-RU" sz="16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 У кролика ушки</a:t>
            </a:r>
          </a:p>
          <a:p>
            <a:pPr algn="ctr">
              <a:buNone/>
            </a:pPr>
            <a:r>
              <a:rPr lang="ru-RU" sz="16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торчат на макушке,</a:t>
            </a:r>
          </a:p>
          <a:p>
            <a:pPr algn="ctr">
              <a:buNone/>
            </a:pPr>
            <a:r>
              <a:rPr lang="ru-RU" sz="16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Любит он вкусный</a:t>
            </a:r>
          </a:p>
          <a:p>
            <a:pPr algn="ctr">
              <a:buNone/>
            </a:pPr>
            <a:r>
              <a:rPr lang="ru-RU" sz="16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листик капустный.</a:t>
            </a:r>
          </a:p>
          <a:p>
            <a:pPr algn="ctr">
              <a:buNone/>
            </a:pPr>
            <a:r>
              <a:rPr lang="ru-RU" sz="16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Бегает быстро </a:t>
            </a:r>
          </a:p>
          <a:p>
            <a:pPr algn="ctr">
              <a:buNone/>
            </a:pPr>
            <a:r>
              <a:rPr lang="ru-RU" sz="16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и прыгает ловко,</a:t>
            </a:r>
          </a:p>
          <a:p>
            <a:pPr algn="ctr">
              <a:buNone/>
            </a:pPr>
            <a:r>
              <a:rPr lang="ru-RU" sz="16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Всё потому, что </a:t>
            </a:r>
          </a:p>
          <a:p>
            <a:pPr algn="ctr">
              <a:buNone/>
            </a:pPr>
            <a:r>
              <a:rPr lang="ru-RU" sz="16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ест он морковку!</a:t>
            </a:r>
          </a:p>
          <a:p>
            <a:pPr algn="ctr">
              <a:buNone/>
            </a:pPr>
            <a:r>
              <a:rPr lang="ru-RU" sz="14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Е. </a:t>
            </a:r>
            <a:r>
              <a:rPr lang="ru-RU" sz="1400" dirty="0" err="1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Малёнкина</a:t>
            </a:r>
            <a:endParaRPr lang="ru-RU" sz="1400" dirty="0" smtClean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1400" dirty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318798186_bdeab436030747957e655a8803f83a9d-www.nevsepic.com.ua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1571604" y="500042"/>
            <a:ext cx="5929354" cy="43158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00100" y="4929198"/>
            <a:ext cx="7258072" cy="1482717"/>
          </a:xfr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numCol="2">
            <a:normAutofit fontScale="92500" lnSpcReduction="10000"/>
          </a:bodyPr>
          <a:lstStyle/>
          <a:p>
            <a:pPr algn="ctr">
              <a:buNone/>
            </a:pPr>
            <a:r>
              <a:rPr lang="ru-RU" sz="17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Протяну к тебе ладони,</a:t>
            </a:r>
          </a:p>
          <a:p>
            <a:pPr algn="ctr">
              <a:buNone/>
            </a:pPr>
            <a:r>
              <a:rPr lang="ru-RU" sz="17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Ты меня, дружок, не тронешь?</a:t>
            </a:r>
          </a:p>
          <a:p>
            <a:pPr algn="ctr">
              <a:buNone/>
            </a:pPr>
            <a:r>
              <a:rPr lang="ru-RU" sz="17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Мы с тобой должны поладить,</a:t>
            </a:r>
          </a:p>
          <a:p>
            <a:pPr algn="ctr">
              <a:buNone/>
            </a:pPr>
            <a:r>
              <a:rPr lang="ru-RU" sz="17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Можно мне тебя погладить?</a:t>
            </a:r>
          </a:p>
          <a:p>
            <a:pPr algn="ctr">
              <a:buNone/>
            </a:pPr>
            <a:r>
              <a:rPr lang="ru-RU" sz="17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Можно дать кусочек хлеба?</a:t>
            </a:r>
          </a:p>
          <a:p>
            <a:pPr algn="ctr">
              <a:buNone/>
            </a:pPr>
            <a:r>
              <a:rPr lang="ru-RU" sz="17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Ах, щенка такого мне бы…</a:t>
            </a:r>
          </a:p>
          <a:p>
            <a:pPr algn="ctr">
              <a:buNone/>
            </a:pPr>
            <a:r>
              <a:rPr lang="ru-RU" sz="17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Ты пойдёшь ко мне домой?</a:t>
            </a:r>
          </a:p>
          <a:p>
            <a:pPr algn="ctr">
              <a:buNone/>
            </a:pPr>
            <a:r>
              <a:rPr lang="ru-RU" sz="17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Ты - согласен? Боже мой!</a:t>
            </a:r>
          </a:p>
          <a:p>
            <a:pPr algn="ctr">
              <a:buNone/>
            </a:pPr>
            <a:r>
              <a:rPr lang="ru-RU" sz="13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Т. </a:t>
            </a:r>
            <a:r>
              <a:rPr lang="ru-RU" sz="1300" dirty="0" err="1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Логачева</a:t>
            </a:r>
            <a:endParaRPr lang="ru-RU" sz="1300" dirty="0" smtClean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_37e41_d330034c_XL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85918" y="571480"/>
            <a:ext cx="5643602" cy="4190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214414" y="5000636"/>
            <a:ext cx="6715172" cy="1339841"/>
          </a:xfr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29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Собака – самый верный друг</a:t>
            </a:r>
          </a:p>
          <a:p>
            <a:pPr algn="ctr">
              <a:buNone/>
            </a:pPr>
            <a:r>
              <a:rPr lang="ru-RU" sz="29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И знает множество наук:</a:t>
            </a:r>
          </a:p>
          <a:p>
            <a:pPr algn="ctr">
              <a:buNone/>
            </a:pPr>
            <a:r>
              <a:rPr lang="ru-RU" sz="29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Брать след, охотиться, спасать</a:t>
            </a:r>
          </a:p>
          <a:p>
            <a:pPr algn="ctr">
              <a:buNone/>
            </a:pPr>
            <a:r>
              <a:rPr lang="ru-RU" sz="29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И злых грабителей кусать.</a:t>
            </a:r>
          </a:p>
          <a:p>
            <a:pPr algn="ctr">
              <a:buNone/>
            </a:pPr>
            <a:r>
              <a:rPr lang="ru-RU" sz="22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Нина </a:t>
            </a:r>
            <a:r>
              <a:rPr lang="ru-RU" sz="2200" dirty="0" err="1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Стожкова</a:t>
            </a:r>
            <a:endParaRPr lang="ru-RU" sz="2200" dirty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78a8cc79bd5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1714480" y="571480"/>
            <a:ext cx="5643602" cy="419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1214414" y="4929198"/>
            <a:ext cx="6500858" cy="1500198"/>
          </a:xfr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Лёжа на кресле, пушистая кошка</a:t>
            </a:r>
          </a:p>
          <a:p>
            <a:pPr algn="ctr">
              <a:buNone/>
            </a:pPr>
            <a:r>
              <a:rPr lang="ru-RU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Просит котят: «Погодите немножко!</a:t>
            </a:r>
          </a:p>
          <a:p>
            <a:pPr algn="ctr">
              <a:buNone/>
            </a:pPr>
            <a:r>
              <a:rPr lang="ru-RU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Может быть, слезу, а может быть нет…</a:t>
            </a:r>
          </a:p>
          <a:p>
            <a:pPr algn="ctr">
              <a:buNone/>
            </a:pPr>
            <a:r>
              <a:rPr lang="ru-RU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Словом, зову вас к себе на обед».</a:t>
            </a:r>
          </a:p>
          <a:p>
            <a:pPr algn="ctr">
              <a:buNone/>
            </a:pPr>
            <a:r>
              <a:rPr lang="ru-RU" sz="26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Нина  </a:t>
            </a:r>
            <a:r>
              <a:rPr lang="ru-RU" sz="2600" dirty="0" err="1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Стожкова</a:t>
            </a:r>
            <a:endParaRPr lang="ru-RU" sz="2600" dirty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_37e4f_368969c_XL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85918" y="571480"/>
            <a:ext cx="5500726" cy="44074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357290" y="5143513"/>
            <a:ext cx="6286544" cy="1214445"/>
          </a:xfr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numCol="2">
            <a:normAutofit fontScale="25000" lnSpcReduction="20000"/>
          </a:bodyPr>
          <a:lstStyle/>
          <a:p>
            <a:pPr algn="ctr">
              <a:buNone/>
            </a:pPr>
            <a:r>
              <a:rPr lang="ru-RU" sz="56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Вы послушайте, ребята,</a:t>
            </a:r>
          </a:p>
          <a:p>
            <a:pPr algn="ctr">
              <a:buNone/>
            </a:pPr>
            <a:r>
              <a:rPr lang="ru-RU" sz="56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Я хочу вам рассказать;</a:t>
            </a:r>
          </a:p>
          <a:p>
            <a:pPr algn="ctr">
              <a:buNone/>
            </a:pPr>
            <a:r>
              <a:rPr lang="ru-RU" sz="56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Родились у нас котята -</a:t>
            </a:r>
          </a:p>
          <a:p>
            <a:pPr algn="ctr">
              <a:buNone/>
            </a:pPr>
            <a:r>
              <a:rPr lang="ru-RU" sz="56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Их по счету ровно пять.</a:t>
            </a:r>
          </a:p>
          <a:p>
            <a:pPr algn="ctr">
              <a:buNone/>
            </a:pPr>
            <a:endParaRPr lang="ru-RU" sz="5600" dirty="0" smtClean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5600" dirty="0" smtClean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56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Мы решали, мы гадали:</a:t>
            </a:r>
          </a:p>
          <a:p>
            <a:pPr algn="ctr">
              <a:buNone/>
            </a:pPr>
            <a:r>
              <a:rPr lang="ru-RU" sz="56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Как же нам котят назвать?</a:t>
            </a:r>
          </a:p>
          <a:p>
            <a:pPr algn="ctr">
              <a:buNone/>
            </a:pPr>
            <a:r>
              <a:rPr lang="ru-RU" sz="56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Наконец мы их назвали:</a:t>
            </a:r>
          </a:p>
          <a:p>
            <a:pPr algn="ctr">
              <a:buNone/>
            </a:pPr>
            <a:r>
              <a:rPr lang="ru-RU" sz="56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Раз, Два, Три, Четыре, Пять.</a:t>
            </a:r>
          </a:p>
          <a:p>
            <a:pPr algn="ctr">
              <a:buNone/>
            </a:pPr>
            <a:r>
              <a:rPr lang="ru-RU" sz="48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С. Михалков</a:t>
            </a:r>
          </a:p>
          <a:p>
            <a:pPr algn="ctr">
              <a:buNone/>
            </a:pPr>
            <a:endParaRPr lang="ru-RU" sz="43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Марсия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71604" y="642918"/>
            <a:ext cx="6004545" cy="4000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142976" y="5000636"/>
            <a:ext cx="6858048" cy="1285884"/>
          </a:xfr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numCol="2">
            <a:noAutofit/>
          </a:bodyPr>
          <a:lstStyle/>
          <a:p>
            <a:pPr algn="ctr">
              <a:buNone/>
            </a:pPr>
            <a:r>
              <a:rPr lang="ru-RU" sz="14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Что такое поросенок?</a:t>
            </a:r>
          </a:p>
          <a:p>
            <a:pPr algn="ctr">
              <a:buNone/>
            </a:pPr>
            <a:r>
              <a:rPr lang="ru-RU" sz="14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Нос румяный - это раз,</a:t>
            </a:r>
          </a:p>
          <a:p>
            <a:pPr algn="ctr">
              <a:buNone/>
            </a:pPr>
            <a:r>
              <a:rPr lang="ru-RU" sz="14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И вдобавок пара сонных,</a:t>
            </a:r>
          </a:p>
          <a:p>
            <a:pPr algn="ctr">
              <a:buNone/>
            </a:pPr>
            <a:r>
              <a:rPr lang="ru-RU" sz="14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Пара синих добрых глаз.</a:t>
            </a:r>
          </a:p>
          <a:p>
            <a:pPr algn="ctr">
              <a:buNone/>
            </a:pPr>
            <a:r>
              <a:rPr lang="ru-RU" sz="14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algn="ctr">
              <a:buNone/>
            </a:pPr>
            <a:endParaRPr lang="ru-RU" sz="1400" dirty="0" smtClean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14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Я прощу тебя, проказник,</a:t>
            </a:r>
          </a:p>
          <a:p>
            <a:pPr algn="ctr">
              <a:buNone/>
            </a:pPr>
            <a:r>
              <a:rPr lang="ru-RU" sz="14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Безобразник молодой,</a:t>
            </a:r>
          </a:p>
          <a:p>
            <a:pPr algn="ctr">
              <a:buNone/>
            </a:pPr>
            <a:r>
              <a:rPr lang="ru-RU" sz="14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Потому что так прекрасен </a:t>
            </a:r>
          </a:p>
          <a:p>
            <a:pPr algn="ctr">
              <a:buNone/>
            </a:pPr>
            <a:r>
              <a:rPr lang="ru-RU" sz="14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Этот хвостик завитой.</a:t>
            </a:r>
          </a:p>
          <a:p>
            <a:pPr algn="ctr">
              <a:buNone/>
            </a:pPr>
            <a:r>
              <a:rPr lang="ru-RU" sz="12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Б. Ахмадулина</a:t>
            </a:r>
          </a:p>
          <a:p>
            <a:pPr algn="ctr">
              <a:buNone/>
            </a:pPr>
            <a:endParaRPr lang="ru-RU" sz="1400" dirty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f1b419b174bt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14480" y="571480"/>
            <a:ext cx="5857916" cy="4393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214414" y="5072074"/>
            <a:ext cx="6786610" cy="1285884"/>
          </a:xfr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14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Ты пасись, моя лошадка,</a:t>
            </a:r>
          </a:p>
          <a:p>
            <a:pPr algn="ctr">
              <a:buNone/>
            </a:pPr>
            <a:r>
              <a:rPr lang="ru-RU" sz="14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На лугу, где клевер сладкий,</a:t>
            </a:r>
          </a:p>
          <a:p>
            <a:pPr algn="ctr">
              <a:buNone/>
            </a:pPr>
            <a:r>
              <a:rPr lang="ru-RU" sz="14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Чтоб до нашего плетня</a:t>
            </a:r>
          </a:p>
          <a:p>
            <a:pPr algn="ctr">
              <a:buNone/>
            </a:pPr>
            <a:r>
              <a:rPr lang="ru-RU" sz="14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В пять минут домчать меня.</a:t>
            </a:r>
          </a:p>
          <a:p>
            <a:pPr algn="ctr">
              <a:buNone/>
            </a:pPr>
            <a:r>
              <a:rPr lang="ru-RU" sz="11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Нина </a:t>
            </a:r>
            <a:r>
              <a:rPr lang="ru-RU" sz="1100" dirty="0" err="1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Стожкова</a:t>
            </a:r>
            <a:endParaRPr lang="ru-RU" sz="1100" dirty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ffb456bab3c6700b1c046a505e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1643042" y="571480"/>
            <a:ext cx="5857896" cy="42176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142976" y="4929198"/>
            <a:ext cx="6786610" cy="1428760"/>
          </a:xfr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Дети, дети, </a:t>
            </a:r>
            <a:r>
              <a:rPr lang="ru-RU" dirty="0" err="1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ко-ко-ко</a:t>
            </a:r>
            <a:r>
              <a:rPr lang="ru-RU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algn="ctr">
              <a:buNone/>
            </a:pPr>
            <a:r>
              <a:rPr lang="ru-RU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Снова солнце высоко.</a:t>
            </a:r>
          </a:p>
          <a:p>
            <a:pPr algn="ctr">
              <a:buNone/>
            </a:pPr>
            <a:r>
              <a:rPr lang="ru-RU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Я с рассвета хлопочу,</a:t>
            </a:r>
          </a:p>
          <a:p>
            <a:pPr algn="ctr">
              <a:buNone/>
            </a:pPr>
            <a:r>
              <a:rPr lang="ru-RU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Червячков для вас ищу.</a:t>
            </a:r>
          </a:p>
          <a:p>
            <a:pPr algn="ctr">
              <a:buNone/>
            </a:pPr>
            <a:r>
              <a:rPr lang="ru-RU" sz="22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Нина </a:t>
            </a:r>
            <a:r>
              <a:rPr lang="ru-RU" sz="2200" dirty="0" err="1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Стожкова</a:t>
            </a:r>
            <a:endParaRPr lang="ru-RU" sz="2200" dirty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f8bf90af042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1643042" y="571479"/>
            <a:ext cx="5857916" cy="42317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142976" y="4929198"/>
            <a:ext cx="6858048" cy="1339841"/>
          </a:xfr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numCol="2">
            <a:normAutofit fontScale="55000" lnSpcReduction="20000"/>
          </a:bodyPr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sz="29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Ути-ути-уточки - </a:t>
            </a:r>
          </a:p>
          <a:p>
            <a:pPr algn="ctr">
              <a:buNone/>
            </a:pPr>
            <a:r>
              <a:rPr lang="ru-RU" sz="29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Беленькие грудочки,</a:t>
            </a:r>
          </a:p>
          <a:p>
            <a:pPr algn="ctr">
              <a:buNone/>
            </a:pPr>
            <a:r>
              <a:rPr lang="ru-RU" sz="29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Пёрышки кручёные,</a:t>
            </a:r>
          </a:p>
          <a:p>
            <a:pPr algn="ctr">
              <a:buNone/>
            </a:pPr>
            <a:r>
              <a:rPr lang="ru-RU" sz="29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Лапочки точёные.</a:t>
            </a:r>
          </a:p>
          <a:p>
            <a:pPr algn="ctr">
              <a:buNone/>
            </a:pPr>
            <a:r>
              <a:rPr lang="ru-RU" sz="29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Утки плавают в пруду,</a:t>
            </a:r>
          </a:p>
          <a:p>
            <a:pPr algn="ctr">
              <a:buNone/>
            </a:pPr>
            <a:r>
              <a:rPr lang="ru-RU" sz="29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Я с гостинцем к ним иду -</a:t>
            </a:r>
          </a:p>
          <a:p>
            <a:pPr algn="ctr">
              <a:buNone/>
            </a:pPr>
            <a:r>
              <a:rPr lang="ru-RU" sz="29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Хлебцем мягким белым.</a:t>
            </a:r>
          </a:p>
          <a:p>
            <a:pPr algn="ctr">
              <a:buNone/>
            </a:pPr>
            <a:r>
              <a:rPr lang="ru-RU" sz="29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Подплывайте смело!</a:t>
            </a:r>
          </a:p>
          <a:p>
            <a:pPr algn="ctr">
              <a:buNone/>
            </a:pPr>
            <a:r>
              <a:rPr lang="ru-RU" sz="25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А. Рей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00042"/>
            <a:ext cx="8115328" cy="5626121"/>
          </a:xfrm>
        </p:spPr>
        <p:txBody>
          <a:bodyPr/>
          <a:lstStyle/>
          <a:p>
            <a:pPr algn="ctr">
              <a:buNone/>
            </a:pPr>
            <a:r>
              <a:rPr lang="ru-RU" sz="2400" b="1" u="sng" dirty="0" smtClean="0">
                <a:solidFill>
                  <a:srgbClr val="990000"/>
                </a:solidFill>
              </a:rPr>
              <a:t>Использованные материалы:</a:t>
            </a:r>
          </a:p>
          <a:p>
            <a:pPr algn="just">
              <a:buNone/>
            </a:pPr>
            <a:r>
              <a:rPr lang="ru-RU" sz="2400" i="1" dirty="0" smtClean="0">
                <a:solidFill>
                  <a:srgbClr val="990000"/>
                </a:solidFill>
              </a:rPr>
              <a:t>Репродукции картин художников:</a:t>
            </a:r>
          </a:p>
          <a:p>
            <a:pPr marL="457200" indent="-457200" algn="just">
              <a:buAutoNum type="arabicPeriod"/>
            </a:pPr>
            <a:r>
              <a:rPr lang="ru-RU" sz="2000" dirty="0" smtClean="0">
                <a:solidFill>
                  <a:srgbClr val="990000"/>
                </a:solidFill>
              </a:rPr>
              <a:t>Эдгар Хант  (слайды 2, 4, 5, 6, 7, 10,  11, 17, 18)</a:t>
            </a:r>
          </a:p>
          <a:p>
            <a:pPr marL="457200" indent="-457200" algn="just">
              <a:buAutoNum type="arabicPeriod"/>
            </a:pPr>
            <a:r>
              <a:rPr lang="ru-RU" sz="2000" dirty="0" err="1" smtClean="0">
                <a:solidFill>
                  <a:srgbClr val="990000"/>
                </a:solidFill>
              </a:rPr>
              <a:t>Марсия</a:t>
            </a:r>
            <a:r>
              <a:rPr lang="ru-RU" sz="2000" dirty="0" smtClean="0">
                <a:solidFill>
                  <a:srgbClr val="990000"/>
                </a:solidFill>
              </a:rPr>
              <a:t> </a:t>
            </a:r>
            <a:r>
              <a:rPr lang="ru-RU" sz="2000" dirty="0" err="1" smtClean="0">
                <a:solidFill>
                  <a:srgbClr val="990000"/>
                </a:solidFill>
              </a:rPr>
              <a:t>Болдуин</a:t>
            </a:r>
            <a:r>
              <a:rPr lang="ru-RU" sz="2000" dirty="0" smtClean="0">
                <a:solidFill>
                  <a:srgbClr val="990000"/>
                </a:solidFill>
              </a:rPr>
              <a:t> (слайд 15)</a:t>
            </a:r>
          </a:p>
          <a:p>
            <a:pPr marL="457200" indent="-457200" algn="just">
              <a:buAutoNum type="arabicPeriod"/>
            </a:pPr>
            <a:r>
              <a:rPr lang="ru-RU" sz="2000" dirty="0" smtClean="0">
                <a:solidFill>
                  <a:srgbClr val="990000"/>
                </a:solidFill>
              </a:rPr>
              <a:t>Лебедев М. (слайд 3 – внизу)</a:t>
            </a:r>
          </a:p>
          <a:p>
            <a:pPr marL="457200" indent="-457200" algn="just">
              <a:buAutoNum type="arabicPeriod"/>
            </a:pPr>
            <a:r>
              <a:rPr lang="ru-RU" sz="2000" dirty="0" err="1" smtClean="0">
                <a:solidFill>
                  <a:srgbClr val="990000"/>
                </a:solidFill>
              </a:rPr>
              <a:t>Клодт</a:t>
            </a:r>
            <a:r>
              <a:rPr lang="ru-RU" sz="2000" dirty="0" smtClean="0">
                <a:solidFill>
                  <a:srgbClr val="990000"/>
                </a:solidFill>
              </a:rPr>
              <a:t> М. (слайд 3  - вверху)</a:t>
            </a:r>
          </a:p>
          <a:p>
            <a:pPr marL="457200" indent="-457200" algn="just">
              <a:buAutoNum type="arabicPeriod"/>
            </a:pPr>
            <a:r>
              <a:rPr lang="ru-RU" sz="2000" dirty="0" smtClean="0">
                <a:solidFill>
                  <a:srgbClr val="990000"/>
                </a:solidFill>
              </a:rPr>
              <a:t>Генриетта </a:t>
            </a:r>
            <a:r>
              <a:rPr lang="ru-RU" sz="2000" dirty="0" err="1" smtClean="0">
                <a:solidFill>
                  <a:srgbClr val="990000"/>
                </a:solidFill>
              </a:rPr>
              <a:t>Роннер</a:t>
            </a:r>
            <a:r>
              <a:rPr lang="ru-RU" sz="2000" dirty="0" smtClean="0">
                <a:solidFill>
                  <a:srgbClr val="990000"/>
                </a:solidFill>
              </a:rPr>
              <a:t> (слайды 12, 13, 14)</a:t>
            </a:r>
          </a:p>
          <a:p>
            <a:pPr marL="457200" indent="-457200" algn="just">
              <a:buAutoNum type="arabicPeriod"/>
            </a:pPr>
            <a:r>
              <a:rPr lang="ru-RU" sz="2000" dirty="0" smtClean="0">
                <a:solidFill>
                  <a:srgbClr val="990000"/>
                </a:solidFill>
              </a:rPr>
              <a:t>Джуди </a:t>
            </a:r>
            <a:r>
              <a:rPr lang="ru-RU" sz="2000" dirty="0" err="1" smtClean="0">
                <a:solidFill>
                  <a:srgbClr val="990000"/>
                </a:solidFill>
              </a:rPr>
              <a:t>Гибсон</a:t>
            </a:r>
            <a:r>
              <a:rPr lang="ru-RU" sz="2000" dirty="0" smtClean="0">
                <a:solidFill>
                  <a:srgbClr val="990000"/>
                </a:solidFill>
              </a:rPr>
              <a:t> (слайд 16)</a:t>
            </a:r>
          </a:p>
          <a:p>
            <a:pPr marL="457200" indent="-457200" algn="just">
              <a:buAutoNum type="arabicPeriod"/>
            </a:pPr>
            <a:r>
              <a:rPr lang="ru-RU" sz="2000" dirty="0" smtClean="0">
                <a:solidFill>
                  <a:srgbClr val="990000"/>
                </a:solidFill>
              </a:rPr>
              <a:t>Авторы не известны (слайды 8, 9)</a:t>
            </a:r>
          </a:p>
          <a:p>
            <a:pPr marL="457200" indent="-457200" algn="just">
              <a:buNone/>
            </a:pPr>
            <a:r>
              <a:rPr lang="ru-RU" sz="2400" i="1" dirty="0" smtClean="0">
                <a:solidFill>
                  <a:srgbClr val="990000"/>
                </a:solidFill>
              </a:rPr>
              <a:t>Стихи:</a:t>
            </a:r>
          </a:p>
          <a:p>
            <a:pPr marL="457200" indent="-457200" algn="just">
              <a:buNone/>
            </a:pPr>
            <a:r>
              <a:rPr lang="ru-RU" sz="2000" dirty="0" smtClean="0">
                <a:solidFill>
                  <a:srgbClr val="990000"/>
                </a:solidFill>
              </a:rPr>
              <a:t>Авторы указаны на слайдах под каждым стихотворением.</a:t>
            </a:r>
          </a:p>
          <a:p>
            <a:pPr marL="457200" indent="-457200" algn="just">
              <a:buNone/>
            </a:pPr>
            <a:r>
              <a:rPr lang="ru-RU" sz="2000" i="1" dirty="0" smtClean="0">
                <a:solidFill>
                  <a:srgbClr val="990000"/>
                </a:solidFill>
              </a:rPr>
              <a:t>Картинка на титульном слайде:</a:t>
            </a:r>
          </a:p>
          <a:p>
            <a:pPr marL="457200" indent="-457200" algn="just">
              <a:buNone/>
            </a:pPr>
            <a:r>
              <a:rPr lang="en-US" sz="2000" dirty="0" smtClean="0">
                <a:solidFill>
                  <a:srgbClr val="990000"/>
                </a:solidFill>
              </a:rPr>
              <a:t>http://www.ozgunresimler.com/r-guzel-masaustu-resimleri-2635-masaustu</a:t>
            </a:r>
            <a:r>
              <a:rPr lang="ru-RU" sz="2000" dirty="0" smtClean="0">
                <a:solidFill>
                  <a:srgbClr val="990000"/>
                </a:solidFill>
              </a:rPr>
              <a:t> </a:t>
            </a:r>
            <a:r>
              <a:rPr lang="en-US" sz="2000" dirty="0" smtClean="0">
                <a:solidFill>
                  <a:srgbClr val="990000"/>
                </a:solidFill>
              </a:rPr>
              <a:t>hayvan-resimleri-2638-masaustu-hayvan-resimleri-31982.htm</a:t>
            </a:r>
            <a:endParaRPr lang="ru-RU" sz="2000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225040_original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00166" y="571480"/>
            <a:ext cx="6143668" cy="4415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1000100" y="5214950"/>
            <a:ext cx="7000924" cy="1143008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23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Ох ты, козочка-коза! Всё гуляешь, дереза!</a:t>
            </a:r>
          </a:p>
          <a:p>
            <a:pPr algn="ctr">
              <a:buNone/>
            </a:pPr>
            <a:r>
              <a:rPr lang="ru-RU" sz="23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Всё травинушку жуешь! Всё покоя не даёшь</a:t>
            </a:r>
          </a:p>
          <a:p>
            <a:pPr algn="ctr">
              <a:buNone/>
            </a:pPr>
            <a:r>
              <a:rPr lang="ru-RU" sz="23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Ты мурашкам да жучкам - </a:t>
            </a:r>
          </a:p>
          <a:p>
            <a:pPr algn="ctr">
              <a:buNone/>
            </a:pPr>
            <a:r>
              <a:rPr lang="ru-RU" sz="23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Ножкой топчешь тут и там!</a:t>
            </a:r>
          </a:p>
          <a:p>
            <a:pPr algn="ctr">
              <a:buNone/>
            </a:pPr>
            <a:r>
              <a:rPr lang="ru-RU" sz="2200" dirty="0" smtClean="0">
                <a:solidFill>
                  <a:srgbClr val="990000"/>
                </a:solidFill>
              </a:rPr>
              <a:t>Кирилл Авдеенко</a:t>
            </a:r>
          </a:p>
          <a:p>
            <a:pPr>
              <a:buNone/>
            </a:pPr>
            <a:endParaRPr lang="ru-RU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3643338" cy="2500330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Корова раньше всех встает,</a:t>
            </a:r>
            <a:br>
              <a:rPr lang="ru-RU" sz="18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В туман на мокрый луг идет</a:t>
            </a:r>
            <a:br>
              <a:rPr lang="ru-RU" sz="18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И там весь день траву жует:</a:t>
            </a:r>
            <a:br>
              <a:rPr lang="ru-RU" sz="18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Жует,</a:t>
            </a:r>
            <a:br>
              <a:rPr lang="ru-RU" sz="18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          Жует,</a:t>
            </a:r>
            <a:br>
              <a:rPr lang="ru-RU" sz="18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                    Жует,</a:t>
            </a:r>
            <a:br>
              <a:rPr lang="ru-RU" sz="18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                              Жует…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klodt_5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357686" y="500042"/>
            <a:ext cx="4265053" cy="28104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Лебедев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571472" y="3500438"/>
            <a:ext cx="4000528" cy="28908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4857752" y="4214818"/>
            <a:ext cx="3714776" cy="147732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Без перерыва на обед,</a:t>
            </a:r>
          </a:p>
          <a:p>
            <a:pPr algn="ctr"/>
            <a:r>
              <a:rPr lang="ru-RU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И переменки даже нет!</a:t>
            </a:r>
          </a:p>
          <a:p>
            <a:pPr algn="ctr"/>
            <a:r>
              <a:rPr lang="ru-RU" sz="16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В. Ланцетти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ebbbef3319a9t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43042" y="571480"/>
            <a:ext cx="5976000" cy="42148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142976" y="5000636"/>
            <a:ext cx="7000924" cy="1268403"/>
          </a:xfr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numCol="2">
            <a:normAutofit fontScale="700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Маленький бычок, </a:t>
            </a:r>
          </a:p>
          <a:p>
            <a:pPr algn="ctr">
              <a:buNone/>
            </a:pPr>
            <a:r>
              <a:rPr lang="ru-RU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Желтенький бочок, </a:t>
            </a:r>
          </a:p>
          <a:p>
            <a:pPr algn="ctr">
              <a:buNone/>
            </a:pPr>
            <a:r>
              <a:rPr lang="ru-RU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Ножками ступает, </a:t>
            </a:r>
          </a:p>
          <a:p>
            <a:pPr algn="ctr">
              <a:buNone/>
            </a:pPr>
            <a:r>
              <a:rPr lang="ru-RU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Головой мотает: </a:t>
            </a:r>
          </a:p>
          <a:p>
            <a:pPr algn="ctr">
              <a:buNone/>
            </a:pPr>
            <a:r>
              <a:rPr lang="ru-RU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- Где же стадо? </a:t>
            </a:r>
            <a:r>
              <a:rPr lang="ru-RU" dirty="0" err="1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Му-у-у</a:t>
            </a:r>
            <a:r>
              <a:rPr lang="ru-RU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! </a:t>
            </a:r>
          </a:p>
          <a:p>
            <a:pPr algn="ctr">
              <a:buNone/>
            </a:pPr>
            <a:r>
              <a:rPr lang="ru-RU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Скучно </a:t>
            </a:r>
            <a:r>
              <a:rPr lang="ru-RU" dirty="0" err="1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одному-у</a:t>
            </a:r>
            <a:r>
              <a:rPr lang="ru-RU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!</a:t>
            </a:r>
          </a:p>
          <a:p>
            <a:pPr algn="ctr">
              <a:buNone/>
            </a:pPr>
            <a:r>
              <a:rPr lang="ru-RU" sz="23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В.Берестов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22371076309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1643042" y="571480"/>
            <a:ext cx="6072230" cy="42080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214414" y="4929198"/>
            <a:ext cx="6929486" cy="1428759"/>
          </a:xfr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16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-Но! - сказали мы лошадке</a:t>
            </a:r>
          </a:p>
          <a:p>
            <a:pPr algn="ctr">
              <a:buNone/>
            </a:pPr>
            <a:r>
              <a:rPr lang="ru-RU" sz="16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И помчались без оглядки.</a:t>
            </a:r>
          </a:p>
          <a:p>
            <a:pPr algn="ctr">
              <a:buNone/>
            </a:pPr>
            <a:r>
              <a:rPr lang="ru-RU" sz="16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Вьётся грива на ветру.</a:t>
            </a:r>
          </a:p>
          <a:p>
            <a:pPr algn="ctr">
              <a:buNone/>
            </a:pPr>
            <a:r>
              <a:rPr lang="ru-RU" sz="16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Вот и дом. Лошадка, тпру!</a:t>
            </a:r>
          </a:p>
          <a:p>
            <a:pPr algn="ctr">
              <a:buNone/>
            </a:pPr>
            <a:r>
              <a:rPr lang="ru-RU" sz="14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Валентин Берестов</a:t>
            </a:r>
          </a:p>
          <a:p>
            <a:pPr algn="ctr">
              <a:buNone/>
            </a:pPr>
            <a:endParaRPr lang="ru-RU" sz="2000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00100" y="5143513"/>
            <a:ext cx="7143800" cy="1143008"/>
          </a:xfr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numCol="2">
            <a:normAutofit fontScale="550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Встал на ножки малышок</a:t>
            </a:r>
          </a:p>
          <a:p>
            <a:pPr algn="ctr">
              <a:buNone/>
            </a:pPr>
            <a:r>
              <a:rPr lang="ru-RU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И зацокал: цок-цок-цок!</a:t>
            </a:r>
          </a:p>
          <a:p>
            <a:pPr algn="ctr">
              <a:buNone/>
            </a:pPr>
            <a:r>
              <a:rPr lang="ru-RU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- Цок-цок-цок! - звенят копытца, -</a:t>
            </a:r>
          </a:p>
          <a:p>
            <a:pPr algn="ctr">
              <a:buNone/>
            </a:pPr>
            <a:r>
              <a:rPr lang="ru-RU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- Мы к реке идём напиться.</a:t>
            </a:r>
          </a:p>
          <a:p>
            <a:pPr algn="ctr">
              <a:buNone/>
            </a:pPr>
            <a:r>
              <a:rPr lang="ru-RU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Сверху - ушки, сзади - хвостик,</a:t>
            </a:r>
          </a:p>
          <a:p>
            <a:pPr algn="ctr">
              <a:buNone/>
            </a:pPr>
            <a:r>
              <a:rPr lang="ru-RU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А всё вместе - просто ослик</a:t>
            </a:r>
            <a:br>
              <a:rPr lang="ru-RU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5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В. Степанов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7" name="Содержимое 6" descr="e3a01f4bf86ft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71604" y="571480"/>
            <a:ext cx="6072230" cy="44187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71538" y="4929198"/>
            <a:ext cx="6858048" cy="1285884"/>
          </a:xfr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numCol="2">
            <a:normAutofit fontScale="92500" lnSpcReduction="10000"/>
          </a:bodyPr>
          <a:lstStyle/>
          <a:p>
            <a:pPr algn="ctr">
              <a:buNone/>
            </a:pPr>
            <a:r>
              <a:rPr lang="ru-RU" sz="15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В дверь вошло животное, </a:t>
            </a:r>
          </a:p>
          <a:p>
            <a:pPr algn="ctr">
              <a:buNone/>
            </a:pPr>
            <a:r>
              <a:rPr lang="ru-RU" sz="15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До того голодное: </a:t>
            </a:r>
          </a:p>
          <a:p>
            <a:pPr algn="ctr">
              <a:buNone/>
            </a:pPr>
            <a:r>
              <a:rPr lang="ru-RU" sz="15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Съело веник и метлу, </a:t>
            </a:r>
          </a:p>
          <a:p>
            <a:pPr algn="ctr">
              <a:buNone/>
            </a:pPr>
            <a:r>
              <a:rPr lang="ru-RU" sz="15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Съело коврик на полу, </a:t>
            </a:r>
          </a:p>
          <a:p>
            <a:pPr algn="ctr">
              <a:buNone/>
            </a:pPr>
            <a:r>
              <a:rPr lang="ru-RU" sz="15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Занавеску на окне </a:t>
            </a:r>
          </a:p>
          <a:p>
            <a:pPr algn="ctr">
              <a:buNone/>
            </a:pPr>
            <a:r>
              <a:rPr lang="ru-RU" sz="15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И картинку на стене, </a:t>
            </a:r>
          </a:p>
          <a:p>
            <a:pPr algn="ctr">
              <a:buNone/>
            </a:pPr>
            <a:r>
              <a:rPr lang="ru-RU" sz="15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Со стола слизнуло справку </a:t>
            </a:r>
          </a:p>
          <a:p>
            <a:pPr algn="ctr">
              <a:buNone/>
            </a:pPr>
            <a:r>
              <a:rPr lang="ru-RU" sz="15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И пошло опять на травку.</a:t>
            </a:r>
          </a:p>
          <a:p>
            <a:pPr algn="ctr">
              <a:buNone/>
            </a:pPr>
            <a:r>
              <a:rPr lang="ru-RU" sz="13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Валентин Берестов  </a:t>
            </a:r>
          </a:p>
          <a:p>
            <a:pPr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Содержимое 6" descr="default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00166" y="642918"/>
            <a:ext cx="5976755" cy="4000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6046_s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43042" y="571480"/>
            <a:ext cx="5939832" cy="43700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142976" y="5143512"/>
            <a:ext cx="6786610" cy="1214446"/>
          </a:xfr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numCol="2">
            <a:normAutofit fontScale="550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Ходит по полю овечка,</a:t>
            </a:r>
          </a:p>
          <a:p>
            <a:pPr algn="ctr">
              <a:buNone/>
            </a:pPr>
            <a:r>
              <a:rPr lang="ru-RU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Шуба белая, в колечках,</a:t>
            </a:r>
          </a:p>
          <a:p>
            <a:pPr algn="ctr">
              <a:buNone/>
            </a:pPr>
            <a:r>
              <a:rPr lang="ru-RU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Овечка красивая,</a:t>
            </a:r>
          </a:p>
          <a:p>
            <a:pPr algn="ctr">
              <a:buNone/>
            </a:pPr>
            <a:r>
              <a:rPr lang="ru-RU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Но робкая, пугливая.</a:t>
            </a:r>
          </a:p>
          <a:p>
            <a:pPr algn="ctr">
              <a:buNone/>
            </a:pPr>
            <a:r>
              <a:rPr lang="ru-RU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Всего она боится:</a:t>
            </a:r>
          </a:p>
          <a:p>
            <a:pPr algn="ctr">
              <a:buNone/>
            </a:pPr>
            <a:r>
              <a:rPr lang="ru-RU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И грома, и грозы.</a:t>
            </a:r>
          </a:p>
          <a:p>
            <a:pPr algn="ctr">
              <a:buNone/>
            </a:pPr>
            <a:r>
              <a:rPr lang="ru-RU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Смелости учиться</a:t>
            </a:r>
          </a:p>
          <a:p>
            <a:pPr algn="ctr">
              <a:buNone/>
            </a:pPr>
            <a:r>
              <a:rPr lang="ru-RU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Ей надо у козы.</a:t>
            </a:r>
          </a:p>
          <a:p>
            <a:pPr algn="ctr">
              <a:buNone/>
            </a:pPr>
            <a:r>
              <a:rPr lang="ru-RU" sz="25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Татьяна Шорыгина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6610_s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71604" y="500042"/>
            <a:ext cx="5929354" cy="42352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00100" y="5000636"/>
            <a:ext cx="7000924" cy="1214445"/>
          </a:xfr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numCol="2">
            <a:noAutofit/>
          </a:bodyPr>
          <a:lstStyle/>
          <a:p>
            <a:pPr algn="ctr">
              <a:buNone/>
            </a:pPr>
            <a:r>
              <a:rPr lang="ru-RU" sz="14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- Как вы, кролики, живёте?</a:t>
            </a:r>
          </a:p>
          <a:p>
            <a:pPr algn="ctr">
              <a:buNone/>
            </a:pPr>
            <a:r>
              <a:rPr lang="ru-RU" sz="14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Что вы, кролики, дерёте?</a:t>
            </a:r>
          </a:p>
          <a:p>
            <a:pPr algn="ctr">
              <a:buNone/>
            </a:pPr>
            <a:r>
              <a:rPr lang="ru-RU" sz="14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- Хорошо пока живём,</a:t>
            </a:r>
          </a:p>
          <a:p>
            <a:pPr algn="ctr">
              <a:buNone/>
            </a:pPr>
            <a:r>
              <a:rPr lang="ru-RU" sz="14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Но, простите, не дерём,</a:t>
            </a:r>
          </a:p>
          <a:p>
            <a:pPr algn="ctr">
              <a:buNone/>
            </a:pPr>
            <a:r>
              <a:rPr lang="ru-RU" sz="14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А грызём мы ловко</a:t>
            </a:r>
          </a:p>
          <a:p>
            <a:pPr algn="ctr">
              <a:buNone/>
            </a:pPr>
            <a:r>
              <a:rPr lang="ru-RU" sz="14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Свежую морковку</a:t>
            </a:r>
          </a:p>
          <a:p>
            <a:pPr algn="ctr">
              <a:buNone/>
            </a:pPr>
            <a:r>
              <a:rPr lang="ru-RU" sz="12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Владимир Степанов</a:t>
            </a:r>
            <a:endParaRPr lang="ru-RU" sz="1200" dirty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664</TotalTime>
  <Words>684</Words>
  <PresentationFormat>Экран (4:3)</PresentationFormat>
  <Paragraphs>139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Домашние животные и птицы в произведениях живописи и поэзии</vt:lpstr>
      <vt:lpstr>Слайд 2</vt:lpstr>
      <vt:lpstr>Корова раньше всех встает,  В туман на мокрый луг идет  И там весь день траву жует:  Жует,            Жует,                      Жует,                                Жует…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79</cp:revision>
  <dcterms:modified xsi:type="dcterms:W3CDTF">2013-01-02T14:57:47Z</dcterms:modified>
</cp:coreProperties>
</file>