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7" r:id="rId2"/>
    <p:sldId id="268" r:id="rId3"/>
    <p:sldId id="258" r:id="rId4"/>
    <p:sldId id="267"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AB987-9119-4B23-A74A-18FD015C35E2}" type="datetimeFigureOut">
              <a:rPr lang="ru-RU" smtClean="0"/>
              <a:t>20.03.2014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2DFDE-0592-4C63-834E-BB18CD6F41F5}" type="slidenum">
              <a:rPr lang="ru-RU" smtClean="0"/>
              <a:t>‹#›</a:t>
            </a:fld>
            <a:endParaRPr lang="ru-RU"/>
          </a:p>
        </p:txBody>
      </p:sp>
    </p:spTree>
    <p:extLst>
      <p:ext uri="{BB962C8B-B14F-4D97-AF65-F5344CB8AC3E}">
        <p14:creationId xmlns:p14="http://schemas.microsoft.com/office/powerpoint/2010/main" val="345613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20.03.2014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2060990"/>
          </a:xfrm>
        </p:spPr>
        <p:txBody>
          <a:bodyPr>
            <a:normAutofit/>
          </a:bodyPr>
          <a:lstStyle/>
          <a:p>
            <a:pPr algn="ctr"/>
            <a:r>
              <a:rPr lang="ru-RU" sz="2000" b="1" cap="all" dirty="0">
                <a:solidFill>
                  <a:srgbClr val="0070C0"/>
                </a:solidFill>
                <a:effectLst>
                  <a:reflection blurRad="12700" stA="28000" endPos="45000" dist="1003" dir="5400000" sy="-100000" algn="bl"/>
                </a:effectLst>
                <a:latin typeface="Comic Sans MS" pitchFamily="66" charset="0"/>
              </a:rPr>
              <a:t/>
            </a:r>
            <a:br>
              <a:rPr lang="ru-RU" sz="2000" b="1" cap="all" dirty="0">
                <a:solidFill>
                  <a:srgbClr val="0070C0"/>
                </a:solidFill>
                <a:effectLst>
                  <a:reflection blurRad="12700" stA="28000" endPos="45000" dist="1003" dir="5400000" sy="-100000" algn="bl"/>
                </a:effectLst>
                <a:latin typeface="Comic Sans MS" pitchFamily="66" charset="0"/>
              </a:rPr>
            </a:br>
            <a:r>
              <a:rPr lang="ru-RU" sz="2000" b="1" cap="all" dirty="0">
                <a:solidFill>
                  <a:schemeClr val="accent3">
                    <a:lumMod val="75000"/>
                  </a:schemeClr>
                </a:solidFill>
                <a:effectLst>
                  <a:reflection blurRad="12700" stA="28000" endPos="45000" dist="1003" dir="5400000" sy="-100000" algn="bl"/>
                </a:effectLst>
                <a:latin typeface="Comic Sans MS" pitchFamily="66" charset="0"/>
              </a:rPr>
              <a:t>Развитие двигательной активности </a:t>
            </a:r>
            <a: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t/>
            </a:r>
            <a:b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br>
            <a: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t>детей дошкольного </a:t>
            </a:r>
            <a:r>
              <a:rPr lang="ru-RU" sz="2000" b="1" cap="all" dirty="0">
                <a:solidFill>
                  <a:schemeClr val="accent3">
                    <a:lumMod val="75000"/>
                  </a:schemeClr>
                </a:solidFill>
                <a:effectLst>
                  <a:reflection blurRad="12700" stA="28000" endPos="45000" dist="1003" dir="5400000" sy="-100000" algn="bl"/>
                </a:effectLst>
                <a:latin typeface="Comic Sans MS" pitchFamily="66" charset="0"/>
              </a:rPr>
              <a:t>возраста </a:t>
            </a:r>
            <a:br>
              <a:rPr lang="ru-RU" sz="2000" b="1" cap="all" dirty="0">
                <a:solidFill>
                  <a:schemeClr val="accent3">
                    <a:lumMod val="75000"/>
                  </a:schemeClr>
                </a:solidFill>
                <a:effectLst>
                  <a:reflection blurRad="12700" stA="28000" endPos="45000" dist="1003" dir="5400000" sy="-100000" algn="bl"/>
                </a:effectLst>
                <a:latin typeface="Comic Sans MS" pitchFamily="66" charset="0"/>
              </a:rPr>
            </a:br>
            <a:endParaRPr lang="ru-RU" sz="2000" b="1" cap="all" dirty="0">
              <a:solidFill>
                <a:schemeClr val="accent3">
                  <a:lumMod val="75000"/>
                </a:schemeClr>
              </a:solidFill>
              <a:effectLst>
                <a:reflection blurRad="12700" stA="28000" endPos="45000" dist="1003" dir="5400000" sy="-100000" algn="bl"/>
              </a:effectLst>
              <a:latin typeface="Comic Sans MS" pitchFamily="66" charset="0"/>
            </a:endParaRPr>
          </a:p>
        </p:txBody>
      </p:sp>
      <p:sp>
        <p:nvSpPr>
          <p:cNvPr id="3" name="Подзаголовок 2"/>
          <p:cNvSpPr>
            <a:spLocks noGrp="1"/>
          </p:cNvSpPr>
          <p:nvPr>
            <p:ph type="subTitle" idx="1"/>
          </p:nvPr>
        </p:nvSpPr>
        <p:spPr>
          <a:xfrm flipV="1">
            <a:off x="1432560" y="3602664"/>
            <a:ext cx="7406640" cy="978464"/>
          </a:xfrm>
        </p:spPr>
        <p:txBody>
          <a:bodyPr/>
          <a:lstStyle/>
          <a:p>
            <a:endParaRPr lang="ru-RU" dirty="0">
              <a:solidFill>
                <a:schemeClr val="accent3">
                  <a:lumMod val="75000"/>
                </a:schemeClr>
              </a:solidFill>
            </a:endParaRPr>
          </a:p>
        </p:txBody>
      </p:sp>
      <p:pic>
        <p:nvPicPr>
          <p:cNvPr id="4" name="Picture 2" descr="E:\Документы\Документы\работа\развитие двигательной активности детей дошкольного возраста посредством приобщения к различным видам спорта во взаимодействии с семьей\ииии 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853006"/>
            <a:ext cx="3870392" cy="290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4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3600400" cy="4320480"/>
          </a:xfrm>
        </p:spPr>
        <p:txBody>
          <a:bodyPr>
            <a:normAutofit/>
          </a:bodyPr>
          <a:lstStyle/>
          <a:p>
            <a:pPr algn="ctr"/>
            <a:r>
              <a:rPr lang="ru-RU" sz="1400" b="1" dirty="0">
                <a:solidFill>
                  <a:srgbClr val="002060"/>
                </a:solidFill>
                <a:effectLst/>
                <a:latin typeface="Comic Sans MS" pitchFamily="66" charset="0"/>
              </a:rPr>
              <a:t>На формирование детских интересов влияет отношение родителей к спорту. Мы рекомендуем родителям выполнять утреннюю гимнастику дома,  играть с детьми и выполнять спортивные упражнения. </a:t>
            </a:r>
            <a:br>
              <a:rPr lang="ru-RU" sz="1400" b="1" dirty="0">
                <a:solidFill>
                  <a:srgbClr val="002060"/>
                </a:solidFill>
                <a:effectLst/>
                <a:latin typeface="Comic Sans MS" pitchFamily="66" charset="0"/>
              </a:rPr>
            </a:br>
            <a:r>
              <a:rPr lang="ru-RU" sz="1400" b="1" dirty="0">
                <a:solidFill>
                  <a:srgbClr val="002060"/>
                </a:solidFill>
                <a:effectLst/>
                <a:latin typeface="Comic Sans MS" pitchFamily="66" charset="0"/>
              </a:rPr>
              <a:t>Наши родители уже начали вводить в жизнь детей виды спорта, такие как плавание, карате, танцы, кроме этого с семьях есть оснащение для двигательной активности: велосипеды, ролики, </a:t>
            </a:r>
            <a:r>
              <a:rPr lang="ru-RU" sz="1400" b="1" dirty="0" smtClean="0">
                <a:solidFill>
                  <a:srgbClr val="002060"/>
                </a:solidFill>
                <a:effectLst/>
                <a:latin typeface="Comic Sans MS" pitchFamily="66" charset="0"/>
              </a:rPr>
              <a:t>спортивные </a:t>
            </a:r>
            <a:r>
              <a:rPr lang="ru-RU" sz="1400" b="1" dirty="0">
                <a:solidFill>
                  <a:srgbClr val="002060"/>
                </a:solidFill>
                <a:effectLst/>
                <a:latin typeface="Comic Sans MS" pitchFamily="66" charset="0"/>
              </a:rPr>
              <a:t>стенки и др. </a:t>
            </a:r>
            <a:br>
              <a:rPr lang="ru-RU" sz="1400" b="1" dirty="0">
                <a:solidFill>
                  <a:srgbClr val="002060"/>
                </a:solidFill>
                <a:effectLst/>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endParaRPr lang="ru-RU" sz="1400" dirty="0">
              <a:solidFill>
                <a:schemeClr val="accent3">
                  <a:lumMod val="75000"/>
                </a:schemeClr>
              </a:solidFill>
              <a:latin typeface="Comic Sans MS" pitchFamily="66" charset="0"/>
            </a:endParaRPr>
          </a:p>
        </p:txBody>
      </p:sp>
      <p:sp>
        <p:nvSpPr>
          <p:cNvPr id="3" name="AutoShape 2" descr="https://apf.mail.ru/cgi-bin/readmsg/image-01-10-13-19-51.jpeg?id=13807738590000000385%3B0%3B1&amp;exif=1&amp;bs=2692&amp;bl=390358&amp;ct=image%2Fjpeg&amp;cn=image-01-10-13-19-51.jpeg&amp;cte=base6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apf.mail.ru/cgi-bin/readmsg/image-01-10-13-19-51.jpeg?id=13807738590000000385%3B0%3B1&amp;exif=1&amp;bs=2692&amp;bl=390358&amp;ct=image%2Fjpeg&amp;cn=image-01-10-13-19-51.jpeg&amp;cte=base6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apf.mail.ru/cgi-bin/readmsg/image-01-10-13-19-51.jpeg?id=13807738590000000385%3B0%3B1&amp;exif=1&amp;bs=2692&amp;bl=390358&amp;ct=image%2Fjpeg&amp;cn=image-01-10-13-19-51.jpeg&amp;cte=base6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96952"/>
            <a:ext cx="3433852" cy="356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145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3600400" cy="4320480"/>
          </a:xfrm>
        </p:spPr>
        <p:txBody>
          <a:bodyPr>
            <a:normAutofit/>
          </a:bodyPr>
          <a:lstStyle/>
          <a:p>
            <a:pPr algn="ctr"/>
            <a:r>
              <a:rPr lang="ru-RU" sz="1400" b="1" dirty="0">
                <a:solidFill>
                  <a:schemeClr val="accent3">
                    <a:lumMod val="75000"/>
                  </a:schemeClr>
                </a:solidFill>
                <a:effectLst/>
                <a:latin typeface="Comic Sans MS" pitchFamily="66" charset="0"/>
              </a:rPr>
              <a:t>Мы ставим перед собой задачи, которые заключаются в том, чтобы дети ежедневно сумели научиться чему-то новому, усовершенствовали уже знакомое, обогащали свои знания и чувства, а, уходя домой, имели интересную перспективу на завтра - поиграть в обещанную интересную игру. </a:t>
            </a:r>
            <a:br>
              <a:rPr lang="ru-RU" sz="1400" b="1" dirty="0">
                <a:solidFill>
                  <a:schemeClr val="accent3">
                    <a:lumMod val="75000"/>
                  </a:schemeClr>
                </a:solidFill>
                <a:effectLst/>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endParaRPr lang="ru-RU" sz="1400" dirty="0">
              <a:solidFill>
                <a:schemeClr val="accent3">
                  <a:lumMod val="75000"/>
                </a:schemeClr>
              </a:solidFill>
              <a:latin typeface="Comic Sans MS" pitchFamily="66"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1704" y="3429000"/>
            <a:ext cx="363400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261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556934"/>
          </a:xfrm>
        </p:spPr>
        <p:txBody>
          <a:bodyPr>
            <a:normAutofit/>
          </a:bodyPr>
          <a:lstStyle/>
          <a:p>
            <a:pPr algn="ctr"/>
            <a: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t>подготовила </a:t>
            </a:r>
            <a:b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br>
            <a: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t>воспитатель группы №7</a:t>
            </a:r>
            <a:b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br>
            <a:r>
              <a:rPr lang="ru-RU" sz="2000" b="1" cap="all" dirty="0" err="1" smtClean="0">
                <a:solidFill>
                  <a:schemeClr val="accent3">
                    <a:lumMod val="75000"/>
                  </a:schemeClr>
                </a:solidFill>
                <a:effectLst>
                  <a:reflection blurRad="12700" stA="28000" endPos="45000" dist="1003" dir="5400000" sy="-100000" algn="bl"/>
                </a:effectLst>
                <a:latin typeface="Comic Sans MS" pitchFamily="66" charset="0"/>
              </a:rPr>
              <a:t>иванова</a:t>
            </a:r>
            <a: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t> </a:t>
            </a:r>
            <a:r>
              <a:rPr lang="ru-RU" sz="2000" b="1" cap="all" dirty="0" err="1" smtClean="0">
                <a:solidFill>
                  <a:schemeClr val="accent3">
                    <a:lumMod val="75000"/>
                  </a:schemeClr>
                </a:solidFill>
                <a:effectLst>
                  <a:reflection blurRad="12700" stA="28000" endPos="45000" dist="1003" dir="5400000" sy="-100000" algn="bl"/>
                </a:effectLst>
                <a:latin typeface="Comic Sans MS" pitchFamily="66" charset="0"/>
              </a:rPr>
              <a:t>елена</a:t>
            </a:r>
            <a: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t> </a:t>
            </a:r>
            <a:r>
              <a:rPr lang="ru-RU" sz="2000" b="1" cap="all" dirty="0" err="1" smtClean="0">
                <a:solidFill>
                  <a:schemeClr val="accent3">
                    <a:lumMod val="75000"/>
                  </a:schemeClr>
                </a:solidFill>
                <a:effectLst>
                  <a:reflection blurRad="12700" stA="28000" endPos="45000" dist="1003" dir="5400000" sy="-100000" algn="bl"/>
                </a:effectLst>
                <a:latin typeface="Comic Sans MS" pitchFamily="66" charset="0"/>
              </a:rPr>
              <a:t>юрьевна</a:t>
            </a:r>
            <a: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t/>
            </a:r>
            <a:br>
              <a:rPr lang="ru-RU" sz="2000" b="1" cap="all" dirty="0" smtClean="0">
                <a:solidFill>
                  <a:schemeClr val="accent3">
                    <a:lumMod val="75000"/>
                  </a:schemeClr>
                </a:solidFill>
                <a:effectLst>
                  <a:reflection blurRad="12700" stA="28000" endPos="45000" dist="1003" dir="5400000" sy="-100000" algn="bl"/>
                </a:effectLst>
                <a:latin typeface="Comic Sans MS" pitchFamily="66" charset="0"/>
              </a:rPr>
            </a:br>
            <a:endParaRPr lang="ru-RU" sz="2000" b="1" cap="all" dirty="0">
              <a:solidFill>
                <a:schemeClr val="accent3">
                  <a:lumMod val="75000"/>
                </a:schemeClr>
              </a:solidFill>
              <a:effectLst>
                <a:reflection blurRad="12700" stA="28000" endPos="45000" dist="1003" dir="5400000" sy="-100000" algn="bl"/>
              </a:effectLst>
              <a:latin typeface="Comic Sans MS" pitchFamily="66" charset="0"/>
            </a:endParaRPr>
          </a:p>
        </p:txBody>
      </p:sp>
      <p:sp>
        <p:nvSpPr>
          <p:cNvPr id="3" name="Подзаголовок 2"/>
          <p:cNvSpPr>
            <a:spLocks noGrp="1"/>
          </p:cNvSpPr>
          <p:nvPr>
            <p:ph type="subTitle" idx="1"/>
          </p:nvPr>
        </p:nvSpPr>
        <p:spPr>
          <a:xfrm flipV="1">
            <a:off x="1432560" y="3602664"/>
            <a:ext cx="7406640" cy="978464"/>
          </a:xfrm>
        </p:spPr>
        <p:txBody>
          <a:bodyPr/>
          <a:lstStyle/>
          <a:p>
            <a:endParaRPr lang="ru-RU" dirty="0">
              <a:solidFill>
                <a:schemeClr val="accent3">
                  <a:lumMod val="75000"/>
                </a:schemeClr>
              </a:solidFill>
            </a:endParaRPr>
          </a:p>
        </p:txBody>
      </p:sp>
      <p:pic>
        <p:nvPicPr>
          <p:cNvPr id="1026" name="Picture 2" descr="E:\Документы\Документы\работа\развитие двигательной активности детей дошкольного возраста посредством приобщения к различным видам спорта во взаимодействии с семьей\ммм 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924944"/>
            <a:ext cx="3870392" cy="290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8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836712"/>
            <a:ext cx="7406640" cy="4680520"/>
          </a:xfrm>
        </p:spPr>
        <p:txBody>
          <a:bodyPr>
            <a:normAutofit fontScale="90000"/>
          </a:bodyPr>
          <a:lstStyle/>
          <a:p>
            <a:r>
              <a:rPr lang="ru-RU" sz="1600" b="1" i="1" dirty="0" smtClean="0">
                <a:solidFill>
                  <a:srgbClr val="002060"/>
                </a:solidFill>
              </a:rPr>
              <a:t/>
            </a:r>
            <a:br>
              <a:rPr lang="ru-RU" sz="1600" b="1" i="1" dirty="0" smtClean="0">
                <a:solidFill>
                  <a:srgbClr val="002060"/>
                </a:solidFill>
              </a:rPr>
            </a:br>
            <a:r>
              <a:rPr lang="ru-RU" sz="1600" b="1" i="1" dirty="0">
                <a:solidFill>
                  <a:srgbClr val="002060"/>
                </a:solidFill>
              </a:rPr>
              <a:t/>
            </a:r>
            <a:br>
              <a:rPr lang="ru-RU" sz="1600" b="1" i="1" dirty="0">
                <a:solidFill>
                  <a:srgbClr val="002060"/>
                </a:solidFill>
              </a:rPr>
            </a:br>
            <a:r>
              <a:rPr lang="ru-RU" sz="1600" b="1" i="1" dirty="0" smtClean="0">
                <a:solidFill>
                  <a:srgbClr val="002060"/>
                </a:solidFill>
              </a:rPr>
              <a:t/>
            </a:r>
            <a:br>
              <a:rPr lang="ru-RU" sz="1600" b="1" i="1" dirty="0" smtClean="0">
                <a:solidFill>
                  <a:srgbClr val="002060"/>
                </a:solidFill>
              </a:rPr>
            </a:br>
            <a:r>
              <a:rPr lang="ru-RU" sz="1600" b="1" i="1" dirty="0">
                <a:solidFill>
                  <a:srgbClr val="002060"/>
                </a:solidFill>
              </a:rPr>
              <a:t/>
            </a:r>
            <a:br>
              <a:rPr lang="ru-RU" sz="1600" b="1" i="1" dirty="0">
                <a:solidFill>
                  <a:srgbClr val="002060"/>
                </a:solidFill>
              </a:rPr>
            </a:br>
            <a:r>
              <a:rPr lang="ru-RU" sz="1600" b="1" i="1" dirty="0" smtClean="0">
                <a:solidFill>
                  <a:srgbClr val="002060"/>
                </a:solidFill>
              </a:rPr>
              <a:t/>
            </a:r>
            <a:br>
              <a:rPr lang="ru-RU" sz="1600" b="1" i="1"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a:solidFill>
                  <a:srgbClr val="002060"/>
                </a:solidFill>
              </a:rPr>
              <a:t/>
            </a:r>
            <a:br>
              <a:rPr lang="ru-RU" sz="1600" dirty="0">
                <a:solidFill>
                  <a:srgbClr val="002060"/>
                </a:solidFill>
              </a:rPr>
            </a:br>
            <a:r>
              <a:rPr lang="ru-RU" sz="1600" dirty="0" smtClean="0">
                <a:solidFill>
                  <a:srgbClr val="002060"/>
                </a:solidFill>
              </a:rPr>
              <a:t/>
            </a:r>
            <a:br>
              <a:rPr lang="ru-RU" sz="1600" dirty="0" smtClean="0">
                <a:solidFill>
                  <a:srgbClr val="002060"/>
                </a:solidFill>
              </a:rPr>
            </a:br>
            <a:r>
              <a:rPr lang="ru-RU" sz="1600" dirty="0">
                <a:solidFill>
                  <a:srgbClr val="002060"/>
                </a:solidFill>
              </a:rPr>
              <a:t/>
            </a:r>
            <a:br>
              <a:rPr lang="ru-RU" sz="1600" dirty="0">
                <a:solidFill>
                  <a:srgbClr val="002060"/>
                </a:solidFill>
              </a:rPr>
            </a:br>
            <a:r>
              <a:rPr lang="ru-RU" sz="1600" dirty="0" smtClean="0">
                <a:solidFill>
                  <a:srgbClr val="002060"/>
                </a:solidFill>
              </a:rPr>
              <a:t/>
            </a:r>
            <a:br>
              <a:rPr lang="ru-RU" sz="1600" dirty="0" smtClean="0">
                <a:solidFill>
                  <a:srgbClr val="002060"/>
                </a:solidFill>
              </a:rPr>
            </a:br>
            <a:r>
              <a:rPr lang="ru-RU" sz="1600" dirty="0">
                <a:solidFill>
                  <a:srgbClr val="002060"/>
                </a:solidFill>
              </a:rPr>
              <a:t/>
            </a:r>
            <a:br>
              <a:rPr lang="ru-RU" sz="1600" dirty="0">
                <a:solidFill>
                  <a:srgbClr val="002060"/>
                </a:solidFill>
              </a:rPr>
            </a:br>
            <a:r>
              <a:rPr lang="ru-RU" sz="1600" dirty="0" smtClean="0">
                <a:solidFill>
                  <a:srgbClr val="002060"/>
                </a:solidFill>
              </a:rPr>
              <a:t/>
            </a:r>
            <a:br>
              <a:rPr lang="ru-RU" sz="1600" dirty="0" smtClean="0">
                <a:solidFill>
                  <a:srgbClr val="002060"/>
                </a:solidFill>
              </a:rPr>
            </a:br>
            <a:r>
              <a:rPr lang="ru-RU" sz="1600" dirty="0">
                <a:solidFill>
                  <a:srgbClr val="002060"/>
                </a:solidFill>
              </a:rPr>
              <a:t/>
            </a:r>
            <a:br>
              <a:rPr lang="ru-RU" sz="1600" dirty="0">
                <a:solidFill>
                  <a:srgbClr val="002060"/>
                </a:solidFill>
              </a:rPr>
            </a:br>
            <a:r>
              <a:rPr lang="ru-RU" sz="1600" dirty="0" smtClean="0">
                <a:solidFill>
                  <a:srgbClr val="002060"/>
                </a:solidFill>
              </a:rPr>
              <a:t/>
            </a:r>
            <a:br>
              <a:rPr lang="ru-RU" sz="1600" dirty="0" smtClean="0">
                <a:solidFill>
                  <a:srgbClr val="002060"/>
                </a:solidFill>
              </a:rPr>
            </a:br>
            <a:r>
              <a:rPr lang="ru-RU" sz="1600" dirty="0">
                <a:solidFill>
                  <a:srgbClr val="002060"/>
                </a:solidFill>
              </a:rPr>
              <a:t/>
            </a:r>
            <a:br>
              <a:rPr lang="ru-RU" sz="1600" dirty="0">
                <a:solidFill>
                  <a:srgbClr val="002060"/>
                </a:solidFill>
              </a:rPr>
            </a:br>
            <a:r>
              <a:rPr lang="ru-RU" sz="1600" dirty="0" smtClean="0">
                <a:solidFill>
                  <a:srgbClr val="002060"/>
                </a:solidFill>
              </a:rPr>
              <a:t/>
            </a:r>
            <a:br>
              <a:rPr lang="ru-RU" sz="1600" dirty="0" smtClean="0">
                <a:solidFill>
                  <a:srgbClr val="002060"/>
                </a:solidFill>
              </a:rPr>
            </a:br>
            <a:r>
              <a:rPr lang="ru-RU" sz="1600" dirty="0">
                <a:solidFill>
                  <a:srgbClr val="002060"/>
                </a:solidFill>
              </a:rPr>
              <a:t/>
            </a:r>
            <a:br>
              <a:rPr lang="ru-RU" sz="1600" dirty="0">
                <a:solidFill>
                  <a:srgbClr val="002060"/>
                </a:solidFill>
              </a:rPr>
            </a:br>
            <a:r>
              <a:rPr lang="ru-RU" sz="1600" dirty="0">
                <a:solidFill>
                  <a:srgbClr val="002060"/>
                </a:solidFill>
              </a:rPr>
              <a:t/>
            </a:r>
            <a:br>
              <a:rPr lang="ru-RU" sz="1600" dirty="0">
                <a:solidFill>
                  <a:srgbClr val="002060"/>
                </a:solidFill>
              </a:rPr>
            </a:br>
            <a:r>
              <a:rPr lang="ru-RU" sz="1600" dirty="0">
                <a:solidFill>
                  <a:srgbClr val="002060"/>
                </a:solidFill>
              </a:rPr>
              <a:t/>
            </a:r>
            <a:br>
              <a:rPr lang="ru-RU" sz="1600" dirty="0">
                <a:solidFill>
                  <a:srgbClr val="002060"/>
                </a:solidFill>
              </a:rPr>
            </a:br>
            <a:r>
              <a:rPr lang="ru-RU" sz="1600" b="1" dirty="0">
                <a:solidFill>
                  <a:schemeClr val="accent3">
                    <a:lumMod val="75000"/>
                  </a:schemeClr>
                </a:solidFill>
                <a:effectLst/>
                <a:latin typeface="Comic Sans MS" pitchFamily="66" charset="0"/>
              </a:rPr>
              <a:t>"Чтобы сделать ребенка умным и рассудительным, сделайте его крепким и здоровым: пусть он работает, действует, бегает, кричит, пусть он находится в постоянном движении".</a:t>
            </a:r>
            <a:br>
              <a:rPr lang="ru-RU" sz="1600" b="1" dirty="0">
                <a:solidFill>
                  <a:schemeClr val="accent3">
                    <a:lumMod val="75000"/>
                  </a:schemeClr>
                </a:solidFill>
                <a:effectLst/>
                <a:latin typeface="Comic Sans MS" pitchFamily="66" charset="0"/>
              </a:rPr>
            </a:br>
            <a:r>
              <a:rPr lang="ru-RU" sz="1600" b="1" dirty="0">
                <a:solidFill>
                  <a:schemeClr val="accent3">
                    <a:lumMod val="75000"/>
                  </a:schemeClr>
                </a:solidFill>
                <a:effectLst/>
                <a:latin typeface="Comic Sans MS" pitchFamily="66" charset="0"/>
              </a:rPr>
              <a:t>						Жан Жак Руссо</a:t>
            </a:r>
            <a:br>
              <a:rPr lang="ru-RU" sz="1600" b="1" dirty="0">
                <a:solidFill>
                  <a:schemeClr val="accent3">
                    <a:lumMod val="75000"/>
                  </a:schemeClr>
                </a:solidFill>
                <a:effectLst/>
                <a:latin typeface="Comic Sans MS" pitchFamily="66" charset="0"/>
              </a:rPr>
            </a:br>
            <a:r>
              <a:rPr lang="ru-RU" sz="1600" dirty="0" smtClean="0">
                <a:solidFill>
                  <a:srgbClr val="002060"/>
                </a:solidFill>
                <a:effectLst/>
              </a:rPr>
              <a:t/>
            </a:r>
            <a:br>
              <a:rPr lang="ru-RU" sz="1600" dirty="0" smtClean="0">
                <a:solidFill>
                  <a:srgbClr val="002060"/>
                </a:solidFill>
                <a:effectLst/>
              </a:rPr>
            </a:br>
            <a:r>
              <a:rPr lang="ru-RU" sz="1600" dirty="0">
                <a:solidFill>
                  <a:srgbClr val="002060"/>
                </a:solidFill>
                <a:effectLst/>
              </a:rPr>
              <a:t/>
            </a:r>
            <a:br>
              <a:rPr lang="ru-RU" sz="1600" dirty="0">
                <a:solidFill>
                  <a:srgbClr val="002060"/>
                </a:solidFill>
                <a:effectLst/>
              </a:rPr>
            </a:br>
            <a:r>
              <a:rPr lang="ru-RU" sz="1600" b="1" dirty="0" smtClean="0">
                <a:solidFill>
                  <a:srgbClr val="002060"/>
                </a:solidFill>
                <a:effectLst/>
                <a:latin typeface="Comic Sans MS" pitchFamily="66" charset="0"/>
              </a:rPr>
              <a:t>Одним из основных факторов оздоровления детей является двигательная активность. От состояния здоровья ребёнка, умения владеть своими движениями, от его ловкости, ориентировки, быстроты двигательной реакции во многом зависит его настроение, характер и содержание игры, а в дальнейшем достижения в учебной и трудовой деятельности.</a:t>
            </a:r>
            <a:br>
              <a:rPr lang="ru-RU" sz="1600" b="1" dirty="0" smtClean="0">
                <a:solidFill>
                  <a:srgbClr val="002060"/>
                </a:solidFill>
                <a:effectLst/>
                <a:latin typeface="Comic Sans MS" pitchFamily="66" charset="0"/>
              </a:rPr>
            </a:br>
            <a:r>
              <a:rPr lang="ru-RU" sz="1600" b="1" dirty="0" smtClean="0">
                <a:solidFill>
                  <a:srgbClr val="002060"/>
                </a:solidFill>
                <a:effectLst/>
                <a:latin typeface="Comic Sans MS" pitchFamily="66" charset="0"/>
              </a:rPr>
              <a:t>Правильная организация физического воспитания детей в повседневной жизни обеспечивает выполнение двигательного режима, необходимого для здорового физического состояния ребёнка и его психики в течение дня.</a:t>
            </a:r>
            <a:br>
              <a:rPr lang="ru-RU" sz="1600" b="1" dirty="0" smtClean="0">
                <a:solidFill>
                  <a:srgbClr val="002060"/>
                </a:solidFill>
                <a:effectLst/>
                <a:latin typeface="Comic Sans MS" pitchFamily="66" charset="0"/>
              </a:rPr>
            </a:br>
            <a:r>
              <a:rPr lang="ru-RU" sz="1600" b="1" dirty="0" smtClean="0">
                <a:solidFill>
                  <a:srgbClr val="002060"/>
                </a:solidFill>
                <a:effectLst/>
                <a:latin typeface="Comic Sans MS" pitchFamily="66" charset="0"/>
              </a:rPr>
              <a:t>В средней группе (4-5лет) мы продолжаем развивать двигательную активность детей в играх с мячами, скакалками, обручами и т.д. Развиваем психофизические качества, пространственную ориентировку, воспитываем самостоятельность и инициативность в организации знакомых игр. Приучаем к выполнению правил без напоминания воспитателя. </a:t>
            </a:r>
            <a:r>
              <a:rPr lang="ru-RU" sz="1200" dirty="0">
                <a:effectLst/>
                <a:latin typeface="Comic Sans MS" pitchFamily="66" charset="0"/>
              </a:rPr>
              <a:t/>
            </a:r>
            <a:br>
              <a:rPr lang="ru-RU" sz="1200" dirty="0">
                <a:effectLst/>
                <a:latin typeface="Comic Sans MS" pitchFamily="66" charset="0"/>
              </a:rPr>
            </a:br>
            <a:endParaRPr lang="ru-RU" sz="1200" dirty="0">
              <a:effectLst/>
              <a:latin typeface="Comic Sans MS" pitchFamily="66" charset="0"/>
            </a:endParaRPr>
          </a:p>
        </p:txBody>
      </p:sp>
    </p:spTree>
    <p:extLst>
      <p:ext uri="{BB962C8B-B14F-4D97-AF65-F5344CB8AC3E}">
        <p14:creationId xmlns:p14="http://schemas.microsoft.com/office/powerpoint/2010/main" val="3451026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94883568"/>
              </p:ext>
            </p:extLst>
          </p:nvPr>
        </p:nvGraphicFramePr>
        <p:xfrm>
          <a:off x="1331640" y="260648"/>
          <a:ext cx="7560840" cy="6244410"/>
        </p:xfrm>
        <a:graphic>
          <a:graphicData uri="http://schemas.openxmlformats.org/drawingml/2006/table">
            <a:tbl>
              <a:tblPr firstRow="1" firstCol="1" bandRow="1">
                <a:tableStyleId>{5C22544A-7EE6-4342-B048-85BDC9FD1C3A}</a:tableStyleId>
              </a:tblPr>
              <a:tblGrid>
                <a:gridCol w="2519939"/>
                <a:gridCol w="5040901"/>
              </a:tblGrid>
              <a:tr h="462417">
                <a:tc>
                  <a:txBody>
                    <a:bodyPr/>
                    <a:lstStyle/>
                    <a:p>
                      <a:pPr marL="0" algn="just" rtl="0" eaLnBrk="1" latinLnBrk="0" hangingPunct="1">
                        <a:lnSpc>
                          <a:spcPct val="115000"/>
                        </a:lnSpc>
                        <a:spcAft>
                          <a:spcPts val="0"/>
                        </a:spcAft>
                      </a:pPr>
                      <a:r>
                        <a:rPr kumimoji="0" lang="ru-RU" sz="1200" b="1" kern="1200" dirty="0">
                          <a:solidFill>
                            <a:schemeClr val="accent3">
                              <a:lumMod val="75000"/>
                            </a:schemeClr>
                          </a:solidFill>
                          <a:effectLst/>
                          <a:latin typeface="Comic Sans MS" pitchFamily="66" charset="0"/>
                          <a:ea typeface="+mn-ea"/>
                          <a:cs typeface="+mn-cs"/>
                        </a:rPr>
                        <a:t> </a:t>
                      </a:r>
                    </a:p>
                  </a:txBody>
                  <a:tcPr marL="42888" marR="42888" marT="0" marB="0">
                    <a:solidFill>
                      <a:schemeClr val="accent2">
                        <a:lumMod val="20000"/>
                        <a:lumOff val="80000"/>
                      </a:schemeClr>
                    </a:solidFill>
                  </a:tcPr>
                </a:tc>
                <a:tc>
                  <a:txBody>
                    <a:bodyPr/>
                    <a:lstStyle/>
                    <a:p>
                      <a:pPr marL="0" algn="just" rtl="0" eaLnBrk="1" latinLnBrk="0" hangingPunct="1">
                        <a:lnSpc>
                          <a:spcPct val="115000"/>
                        </a:lnSpc>
                        <a:spcAft>
                          <a:spcPts val="0"/>
                        </a:spcAft>
                      </a:pPr>
                      <a:r>
                        <a:rPr kumimoji="0" lang="ru-RU" sz="1200" b="1" kern="1200" dirty="0">
                          <a:solidFill>
                            <a:schemeClr val="accent3">
                              <a:lumMod val="75000"/>
                            </a:schemeClr>
                          </a:solidFill>
                          <a:effectLst/>
                          <a:latin typeface="Comic Sans MS" pitchFamily="66" charset="0"/>
                          <a:ea typeface="+mn-ea"/>
                          <a:cs typeface="+mn-cs"/>
                        </a:rPr>
                        <a:t>Перечень проводимых мероприятий:</a:t>
                      </a:r>
                    </a:p>
                    <a:p>
                      <a:pPr marL="0" algn="just" rtl="0" eaLnBrk="1" latinLnBrk="0" hangingPunct="1">
                        <a:lnSpc>
                          <a:spcPct val="115000"/>
                        </a:lnSpc>
                        <a:spcAft>
                          <a:spcPts val="0"/>
                        </a:spcAft>
                      </a:pPr>
                      <a:r>
                        <a:rPr kumimoji="0" lang="ru-RU" sz="1200" b="1" kern="1200" dirty="0">
                          <a:solidFill>
                            <a:schemeClr val="accent3">
                              <a:lumMod val="75000"/>
                            </a:schemeClr>
                          </a:solidFill>
                          <a:effectLst/>
                          <a:latin typeface="Comic Sans MS" pitchFamily="66" charset="0"/>
                          <a:ea typeface="+mn-ea"/>
                          <a:cs typeface="+mn-cs"/>
                        </a:rPr>
                        <a:t> </a:t>
                      </a:r>
                    </a:p>
                  </a:txBody>
                  <a:tcPr marL="42888" marR="42888" marT="0" marB="0">
                    <a:solidFill>
                      <a:schemeClr val="accent2">
                        <a:lumMod val="20000"/>
                        <a:lumOff val="80000"/>
                      </a:schemeClr>
                    </a:solidFill>
                  </a:tcPr>
                </a:tc>
              </a:tr>
              <a:tr h="1027595">
                <a:tc>
                  <a:txBody>
                    <a:bodyPr/>
                    <a:lstStyle/>
                    <a:p>
                      <a:pPr algn="just">
                        <a:lnSpc>
                          <a:spcPct val="115000"/>
                        </a:lnSpc>
                        <a:spcAft>
                          <a:spcPts val="0"/>
                        </a:spcAft>
                      </a:pPr>
                      <a:r>
                        <a:rPr lang="ru-RU" sz="1200" b="1" dirty="0">
                          <a:solidFill>
                            <a:schemeClr val="accent3">
                              <a:lumMod val="75000"/>
                            </a:schemeClr>
                          </a:solidFill>
                          <a:effectLst/>
                          <a:latin typeface="Comic Sans MS" pitchFamily="66" charset="0"/>
                        </a:rPr>
                        <a:t> </a:t>
                      </a:r>
                    </a:p>
                    <a:p>
                      <a:pPr algn="just">
                        <a:lnSpc>
                          <a:spcPct val="115000"/>
                        </a:lnSpc>
                        <a:spcAft>
                          <a:spcPts val="0"/>
                        </a:spcAft>
                      </a:pPr>
                      <a:r>
                        <a:rPr lang="ru-RU" sz="1200" b="1" dirty="0">
                          <a:solidFill>
                            <a:schemeClr val="accent3">
                              <a:lumMod val="75000"/>
                            </a:schemeClr>
                          </a:solidFill>
                          <a:effectLst/>
                          <a:latin typeface="Comic Sans MS" pitchFamily="66" charset="0"/>
                        </a:rPr>
                        <a:t> </a:t>
                      </a:r>
                    </a:p>
                    <a:p>
                      <a:pPr algn="just">
                        <a:lnSpc>
                          <a:spcPct val="115000"/>
                        </a:lnSpc>
                        <a:spcAft>
                          <a:spcPts val="0"/>
                        </a:spcAft>
                      </a:pPr>
                      <a:r>
                        <a:rPr lang="ru-RU" sz="1200" b="1" dirty="0">
                          <a:solidFill>
                            <a:schemeClr val="accent3">
                              <a:lumMod val="75000"/>
                            </a:schemeClr>
                          </a:solidFill>
                          <a:effectLst/>
                          <a:latin typeface="Comic Sans MS" pitchFamily="66" charset="0"/>
                        </a:rPr>
                        <a:t>Беседы на темы:</a:t>
                      </a:r>
                      <a:endParaRPr lang="ru-RU" sz="1200" b="1" dirty="0">
                        <a:solidFill>
                          <a:schemeClr val="accent3">
                            <a:lumMod val="75000"/>
                          </a:schemeClr>
                        </a:solidFill>
                        <a:effectLst/>
                        <a:latin typeface="Comic Sans MS" pitchFamily="66" charset="0"/>
                        <a:ea typeface="Calibri"/>
                        <a:cs typeface="Times New Roman"/>
                      </a:endParaRPr>
                    </a:p>
                  </a:txBody>
                  <a:tcPr marL="42888" marR="42888" marT="0" marB="0">
                    <a:solidFill>
                      <a:schemeClr val="accent2">
                        <a:lumMod val="20000"/>
                        <a:lumOff val="80000"/>
                      </a:schemeClr>
                    </a:solidFill>
                  </a:tcPr>
                </a:tc>
                <a:tc>
                  <a:txBody>
                    <a:bodyPr/>
                    <a:lstStyle/>
                    <a:p>
                      <a:pPr algn="just">
                        <a:lnSpc>
                          <a:spcPct val="115000"/>
                        </a:lnSpc>
                        <a:spcAft>
                          <a:spcPts val="0"/>
                        </a:spcAft>
                      </a:pPr>
                      <a:r>
                        <a:rPr lang="ru-RU" sz="1000" b="0" dirty="0">
                          <a:solidFill>
                            <a:srgbClr val="002060"/>
                          </a:solidFill>
                          <a:effectLst/>
                          <a:latin typeface="Comic Sans MS" pitchFamily="66" charset="0"/>
                        </a:rPr>
                        <a:t>«Как стать сильнее богатыря»; </a:t>
                      </a:r>
                    </a:p>
                    <a:p>
                      <a:pPr algn="just">
                        <a:lnSpc>
                          <a:spcPct val="115000"/>
                        </a:lnSpc>
                        <a:spcAft>
                          <a:spcPts val="0"/>
                        </a:spcAft>
                      </a:pPr>
                      <a:r>
                        <a:rPr lang="ru-RU" sz="1000" b="0" dirty="0">
                          <a:solidFill>
                            <a:srgbClr val="002060"/>
                          </a:solidFill>
                          <a:effectLst/>
                          <a:latin typeface="Comic Sans MS" pitchFamily="66" charset="0"/>
                        </a:rPr>
                        <a:t>«Как начать утро»;</a:t>
                      </a:r>
                    </a:p>
                    <a:p>
                      <a:pPr algn="just">
                        <a:lnSpc>
                          <a:spcPct val="115000"/>
                        </a:lnSpc>
                        <a:spcAft>
                          <a:spcPts val="0"/>
                        </a:spcAft>
                      </a:pPr>
                      <a:r>
                        <a:rPr lang="ru-RU" sz="1000" b="0" dirty="0">
                          <a:solidFill>
                            <a:srgbClr val="002060"/>
                          </a:solidFill>
                          <a:effectLst/>
                          <a:latin typeface="Comic Sans MS" pitchFamily="66" charset="0"/>
                        </a:rPr>
                        <a:t>«Олимпийский игры»</a:t>
                      </a:r>
                    </a:p>
                    <a:p>
                      <a:pPr algn="just">
                        <a:lnSpc>
                          <a:spcPct val="115000"/>
                        </a:lnSpc>
                        <a:spcAft>
                          <a:spcPts val="0"/>
                        </a:spcAft>
                      </a:pPr>
                      <a:r>
                        <a:rPr lang="ru-RU" sz="1000" b="0" dirty="0">
                          <a:solidFill>
                            <a:srgbClr val="002060"/>
                          </a:solidFill>
                          <a:effectLst/>
                          <a:latin typeface="Comic Sans MS" pitchFamily="66" charset="0"/>
                        </a:rPr>
                        <a:t>«Хорошие и вредные привычки»</a:t>
                      </a:r>
                    </a:p>
                    <a:p>
                      <a:pPr algn="just">
                        <a:lnSpc>
                          <a:spcPct val="115000"/>
                        </a:lnSpc>
                        <a:spcAft>
                          <a:spcPts val="0"/>
                        </a:spcAft>
                      </a:pPr>
                      <a:r>
                        <a:rPr lang="ru-RU" sz="1000" b="0" dirty="0">
                          <a:solidFill>
                            <a:srgbClr val="002060"/>
                          </a:solidFill>
                          <a:effectLst/>
                          <a:latin typeface="Comic Sans MS" pitchFamily="66" charset="0"/>
                        </a:rPr>
                        <a:t>Беседы по содержанию сказок. </a:t>
                      </a:r>
                      <a:endParaRPr lang="ru-RU" sz="1000" b="0" dirty="0">
                        <a:solidFill>
                          <a:srgbClr val="002060"/>
                        </a:solidFill>
                        <a:effectLst/>
                        <a:latin typeface="Comic Sans MS" pitchFamily="66" charset="0"/>
                        <a:ea typeface="Calibri"/>
                        <a:cs typeface="Times New Roman"/>
                      </a:endParaRPr>
                    </a:p>
                  </a:txBody>
                  <a:tcPr marL="42888" marR="42888" marT="0" marB="0">
                    <a:solidFill>
                      <a:schemeClr val="accent4">
                        <a:lumMod val="20000"/>
                        <a:lumOff val="80000"/>
                      </a:schemeClr>
                    </a:solidFill>
                  </a:tcPr>
                </a:tc>
              </a:tr>
              <a:tr h="819631">
                <a:tc>
                  <a:txBody>
                    <a:bodyPr/>
                    <a:lstStyle/>
                    <a:p>
                      <a:pPr algn="just">
                        <a:lnSpc>
                          <a:spcPct val="115000"/>
                        </a:lnSpc>
                        <a:spcAft>
                          <a:spcPts val="0"/>
                        </a:spcAft>
                      </a:pPr>
                      <a:r>
                        <a:rPr lang="ru-RU" sz="1200" b="1" dirty="0">
                          <a:solidFill>
                            <a:schemeClr val="accent3">
                              <a:lumMod val="75000"/>
                            </a:schemeClr>
                          </a:solidFill>
                          <a:effectLst/>
                          <a:latin typeface="Comic Sans MS" pitchFamily="66" charset="0"/>
                        </a:rPr>
                        <a:t>Физкультурно-познавательные занятия</a:t>
                      </a:r>
                      <a:endParaRPr lang="ru-RU" sz="1200" b="1" dirty="0">
                        <a:solidFill>
                          <a:schemeClr val="accent3">
                            <a:lumMod val="75000"/>
                          </a:schemeClr>
                        </a:solidFill>
                        <a:effectLst/>
                        <a:latin typeface="Comic Sans MS" pitchFamily="66" charset="0"/>
                        <a:ea typeface="Calibri"/>
                        <a:cs typeface="Times New Roman"/>
                      </a:endParaRPr>
                    </a:p>
                  </a:txBody>
                  <a:tcPr marL="42888" marR="42888" marT="0" marB="0">
                    <a:solidFill>
                      <a:schemeClr val="accent2">
                        <a:lumMod val="20000"/>
                        <a:lumOff val="80000"/>
                      </a:schemeClr>
                    </a:solidFill>
                  </a:tcPr>
                </a:tc>
                <a:tc>
                  <a:txBody>
                    <a:bodyPr/>
                    <a:lstStyle/>
                    <a:p>
                      <a:pPr algn="just">
                        <a:lnSpc>
                          <a:spcPct val="115000"/>
                        </a:lnSpc>
                        <a:spcAft>
                          <a:spcPts val="0"/>
                        </a:spcAft>
                      </a:pPr>
                      <a:r>
                        <a:rPr lang="ru-RU" sz="1000" b="0" dirty="0">
                          <a:solidFill>
                            <a:srgbClr val="002060"/>
                          </a:solidFill>
                          <a:effectLst/>
                          <a:latin typeface="Comic Sans MS" pitchFamily="66" charset="0"/>
                        </a:rPr>
                        <a:t>«Постарайся угадать, чем листочек может стать»;</a:t>
                      </a:r>
                    </a:p>
                    <a:p>
                      <a:pPr algn="just">
                        <a:lnSpc>
                          <a:spcPct val="115000"/>
                        </a:lnSpc>
                        <a:spcAft>
                          <a:spcPts val="0"/>
                        </a:spcAft>
                      </a:pPr>
                      <a:r>
                        <a:rPr lang="ru-RU" sz="1000" b="0" dirty="0">
                          <a:solidFill>
                            <a:srgbClr val="002060"/>
                          </a:solidFill>
                          <a:effectLst/>
                          <a:latin typeface="Comic Sans MS" pitchFamily="66" charset="0"/>
                        </a:rPr>
                        <a:t>«Витамины»;</a:t>
                      </a:r>
                    </a:p>
                    <a:p>
                      <a:pPr algn="just">
                        <a:lnSpc>
                          <a:spcPct val="115000"/>
                        </a:lnSpc>
                        <a:spcAft>
                          <a:spcPts val="0"/>
                        </a:spcAft>
                      </a:pPr>
                      <a:r>
                        <a:rPr lang="ru-RU" sz="1000" b="0" dirty="0">
                          <a:solidFill>
                            <a:srgbClr val="002060"/>
                          </a:solidFill>
                          <a:effectLst/>
                          <a:latin typeface="Comic Sans MS" pitchFamily="66" charset="0"/>
                        </a:rPr>
                        <a:t>«</a:t>
                      </a:r>
                      <a:r>
                        <a:rPr kumimoji="0" lang="ru-RU" sz="1000" b="0" kern="1200" dirty="0">
                          <a:solidFill>
                            <a:srgbClr val="002060"/>
                          </a:solidFill>
                          <a:effectLst/>
                          <a:latin typeface="Comic Sans MS" pitchFamily="66" charset="0"/>
                          <a:ea typeface="+mn-ea"/>
                          <a:cs typeface="+mn-cs"/>
                        </a:rPr>
                        <a:t>Транспорт</a:t>
                      </a:r>
                      <a:r>
                        <a:rPr lang="ru-RU" sz="1000" b="0" dirty="0">
                          <a:solidFill>
                            <a:srgbClr val="002060"/>
                          </a:solidFill>
                          <a:effectLst/>
                          <a:latin typeface="Comic Sans MS" pitchFamily="66" charset="0"/>
                        </a:rPr>
                        <a:t>»;</a:t>
                      </a:r>
                    </a:p>
                    <a:p>
                      <a:pPr algn="just">
                        <a:lnSpc>
                          <a:spcPct val="115000"/>
                        </a:lnSpc>
                        <a:spcAft>
                          <a:spcPts val="0"/>
                        </a:spcAft>
                      </a:pPr>
                      <a:r>
                        <a:rPr lang="ru-RU" sz="1000" b="0" dirty="0">
                          <a:solidFill>
                            <a:srgbClr val="002060"/>
                          </a:solidFill>
                          <a:effectLst/>
                          <a:latin typeface="Comic Sans MS" pitchFamily="66" charset="0"/>
                        </a:rPr>
                        <a:t>«Школа юных космонавтов».</a:t>
                      </a:r>
                      <a:endParaRPr lang="ru-RU" sz="1000" b="0" dirty="0">
                        <a:solidFill>
                          <a:srgbClr val="002060"/>
                        </a:solidFill>
                        <a:effectLst/>
                        <a:latin typeface="Comic Sans MS" pitchFamily="66" charset="0"/>
                        <a:ea typeface="Calibri"/>
                        <a:cs typeface="Times New Roman"/>
                      </a:endParaRPr>
                    </a:p>
                  </a:txBody>
                  <a:tcPr marL="42888" marR="42888" marT="0" marB="0"/>
                </a:tc>
              </a:tr>
              <a:tr h="819631">
                <a:tc>
                  <a:txBody>
                    <a:bodyPr/>
                    <a:lstStyle/>
                    <a:p>
                      <a:pPr algn="just">
                        <a:lnSpc>
                          <a:spcPct val="115000"/>
                        </a:lnSpc>
                        <a:spcAft>
                          <a:spcPts val="0"/>
                        </a:spcAft>
                      </a:pPr>
                      <a:r>
                        <a:rPr lang="ru-RU" sz="1200" b="1" dirty="0">
                          <a:solidFill>
                            <a:schemeClr val="accent3">
                              <a:lumMod val="75000"/>
                            </a:schemeClr>
                          </a:solidFill>
                          <a:effectLst/>
                          <a:latin typeface="Comic Sans MS" pitchFamily="66" charset="0"/>
                        </a:rPr>
                        <a:t>Чтение: </a:t>
                      </a:r>
                    </a:p>
                    <a:p>
                      <a:pPr algn="just">
                        <a:lnSpc>
                          <a:spcPct val="115000"/>
                        </a:lnSpc>
                        <a:spcAft>
                          <a:spcPts val="0"/>
                        </a:spcAft>
                      </a:pPr>
                      <a:r>
                        <a:rPr lang="ru-RU" sz="1200" b="1" dirty="0">
                          <a:solidFill>
                            <a:schemeClr val="accent3">
                              <a:lumMod val="75000"/>
                            </a:schemeClr>
                          </a:solidFill>
                          <a:effectLst/>
                          <a:latin typeface="Comic Sans MS" pitchFamily="66" charset="0"/>
                        </a:rPr>
                        <a:t>Заучивание стихотворений</a:t>
                      </a:r>
                    </a:p>
                    <a:p>
                      <a:pPr algn="just">
                        <a:lnSpc>
                          <a:spcPct val="115000"/>
                        </a:lnSpc>
                        <a:spcAft>
                          <a:spcPts val="0"/>
                        </a:spcAft>
                      </a:pPr>
                      <a:r>
                        <a:rPr lang="ru-RU" sz="1200" b="1" dirty="0">
                          <a:solidFill>
                            <a:schemeClr val="accent3">
                              <a:lumMod val="75000"/>
                            </a:schemeClr>
                          </a:solidFill>
                          <a:effectLst/>
                          <a:latin typeface="Comic Sans MS" pitchFamily="66" charset="0"/>
                        </a:rPr>
                        <a:t> </a:t>
                      </a:r>
                      <a:endParaRPr lang="ru-RU" sz="1200" b="1" dirty="0">
                        <a:solidFill>
                          <a:schemeClr val="accent3">
                            <a:lumMod val="75000"/>
                          </a:schemeClr>
                        </a:solidFill>
                        <a:effectLst/>
                        <a:latin typeface="Comic Sans MS" pitchFamily="66" charset="0"/>
                        <a:ea typeface="Calibri"/>
                        <a:cs typeface="Times New Roman"/>
                      </a:endParaRPr>
                    </a:p>
                  </a:txBody>
                  <a:tcPr marL="42888" marR="42888" marT="0" marB="0">
                    <a:solidFill>
                      <a:schemeClr val="accent2">
                        <a:lumMod val="20000"/>
                        <a:lumOff val="80000"/>
                      </a:schemeClr>
                    </a:solidFill>
                  </a:tcPr>
                </a:tc>
                <a:tc>
                  <a:txBody>
                    <a:bodyPr/>
                    <a:lstStyle/>
                    <a:p>
                      <a:pPr algn="just">
                        <a:lnSpc>
                          <a:spcPct val="115000"/>
                        </a:lnSpc>
                        <a:spcAft>
                          <a:spcPts val="0"/>
                        </a:spcAft>
                      </a:pPr>
                      <a:r>
                        <a:rPr lang="ru-RU" sz="1000" b="0" dirty="0">
                          <a:solidFill>
                            <a:srgbClr val="002060"/>
                          </a:solidFill>
                          <a:effectLst/>
                          <a:latin typeface="Comic Sans MS" pitchFamily="66" charset="0"/>
                        </a:rPr>
                        <a:t>Отрывок из сказки </a:t>
                      </a:r>
                      <a:r>
                        <a:rPr lang="ru-RU" sz="1000" b="0" dirty="0" err="1">
                          <a:solidFill>
                            <a:srgbClr val="002060"/>
                          </a:solidFill>
                          <a:effectLst/>
                          <a:latin typeface="Comic Sans MS" pitchFamily="66" charset="0"/>
                        </a:rPr>
                        <a:t>А.Пушкина</a:t>
                      </a:r>
                      <a:r>
                        <a:rPr lang="ru-RU" sz="1000" b="0" dirty="0">
                          <a:solidFill>
                            <a:srgbClr val="002060"/>
                          </a:solidFill>
                          <a:effectLst/>
                          <a:latin typeface="Comic Sans MS" pitchFamily="66" charset="0"/>
                        </a:rPr>
                        <a:t> «Тридцать три богатыря»;</a:t>
                      </a:r>
                    </a:p>
                    <a:p>
                      <a:pPr algn="just">
                        <a:lnSpc>
                          <a:spcPct val="115000"/>
                        </a:lnSpc>
                        <a:spcAft>
                          <a:spcPts val="0"/>
                        </a:spcAft>
                      </a:pPr>
                      <a:r>
                        <a:rPr lang="ru-RU" sz="1000" b="0" dirty="0" err="1">
                          <a:solidFill>
                            <a:srgbClr val="002060"/>
                          </a:solidFill>
                          <a:effectLst/>
                          <a:latin typeface="Comic Sans MS" pitchFamily="66" charset="0"/>
                        </a:rPr>
                        <a:t>К.Чуковский</a:t>
                      </a:r>
                      <a:r>
                        <a:rPr lang="ru-RU" sz="1000" b="0" dirty="0">
                          <a:solidFill>
                            <a:srgbClr val="002060"/>
                          </a:solidFill>
                          <a:effectLst/>
                          <a:latin typeface="Comic Sans MS" pitchFamily="66" charset="0"/>
                        </a:rPr>
                        <a:t> «</a:t>
                      </a:r>
                      <a:r>
                        <a:rPr lang="ru-RU" sz="1000" b="0" dirty="0" err="1">
                          <a:solidFill>
                            <a:srgbClr val="002060"/>
                          </a:solidFill>
                          <a:effectLst/>
                          <a:latin typeface="Comic Sans MS" pitchFamily="66" charset="0"/>
                        </a:rPr>
                        <a:t>Мойдодыр</a:t>
                      </a:r>
                      <a:r>
                        <a:rPr lang="ru-RU" sz="1000" b="0" dirty="0">
                          <a:solidFill>
                            <a:srgbClr val="002060"/>
                          </a:solidFill>
                          <a:effectLst/>
                          <a:latin typeface="Comic Sans MS" pitchFamily="66" charset="0"/>
                        </a:rPr>
                        <a:t>»;</a:t>
                      </a:r>
                    </a:p>
                    <a:p>
                      <a:pPr algn="just">
                        <a:lnSpc>
                          <a:spcPct val="115000"/>
                        </a:lnSpc>
                        <a:spcAft>
                          <a:spcPts val="0"/>
                        </a:spcAft>
                      </a:pPr>
                      <a:r>
                        <a:rPr lang="ru-RU" sz="1000" b="0" dirty="0">
                          <a:solidFill>
                            <a:srgbClr val="002060"/>
                          </a:solidFill>
                          <a:effectLst/>
                          <a:latin typeface="Comic Sans MS" pitchFamily="66" charset="0"/>
                        </a:rPr>
                        <a:t>Пословицы и поговорки; загадки;</a:t>
                      </a:r>
                    </a:p>
                    <a:p>
                      <a:pPr algn="just">
                        <a:lnSpc>
                          <a:spcPct val="115000"/>
                        </a:lnSpc>
                        <a:spcAft>
                          <a:spcPts val="0"/>
                        </a:spcAft>
                      </a:pPr>
                      <a:r>
                        <a:rPr lang="ru-RU" sz="1000" b="0" dirty="0">
                          <a:solidFill>
                            <a:srgbClr val="002060"/>
                          </a:solidFill>
                          <a:effectLst/>
                          <a:latin typeface="Comic Sans MS" pitchFamily="66" charset="0"/>
                        </a:rPr>
                        <a:t>Стихотворения «Мячик», «Прятки», «На каток», «Мячик»</a:t>
                      </a:r>
                      <a:endParaRPr lang="ru-RU" sz="1000" b="0" dirty="0">
                        <a:solidFill>
                          <a:srgbClr val="002060"/>
                        </a:solidFill>
                        <a:effectLst/>
                        <a:latin typeface="Comic Sans MS" pitchFamily="66" charset="0"/>
                        <a:ea typeface="Calibri"/>
                        <a:cs typeface="Times New Roman"/>
                      </a:endParaRPr>
                    </a:p>
                  </a:txBody>
                  <a:tcPr marL="42888" marR="42888" marT="0" marB="0">
                    <a:solidFill>
                      <a:schemeClr val="accent4">
                        <a:lumMod val="20000"/>
                        <a:lumOff val="80000"/>
                      </a:schemeClr>
                    </a:solidFill>
                  </a:tcPr>
                </a:tc>
              </a:tr>
              <a:tr h="1263214">
                <a:tc>
                  <a:txBody>
                    <a:bodyPr/>
                    <a:lstStyle/>
                    <a:p>
                      <a:pPr algn="just">
                        <a:lnSpc>
                          <a:spcPct val="115000"/>
                        </a:lnSpc>
                        <a:spcAft>
                          <a:spcPts val="0"/>
                        </a:spcAft>
                      </a:pPr>
                      <a:r>
                        <a:rPr lang="ru-RU" sz="1200" b="1" dirty="0">
                          <a:solidFill>
                            <a:schemeClr val="accent3">
                              <a:lumMod val="75000"/>
                            </a:schemeClr>
                          </a:solidFill>
                          <a:effectLst/>
                          <a:latin typeface="Comic Sans MS" pitchFamily="66" charset="0"/>
                        </a:rPr>
                        <a:t>Подвижные игры:</a:t>
                      </a:r>
                      <a:endParaRPr lang="ru-RU" sz="1200" b="1" dirty="0">
                        <a:solidFill>
                          <a:schemeClr val="accent3">
                            <a:lumMod val="75000"/>
                          </a:schemeClr>
                        </a:solidFill>
                        <a:effectLst/>
                        <a:latin typeface="Comic Sans MS" pitchFamily="66" charset="0"/>
                        <a:ea typeface="Calibri"/>
                        <a:cs typeface="Times New Roman"/>
                      </a:endParaRPr>
                    </a:p>
                  </a:txBody>
                  <a:tcPr marL="42888" marR="42888" marT="0" marB="0">
                    <a:solidFill>
                      <a:schemeClr val="accent2">
                        <a:lumMod val="20000"/>
                        <a:lumOff val="80000"/>
                      </a:schemeClr>
                    </a:solidFill>
                  </a:tcPr>
                </a:tc>
                <a:tc>
                  <a:txBody>
                    <a:bodyPr/>
                    <a:lstStyle/>
                    <a:p>
                      <a:pPr algn="just">
                        <a:lnSpc>
                          <a:spcPct val="115000"/>
                        </a:lnSpc>
                        <a:spcAft>
                          <a:spcPts val="0"/>
                        </a:spcAft>
                      </a:pPr>
                      <a:r>
                        <a:rPr lang="ru-RU" sz="1000" b="0" dirty="0">
                          <a:solidFill>
                            <a:srgbClr val="002060"/>
                          </a:solidFill>
                          <a:effectLst/>
                          <a:latin typeface="Comic Sans MS" pitchFamily="66" charset="0"/>
                        </a:rPr>
                        <a:t>Полоса препятствий;</a:t>
                      </a:r>
                    </a:p>
                    <a:p>
                      <a:pPr algn="just">
                        <a:lnSpc>
                          <a:spcPct val="115000"/>
                        </a:lnSpc>
                        <a:spcAft>
                          <a:spcPts val="0"/>
                        </a:spcAft>
                      </a:pPr>
                      <a:r>
                        <a:rPr lang="ru-RU" sz="1000" b="0" dirty="0">
                          <a:solidFill>
                            <a:srgbClr val="002060"/>
                          </a:solidFill>
                          <a:effectLst/>
                          <a:latin typeface="Comic Sans MS" pitchFamily="66" charset="0"/>
                        </a:rPr>
                        <a:t>С бегом « Самолеты в ангар»</a:t>
                      </a:r>
                    </a:p>
                    <a:p>
                      <a:pPr algn="just">
                        <a:lnSpc>
                          <a:spcPct val="115000"/>
                        </a:lnSpc>
                        <a:spcAft>
                          <a:spcPts val="0"/>
                        </a:spcAft>
                      </a:pPr>
                      <a:r>
                        <a:rPr lang="ru-RU" sz="1000" b="0" dirty="0">
                          <a:solidFill>
                            <a:srgbClr val="002060"/>
                          </a:solidFill>
                          <a:effectLst/>
                          <a:latin typeface="Comic Sans MS" pitchFamily="66" charset="0"/>
                        </a:rPr>
                        <a:t>С прыжками «Прыгай выше»;</a:t>
                      </a:r>
                    </a:p>
                    <a:p>
                      <a:pPr algn="just">
                        <a:lnSpc>
                          <a:spcPct val="115000"/>
                        </a:lnSpc>
                        <a:spcAft>
                          <a:spcPts val="0"/>
                        </a:spcAft>
                      </a:pPr>
                      <a:r>
                        <a:rPr lang="ru-RU" sz="1000" b="0" dirty="0">
                          <a:solidFill>
                            <a:srgbClr val="002060"/>
                          </a:solidFill>
                          <a:effectLst/>
                          <a:latin typeface="Comic Sans MS" pitchFamily="66" charset="0"/>
                        </a:rPr>
                        <a:t>С ползанием «Пролезай и убегай»;</a:t>
                      </a:r>
                    </a:p>
                    <a:p>
                      <a:pPr algn="just">
                        <a:lnSpc>
                          <a:spcPct val="115000"/>
                        </a:lnSpc>
                        <a:spcAft>
                          <a:spcPts val="0"/>
                        </a:spcAft>
                      </a:pPr>
                      <a:r>
                        <a:rPr lang="ru-RU" sz="1000" b="0" dirty="0">
                          <a:solidFill>
                            <a:srgbClr val="002060"/>
                          </a:solidFill>
                          <a:effectLst/>
                          <a:latin typeface="Comic Sans MS" pitchFamily="66" charset="0"/>
                        </a:rPr>
                        <a:t>С мячом «Мяч через сетку», «Подбрось – найди»;</a:t>
                      </a:r>
                    </a:p>
                    <a:p>
                      <a:pPr algn="just">
                        <a:lnSpc>
                          <a:spcPct val="115000"/>
                        </a:lnSpc>
                        <a:spcAft>
                          <a:spcPts val="0"/>
                        </a:spcAft>
                      </a:pPr>
                      <a:r>
                        <a:rPr lang="ru-RU" sz="1000" b="0" dirty="0">
                          <a:solidFill>
                            <a:srgbClr val="002060"/>
                          </a:solidFill>
                          <a:effectLst/>
                          <a:latin typeface="Comic Sans MS" pitchFamily="66" charset="0"/>
                        </a:rPr>
                        <a:t>На ориентировку в пространстве, на внимание «Найди где спрятано».</a:t>
                      </a:r>
                    </a:p>
                    <a:p>
                      <a:pPr algn="just">
                        <a:lnSpc>
                          <a:spcPct val="115000"/>
                        </a:lnSpc>
                        <a:spcAft>
                          <a:spcPts val="0"/>
                        </a:spcAft>
                      </a:pPr>
                      <a:r>
                        <a:rPr lang="ru-RU" sz="1000" b="0" dirty="0">
                          <a:solidFill>
                            <a:srgbClr val="002060"/>
                          </a:solidFill>
                          <a:effectLst/>
                          <a:latin typeface="Comic Sans MS" pitchFamily="66" charset="0"/>
                        </a:rPr>
                        <a:t>«Где звонит колокольчик», «Принеси мяч не задев кеглю».</a:t>
                      </a:r>
                      <a:endParaRPr lang="ru-RU" sz="1000" b="0" dirty="0">
                        <a:solidFill>
                          <a:srgbClr val="002060"/>
                        </a:solidFill>
                        <a:effectLst/>
                        <a:latin typeface="Comic Sans MS" pitchFamily="66" charset="0"/>
                        <a:ea typeface="Calibri"/>
                        <a:cs typeface="Times New Roman"/>
                      </a:endParaRPr>
                    </a:p>
                  </a:txBody>
                  <a:tcPr marL="42888" marR="42888" marT="0" marB="0"/>
                </a:tc>
              </a:tr>
              <a:tr h="819631">
                <a:tc>
                  <a:txBody>
                    <a:bodyPr/>
                    <a:lstStyle/>
                    <a:p>
                      <a:pPr algn="just">
                        <a:lnSpc>
                          <a:spcPct val="115000"/>
                        </a:lnSpc>
                        <a:spcAft>
                          <a:spcPts val="0"/>
                        </a:spcAft>
                      </a:pPr>
                      <a:r>
                        <a:rPr lang="ru-RU" sz="1200" b="1" dirty="0">
                          <a:solidFill>
                            <a:schemeClr val="accent3">
                              <a:lumMod val="75000"/>
                            </a:schemeClr>
                          </a:solidFill>
                          <a:effectLst/>
                          <a:latin typeface="Comic Sans MS" pitchFamily="66" charset="0"/>
                        </a:rPr>
                        <a:t>Дидактические игры:</a:t>
                      </a:r>
                      <a:endParaRPr lang="ru-RU" sz="1200" b="1" dirty="0">
                        <a:solidFill>
                          <a:schemeClr val="accent3">
                            <a:lumMod val="75000"/>
                          </a:schemeClr>
                        </a:solidFill>
                        <a:effectLst/>
                        <a:latin typeface="Comic Sans MS" pitchFamily="66" charset="0"/>
                        <a:ea typeface="Calibri"/>
                        <a:cs typeface="Times New Roman"/>
                      </a:endParaRPr>
                    </a:p>
                  </a:txBody>
                  <a:tcPr marL="42888" marR="42888" marT="0" marB="0">
                    <a:solidFill>
                      <a:schemeClr val="accent2">
                        <a:lumMod val="20000"/>
                        <a:lumOff val="80000"/>
                      </a:schemeClr>
                    </a:solidFill>
                  </a:tcPr>
                </a:tc>
                <a:tc>
                  <a:txBody>
                    <a:bodyPr/>
                    <a:lstStyle/>
                    <a:p>
                      <a:pPr algn="just">
                        <a:lnSpc>
                          <a:spcPct val="115000"/>
                        </a:lnSpc>
                        <a:spcAft>
                          <a:spcPts val="0"/>
                        </a:spcAft>
                      </a:pPr>
                      <a:r>
                        <a:rPr lang="ru-RU" sz="1000" b="0" dirty="0">
                          <a:solidFill>
                            <a:srgbClr val="002060"/>
                          </a:solidFill>
                          <a:effectLst/>
                          <a:latin typeface="Comic Sans MS" pitchFamily="66" charset="0"/>
                        </a:rPr>
                        <a:t>Подражательных движений по карточкам: </a:t>
                      </a:r>
                    </a:p>
                    <a:p>
                      <a:pPr algn="just">
                        <a:lnSpc>
                          <a:spcPct val="115000"/>
                        </a:lnSpc>
                        <a:spcAft>
                          <a:spcPts val="0"/>
                        </a:spcAft>
                      </a:pPr>
                      <a:r>
                        <a:rPr lang="ru-RU" sz="1000" b="0" dirty="0">
                          <a:solidFill>
                            <a:srgbClr val="002060"/>
                          </a:solidFill>
                          <a:effectLst/>
                          <a:latin typeface="Comic Sans MS" pitchFamily="66" charset="0"/>
                        </a:rPr>
                        <a:t>«Аист», «Лошадки», «Щенок», «Балерина», «Боксер»</a:t>
                      </a:r>
                    </a:p>
                    <a:p>
                      <a:pPr algn="just">
                        <a:lnSpc>
                          <a:spcPct val="115000"/>
                        </a:lnSpc>
                        <a:spcAft>
                          <a:spcPts val="0"/>
                        </a:spcAft>
                      </a:pPr>
                      <a:r>
                        <a:rPr lang="ru-RU" sz="1000" b="0" dirty="0">
                          <a:solidFill>
                            <a:srgbClr val="002060"/>
                          </a:solidFill>
                          <a:effectLst/>
                          <a:latin typeface="Comic Sans MS" pitchFamily="66" charset="0"/>
                        </a:rPr>
                        <a:t> «Что в коробке»; «Что изменилось»; «С какой ветки детки»</a:t>
                      </a:r>
                    </a:p>
                    <a:p>
                      <a:pPr algn="just">
                        <a:lnSpc>
                          <a:spcPct val="115000"/>
                        </a:lnSpc>
                        <a:spcAft>
                          <a:spcPts val="0"/>
                        </a:spcAft>
                      </a:pPr>
                      <a:r>
                        <a:rPr lang="ru-RU" sz="1000" b="0" dirty="0">
                          <a:solidFill>
                            <a:srgbClr val="002060"/>
                          </a:solidFill>
                          <a:effectLst/>
                          <a:latin typeface="Comic Sans MS" pitchFamily="66" charset="0"/>
                        </a:rPr>
                        <a:t>Игра-имитация «Догадайтесь, о ком я говорю».</a:t>
                      </a:r>
                      <a:endParaRPr lang="ru-RU" sz="1000" b="0" dirty="0">
                        <a:solidFill>
                          <a:srgbClr val="002060"/>
                        </a:solidFill>
                        <a:effectLst/>
                        <a:latin typeface="Comic Sans MS" pitchFamily="66" charset="0"/>
                        <a:ea typeface="Calibri"/>
                        <a:cs typeface="Times New Roman"/>
                      </a:endParaRPr>
                    </a:p>
                  </a:txBody>
                  <a:tcPr marL="42888" marR="42888" marT="0" marB="0">
                    <a:solidFill>
                      <a:schemeClr val="accent4">
                        <a:lumMod val="20000"/>
                        <a:lumOff val="80000"/>
                      </a:schemeClr>
                    </a:solidFill>
                  </a:tcPr>
                </a:tc>
              </a:tr>
              <a:tr h="611667">
                <a:tc>
                  <a:txBody>
                    <a:bodyPr/>
                    <a:lstStyle/>
                    <a:p>
                      <a:pPr>
                        <a:lnSpc>
                          <a:spcPct val="115000"/>
                        </a:lnSpc>
                        <a:spcAft>
                          <a:spcPts val="0"/>
                        </a:spcAft>
                      </a:pPr>
                      <a:r>
                        <a:rPr lang="ru-RU" sz="1200" b="1" dirty="0">
                          <a:solidFill>
                            <a:schemeClr val="accent3">
                              <a:lumMod val="75000"/>
                            </a:schemeClr>
                          </a:solidFill>
                          <a:effectLst/>
                          <a:latin typeface="Comic Sans MS" pitchFamily="66" charset="0"/>
                        </a:rPr>
                        <a:t>Рассматривание иллюстраций:</a:t>
                      </a:r>
                    </a:p>
                    <a:p>
                      <a:pPr algn="just">
                        <a:lnSpc>
                          <a:spcPct val="115000"/>
                        </a:lnSpc>
                        <a:spcAft>
                          <a:spcPts val="0"/>
                        </a:spcAft>
                      </a:pPr>
                      <a:r>
                        <a:rPr lang="ru-RU" sz="1200" b="1" dirty="0">
                          <a:solidFill>
                            <a:schemeClr val="accent3">
                              <a:lumMod val="75000"/>
                            </a:schemeClr>
                          </a:solidFill>
                          <a:effectLst/>
                          <a:latin typeface="Comic Sans MS" pitchFamily="66" charset="0"/>
                        </a:rPr>
                        <a:t> </a:t>
                      </a:r>
                      <a:endParaRPr lang="ru-RU" sz="1200" b="1" dirty="0">
                        <a:solidFill>
                          <a:schemeClr val="accent3">
                            <a:lumMod val="75000"/>
                          </a:schemeClr>
                        </a:solidFill>
                        <a:effectLst/>
                        <a:latin typeface="Comic Sans MS" pitchFamily="66" charset="0"/>
                        <a:ea typeface="Calibri"/>
                        <a:cs typeface="Times New Roman"/>
                      </a:endParaRPr>
                    </a:p>
                  </a:txBody>
                  <a:tcPr marL="42888" marR="42888" marT="0" marB="0">
                    <a:solidFill>
                      <a:schemeClr val="accent2">
                        <a:lumMod val="20000"/>
                        <a:lumOff val="80000"/>
                      </a:schemeClr>
                    </a:solidFill>
                  </a:tcPr>
                </a:tc>
                <a:tc>
                  <a:txBody>
                    <a:bodyPr/>
                    <a:lstStyle/>
                    <a:p>
                      <a:pPr algn="just">
                        <a:lnSpc>
                          <a:spcPct val="115000"/>
                        </a:lnSpc>
                        <a:spcAft>
                          <a:spcPts val="0"/>
                        </a:spcAft>
                      </a:pPr>
                      <a:r>
                        <a:rPr lang="ru-RU" sz="1000" b="0" dirty="0">
                          <a:solidFill>
                            <a:srgbClr val="002060"/>
                          </a:solidFill>
                          <a:effectLst/>
                          <a:latin typeface="Comic Sans MS" pitchFamily="66" charset="0"/>
                        </a:rPr>
                        <a:t>«Зимние виды спорта»; </a:t>
                      </a:r>
                    </a:p>
                    <a:p>
                      <a:pPr algn="just">
                        <a:lnSpc>
                          <a:spcPct val="115000"/>
                        </a:lnSpc>
                        <a:spcAft>
                          <a:spcPts val="0"/>
                        </a:spcAft>
                      </a:pPr>
                      <a:r>
                        <a:rPr lang="ru-RU" sz="1000" b="0" dirty="0">
                          <a:solidFill>
                            <a:srgbClr val="002060"/>
                          </a:solidFill>
                          <a:effectLst/>
                          <a:latin typeface="Comic Sans MS" pitchFamily="66" charset="0"/>
                        </a:rPr>
                        <a:t>«Летние виды спорта»;</a:t>
                      </a:r>
                    </a:p>
                    <a:p>
                      <a:pPr algn="just">
                        <a:lnSpc>
                          <a:spcPct val="115000"/>
                        </a:lnSpc>
                        <a:spcAft>
                          <a:spcPts val="0"/>
                        </a:spcAft>
                      </a:pPr>
                      <a:r>
                        <a:rPr lang="ru-RU" sz="1000" b="0" dirty="0">
                          <a:solidFill>
                            <a:srgbClr val="002060"/>
                          </a:solidFill>
                          <a:effectLst/>
                          <a:latin typeface="Comic Sans MS" pitchFamily="66" charset="0"/>
                        </a:rPr>
                        <a:t>«Спортивный инвентарь».</a:t>
                      </a:r>
                      <a:endParaRPr lang="ru-RU" sz="1000" b="0" dirty="0">
                        <a:solidFill>
                          <a:srgbClr val="002060"/>
                        </a:solidFill>
                        <a:effectLst/>
                        <a:latin typeface="Comic Sans MS" pitchFamily="66" charset="0"/>
                        <a:ea typeface="Calibri"/>
                        <a:cs typeface="Times New Roman"/>
                      </a:endParaRPr>
                    </a:p>
                  </a:txBody>
                  <a:tcPr marL="42888" marR="42888" marT="0" marB="0"/>
                </a:tc>
              </a:tr>
              <a:tr h="404615">
                <a:tc>
                  <a:txBody>
                    <a:bodyPr/>
                    <a:lstStyle/>
                    <a:p>
                      <a:pPr algn="just">
                        <a:lnSpc>
                          <a:spcPct val="115000"/>
                        </a:lnSpc>
                        <a:spcAft>
                          <a:spcPts val="0"/>
                        </a:spcAft>
                      </a:pPr>
                      <a:r>
                        <a:rPr lang="ru-RU" sz="1200" b="1" dirty="0">
                          <a:solidFill>
                            <a:schemeClr val="accent3">
                              <a:lumMod val="75000"/>
                            </a:schemeClr>
                          </a:solidFill>
                          <a:effectLst/>
                          <a:latin typeface="Comic Sans MS" pitchFamily="66" charset="0"/>
                        </a:rPr>
                        <a:t>Оформление стендов, </a:t>
                      </a:r>
                    </a:p>
                    <a:p>
                      <a:pPr algn="just">
                        <a:lnSpc>
                          <a:spcPct val="115000"/>
                        </a:lnSpc>
                        <a:spcAft>
                          <a:spcPts val="0"/>
                        </a:spcAft>
                      </a:pPr>
                      <a:r>
                        <a:rPr lang="ru-RU" sz="1200" b="1" dirty="0">
                          <a:solidFill>
                            <a:schemeClr val="accent3">
                              <a:lumMod val="75000"/>
                            </a:schemeClr>
                          </a:solidFill>
                          <a:effectLst/>
                          <a:latin typeface="Comic Sans MS" pitchFamily="66" charset="0"/>
                        </a:rPr>
                        <a:t>уголков для родителей</a:t>
                      </a:r>
                      <a:endParaRPr lang="ru-RU" sz="1200" b="1" dirty="0">
                        <a:solidFill>
                          <a:schemeClr val="accent3">
                            <a:lumMod val="75000"/>
                          </a:schemeClr>
                        </a:solidFill>
                        <a:effectLst/>
                        <a:latin typeface="Comic Sans MS" pitchFamily="66" charset="0"/>
                        <a:ea typeface="Calibri"/>
                        <a:cs typeface="Times New Roman"/>
                      </a:endParaRPr>
                    </a:p>
                  </a:txBody>
                  <a:tcPr marL="42888" marR="42888" marT="0" marB="0">
                    <a:solidFill>
                      <a:schemeClr val="accent2">
                        <a:lumMod val="20000"/>
                        <a:lumOff val="80000"/>
                      </a:schemeClr>
                    </a:solidFill>
                  </a:tcPr>
                </a:tc>
                <a:tc>
                  <a:txBody>
                    <a:bodyPr/>
                    <a:lstStyle/>
                    <a:p>
                      <a:pPr algn="just">
                        <a:lnSpc>
                          <a:spcPct val="115000"/>
                        </a:lnSpc>
                        <a:spcAft>
                          <a:spcPts val="0"/>
                        </a:spcAft>
                      </a:pPr>
                      <a:r>
                        <a:rPr lang="ru-RU" sz="1000" b="0" dirty="0">
                          <a:solidFill>
                            <a:srgbClr val="002060"/>
                          </a:solidFill>
                          <a:effectLst/>
                          <a:latin typeface="Comic Sans MS" pitchFamily="66" charset="0"/>
                        </a:rPr>
                        <a:t>Стенд «Спорт»; </a:t>
                      </a:r>
                    </a:p>
                    <a:p>
                      <a:pPr algn="just">
                        <a:lnSpc>
                          <a:spcPct val="115000"/>
                        </a:lnSpc>
                        <a:spcAft>
                          <a:spcPts val="0"/>
                        </a:spcAft>
                      </a:pPr>
                      <a:r>
                        <a:rPr lang="ru-RU" sz="1000" b="0" dirty="0">
                          <a:solidFill>
                            <a:srgbClr val="002060"/>
                          </a:solidFill>
                          <a:effectLst/>
                          <a:latin typeface="Comic Sans MS" pitchFamily="66" charset="0"/>
                        </a:rPr>
                        <a:t>Консультации для родителей</a:t>
                      </a:r>
                      <a:endParaRPr lang="ru-RU" sz="1000" b="0" dirty="0">
                        <a:solidFill>
                          <a:srgbClr val="002060"/>
                        </a:solidFill>
                        <a:effectLst/>
                        <a:latin typeface="Comic Sans MS" pitchFamily="66" charset="0"/>
                        <a:ea typeface="Calibri"/>
                        <a:cs typeface="Times New Roman"/>
                      </a:endParaRPr>
                    </a:p>
                  </a:txBody>
                  <a:tcPr marL="42888" marR="42888" marT="0" marB="0">
                    <a:solidFill>
                      <a:schemeClr val="accent4">
                        <a:lumMod val="20000"/>
                        <a:lumOff val="80000"/>
                      </a:schemeClr>
                    </a:solidFill>
                  </a:tcPr>
                </a:tc>
              </a:tr>
            </a:tbl>
          </a:graphicData>
        </a:graphic>
      </p:graphicFrame>
      <p:sp>
        <p:nvSpPr>
          <p:cNvPr id="5" name="Rectangle 1"/>
          <p:cNvSpPr>
            <a:spLocks noChangeArrowheads="1"/>
          </p:cNvSpPr>
          <p:nvPr/>
        </p:nvSpPr>
        <p:spPr bwMode="auto">
          <a:xfrm>
            <a:off x="2249488" y="1385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5743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3600400" cy="3600400"/>
          </a:xfrm>
        </p:spPr>
        <p:txBody>
          <a:bodyPr>
            <a:normAutofit/>
          </a:bodyPr>
          <a:lstStyle/>
          <a:p>
            <a:pPr algn="ctr"/>
            <a:r>
              <a:rPr lang="ru-RU" sz="1400" b="1" dirty="0">
                <a:solidFill>
                  <a:schemeClr val="accent3">
                    <a:lumMod val="75000"/>
                  </a:schemeClr>
                </a:solidFill>
                <a:effectLst/>
                <a:latin typeface="Comic Sans MS" pitchFamily="66" charset="0"/>
              </a:rPr>
              <a:t>Свою работу мы начали с обновления игрового материала, физкультурных пособий и инвентаря, стимулирующего двигательную активность. Для </a:t>
            </a:r>
            <a:r>
              <a:rPr lang="ru-RU" sz="1400" b="1" dirty="0" smtClean="0">
                <a:solidFill>
                  <a:schemeClr val="accent3">
                    <a:lumMod val="75000"/>
                  </a:schemeClr>
                </a:solidFill>
                <a:effectLst/>
                <a:latin typeface="Comic Sans MS" pitchFamily="66" charset="0"/>
              </a:rPr>
              <a:t>этого в </a:t>
            </a:r>
            <a:r>
              <a:rPr lang="ru-RU" sz="1400" b="1" dirty="0">
                <a:solidFill>
                  <a:schemeClr val="accent3">
                    <a:lumMod val="75000"/>
                  </a:schemeClr>
                </a:solidFill>
                <a:effectLst/>
                <a:latin typeface="Comic Sans MS" pitchFamily="66" charset="0"/>
              </a:rPr>
              <a:t>группе, на участке мы создаем полосы препятствий, чтобы дети могли выполнять различные </a:t>
            </a:r>
            <a:r>
              <a:rPr lang="ru-RU" sz="1400" b="1" dirty="0" smtClean="0">
                <a:solidFill>
                  <a:schemeClr val="accent3">
                    <a:lumMod val="75000"/>
                  </a:schemeClr>
                </a:solidFill>
                <a:effectLst/>
                <a:latin typeface="Comic Sans MS" pitchFamily="66" charset="0"/>
              </a:rPr>
              <a:t/>
            </a:r>
            <a:br>
              <a:rPr lang="ru-RU" sz="1400" b="1" dirty="0" smtClean="0">
                <a:solidFill>
                  <a:schemeClr val="accent3">
                    <a:lumMod val="75000"/>
                  </a:schemeClr>
                </a:solidFill>
                <a:effectLst/>
                <a:latin typeface="Comic Sans MS" pitchFamily="66" charset="0"/>
              </a:rPr>
            </a:br>
            <a:r>
              <a:rPr lang="ru-RU" sz="1400" b="1" dirty="0" smtClean="0">
                <a:solidFill>
                  <a:schemeClr val="accent3">
                    <a:lumMod val="75000"/>
                  </a:schemeClr>
                </a:solidFill>
                <a:effectLst/>
                <a:latin typeface="Comic Sans MS" pitchFamily="66" charset="0"/>
              </a:rPr>
              <a:t>двигательные </a:t>
            </a:r>
            <a:r>
              <a:rPr lang="ru-RU" sz="1400" b="1" dirty="0">
                <a:solidFill>
                  <a:schemeClr val="accent3">
                    <a:lumMod val="75000"/>
                  </a:schemeClr>
                </a:solidFill>
                <a:effectLst/>
                <a:latin typeface="Comic Sans MS" pitchFamily="66" charset="0"/>
              </a:rPr>
              <a:t>задания </a:t>
            </a:r>
            <a:r>
              <a:rPr lang="ru-RU" sz="1400" b="1" dirty="0" smtClean="0">
                <a:solidFill>
                  <a:schemeClr val="accent3">
                    <a:lumMod val="75000"/>
                  </a:schemeClr>
                </a:solidFill>
                <a:effectLst/>
                <a:latin typeface="Comic Sans MS" pitchFamily="66" charset="0"/>
              </a:rPr>
              <a:t/>
            </a:r>
            <a:br>
              <a:rPr lang="ru-RU" sz="1400" b="1" dirty="0" smtClean="0">
                <a:solidFill>
                  <a:schemeClr val="accent3">
                    <a:lumMod val="75000"/>
                  </a:schemeClr>
                </a:solidFill>
                <a:effectLst/>
                <a:latin typeface="Comic Sans MS" pitchFamily="66" charset="0"/>
              </a:rPr>
            </a:br>
            <a:r>
              <a:rPr lang="ru-RU" sz="1400" b="1" dirty="0" smtClean="0">
                <a:solidFill>
                  <a:schemeClr val="accent3">
                    <a:lumMod val="75000"/>
                  </a:schemeClr>
                </a:solidFill>
                <a:effectLst/>
                <a:latin typeface="Comic Sans MS" pitchFamily="66" charset="0"/>
              </a:rPr>
              <a:t>(</a:t>
            </a:r>
            <a:r>
              <a:rPr lang="ru-RU" sz="1400" b="1" dirty="0">
                <a:solidFill>
                  <a:schemeClr val="accent3">
                    <a:lumMod val="75000"/>
                  </a:schemeClr>
                </a:solidFill>
                <a:effectLst/>
                <a:latin typeface="Comic Sans MS" pitchFamily="66" charset="0"/>
              </a:rPr>
              <a:t>пройти по дорожкам, перепрыгнуть с кочки на кочку, и т.д.). </a:t>
            </a:r>
            <a:r>
              <a:rPr lang="ru-RU" sz="1400" b="1" dirty="0">
                <a:solidFill>
                  <a:schemeClr val="accent3">
                    <a:lumMod val="75000"/>
                  </a:schemeClr>
                </a:solidFill>
                <a:effectLst>
                  <a:outerShdw blurRad="38100" dist="38100" dir="2700000" algn="tl">
                    <a:srgbClr val="000000">
                      <a:alpha val="43137"/>
                    </a:srgbClr>
                  </a:outerShdw>
                </a:effectLst>
                <a:latin typeface="Comic Sans MS" pitchFamily="66" charset="0"/>
              </a:rPr>
              <a:t/>
            </a:r>
            <a:br>
              <a:rPr lang="ru-RU" sz="1400" b="1" dirty="0">
                <a:solidFill>
                  <a:schemeClr val="accent3">
                    <a:lumMod val="75000"/>
                  </a:schemeClr>
                </a:solidFill>
                <a:effectLst>
                  <a:outerShdw blurRad="38100" dist="38100" dir="2700000" algn="tl">
                    <a:srgbClr val="000000">
                      <a:alpha val="43137"/>
                    </a:srgbClr>
                  </a:outerShdw>
                </a:effectLst>
                <a:latin typeface="Comic Sans MS" pitchFamily="66" charset="0"/>
              </a:rPr>
            </a:br>
            <a:endParaRPr lang="ru-RU" sz="1400" b="1" dirty="0">
              <a:solidFill>
                <a:schemeClr val="accent3">
                  <a:lumMod val="75000"/>
                </a:schemeClr>
              </a:solidFill>
              <a:effectLst>
                <a:outerShdw blurRad="38100" dist="38100" dir="2700000" algn="tl">
                  <a:srgbClr val="000000">
                    <a:alpha val="43137"/>
                  </a:srgbClr>
                </a:outerShdw>
              </a:effectLst>
              <a:latin typeface="Comic Sans MS" pitchFamily="66" charset="0"/>
            </a:endParaRPr>
          </a:p>
        </p:txBody>
      </p:sp>
      <p:pic>
        <p:nvPicPr>
          <p:cNvPr id="3" name="Picture 2" descr="E:\Документы\Документы\работа\развитие двигательной активности детей дошкольного возраста посредством приобщения к различным видам спорта во взаимодействии с семьей\ммм 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852936"/>
            <a:ext cx="324036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674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3600400" cy="3240360"/>
          </a:xfrm>
        </p:spPr>
        <p:txBody>
          <a:bodyPr>
            <a:normAutofit/>
          </a:bodyPr>
          <a:lstStyle/>
          <a:p>
            <a:pPr algn="ctr"/>
            <a:r>
              <a:rPr lang="ru-RU" sz="1400" b="1" dirty="0">
                <a:solidFill>
                  <a:srgbClr val="002060"/>
                </a:solidFill>
                <a:effectLst/>
                <a:latin typeface="Comic Sans MS" pitchFamily="66" charset="0"/>
              </a:rPr>
              <a:t>Мы используем разные формы работы по физическому воспитанию:</a:t>
            </a:r>
            <a:br>
              <a:rPr lang="ru-RU" sz="1400" b="1" dirty="0">
                <a:solidFill>
                  <a:srgbClr val="002060"/>
                </a:solidFill>
                <a:effectLst/>
                <a:latin typeface="Comic Sans MS" pitchFamily="66" charset="0"/>
              </a:rPr>
            </a:br>
            <a:r>
              <a:rPr lang="ru-RU" sz="1400" b="1" dirty="0">
                <a:solidFill>
                  <a:srgbClr val="002060"/>
                </a:solidFill>
                <a:effectLst/>
                <a:latin typeface="Comic Sans MS" pitchFamily="66" charset="0"/>
              </a:rPr>
              <a:t>Утренняя гимнастика, </a:t>
            </a:r>
            <a:br>
              <a:rPr lang="ru-RU" sz="1400" b="1" dirty="0">
                <a:solidFill>
                  <a:srgbClr val="002060"/>
                </a:solidFill>
                <a:effectLst/>
                <a:latin typeface="Comic Sans MS" pitchFamily="66" charset="0"/>
              </a:rPr>
            </a:br>
            <a:r>
              <a:rPr lang="ru-RU" sz="1400" b="1" dirty="0">
                <a:solidFill>
                  <a:srgbClr val="002060"/>
                </a:solidFill>
                <a:effectLst/>
                <a:latin typeface="Comic Sans MS" pitchFamily="66" charset="0"/>
              </a:rPr>
              <a:t>физкультурные занятия, </a:t>
            </a:r>
            <a:br>
              <a:rPr lang="ru-RU" sz="1400" b="1" dirty="0">
                <a:solidFill>
                  <a:srgbClr val="002060"/>
                </a:solidFill>
                <a:effectLst/>
                <a:latin typeface="Comic Sans MS" pitchFamily="66" charset="0"/>
              </a:rPr>
            </a:br>
            <a:r>
              <a:rPr lang="ru-RU" sz="1400" b="1" dirty="0">
                <a:solidFill>
                  <a:srgbClr val="002060"/>
                </a:solidFill>
                <a:effectLst/>
                <a:latin typeface="Comic Sans MS" pitchFamily="66" charset="0"/>
              </a:rPr>
              <a:t>подвижные игры </a:t>
            </a:r>
            <a:br>
              <a:rPr lang="ru-RU" sz="1400" b="1" dirty="0">
                <a:solidFill>
                  <a:srgbClr val="002060"/>
                </a:solidFill>
                <a:effectLst/>
                <a:latin typeface="Comic Sans MS" pitchFamily="66" charset="0"/>
              </a:rPr>
            </a:br>
            <a:r>
              <a:rPr lang="ru-RU" sz="1400" b="1" dirty="0">
                <a:solidFill>
                  <a:srgbClr val="002060"/>
                </a:solidFill>
                <a:effectLst/>
                <a:latin typeface="Comic Sans MS" pitchFamily="66" charset="0"/>
              </a:rPr>
              <a:t>и физические упражнения </a:t>
            </a:r>
            <a:br>
              <a:rPr lang="ru-RU" sz="1400" b="1" dirty="0">
                <a:solidFill>
                  <a:srgbClr val="002060"/>
                </a:solidFill>
                <a:effectLst/>
                <a:latin typeface="Comic Sans MS" pitchFamily="66" charset="0"/>
              </a:rPr>
            </a:br>
            <a:r>
              <a:rPr lang="ru-RU" sz="1400" b="1" dirty="0">
                <a:solidFill>
                  <a:srgbClr val="002060"/>
                </a:solidFill>
                <a:effectLst/>
                <a:latin typeface="Comic Sans MS" pitchFamily="66" charset="0"/>
              </a:rPr>
              <a:t>(в группе, на прогулке), </a:t>
            </a:r>
            <a:br>
              <a:rPr lang="ru-RU" sz="1400" b="1" dirty="0">
                <a:solidFill>
                  <a:srgbClr val="002060"/>
                </a:solidFill>
                <a:effectLst/>
                <a:latin typeface="Comic Sans MS" pitchFamily="66" charset="0"/>
              </a:rPr>
            </a:br>
            <a:r>
              <a:rPr lang="ru-RU" sz="1400" b="1" dirty="0">
                <a:solidFill>
                  <a:srgbClr val="002060"/>
                </a:solidFill>
                <a:effectLst/>
                <a:latin typeface="Comic Sans MS" pitchFamily="66" charset="0"/>
              </a:rPr>
              <a:t>физкультурные праздники и другое.</a:t>
            </a:r>
            <a:br>
              <a:rPr lang="ru-RU" sz="1400" b="1" dirty="0">
                <a:solidFill>
                  <a:srgbClr val="002060"/>
                </a:solidFill>
                <a:effectLst/>
                <a:latin typeface="Comic Sans MS" pitchFamily="66" charset="0"/>
              </a:rPr>
            </a:br>
            <a:r>
              <a:rPr lang="ru-RU" sz="1400" dirty="0">
                <a:solidFill>
                  <a:schemeClr val="accent3">
                    <a:lumMod val="75000"/>
                  </a:schemeClr>
                </a:solidFill>
                <a:effectLst>
                  <a:outerShdw blurRad="38100" dist="38100" dir="2700000" algn="tl">
                    <a:srgbClr val="000000">
                      <a:alpha val="43137"/>
                    </a:srgbClr>
                  </a:outerShdw>
                </a:effectLst>
                <a:latin typeface="Comic Sans MS" pitchFamily="66" charset="0"/>
              </a:rPr>
              <a:t/>
            </a:r>
            <a:br>
              <a:rPr lang="ru-RU" sz="1400" dirty="0">
                <a:solidFill>
                  <a:schemeClr val="accent3">
                    <a:lumMod val="75000"/>
                  </a:schemeClr>
                </a:solidFill>
                <a:effectLst>
                  <a:outerShdw blurRad="38100" dist="38100" dir="2700000" algn="tl">
                    <a:srgbClr val="000000">
                      <a:alpha val="43137"/>
                    </a:srgbClr>
                  </a:outerShdw>
                </a:effectLst>
                <a:latin typeface="Comic Sans MS" pitchFamily="66" charset="0"/>
              </a:rPr>
            </a:br>
            <a:endParaRPr lang="ru-RU" sz="1400" dirty="0">
              <a:solidFill>
                <a:schemeClr val="accent3">
                  <a:lumMod val="75000"/>
                </a:schemeClr>
              </a:solidFill>
              <a:effectLst>
                <a:outerShdw blurRad="38100" dist="38100" dir="2700000" algn="tl">
                  <a:srgbClr val="000000">
                    <a:alpha val="43137"/>
                  </a:srgbClr>
                </a:outerShdw>
              </a:effectLst>
              <a:latin typeface="Comic Sans MS" pitchFamily="66" charset="0"/>
            </a:endParaRPr>
          </a:p>
        </p:txBody>
      </p:sp>
      <p:pic>
        <p:nvPicPr>
          <p:cNvPr id="3074" name="Picture 2" descr="E:\Документы\Документы\работа\развитие двигательной активности детей дошкольного возраста посредством приобщения к различным видам спорта во взаимодействии с семьей\ммм 0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059793"/>
            <a:ext cx="4025656" cy="301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06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3600400" cy="3744416"/>
          </a:xfrm>
        </p:spPr>
        <p:txBody>
          <a:bodyPr>
            <a:normAutofit/>
          </a:bodyPr>
          <a:lstStyle/>
          <a:p>
            <a:pPr algn="ctr"/>
            <a:r>
              <a:rPr lang="ru-RU" sz="1400" b="1" dirty="0">
                <a:solidFill>
                  <a:schemeClr val="accent3">
                    <a:lumMod val="75000"/>
                  </a:schemeClr>
                </a:solidFill>
                <a:effectLst/>
                <a:latin typeface="Comic Sans MS" pitchFamily="66" charset="0"/>
              </a:rPr>
              <a:t>Помимо ежедневной утренней гимнастики и определённого числа физкультурных занятий  в течение дня мы обязательно предусматриваем время для разнообразных подвижных игр, индивидуальных занятий и предоставляем возможность детям самостоятельно объединяться и играть или упражняться.</a:t>
            </a:r>
            <a:br>
              <a:rPr lang="ru-RU" sz="1400" b="1" dirty="0">
                <a:solidFill>
                  <a:schemeClr val="accent3">
                    <a:lumMod val="75000"/>
                  </a:schemeClr>
                </a:solidFill>
                <a:effectLst/>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endParaRPr lang="ru-RU" sz="1400" dirty="0">
              <a:solidFill>
                <a:schemeClr val="accent3">
                  <a:lumMod val="75000"/>
                </a:schemeClr>
              </a:solidFill>
              <a:latin typeface="Comic Sans MS" pitchFamily="66"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140968"/>
            <a:ext cx="393643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436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3600400" cy="3744416"/>
          </a:xfrm>
        </p:spPr>
        <p:txBody>
          <a:bodyPr>
            <a:normAutofit/>
          </a:bodyPr>
          <a:lstStyle/>
          <a:p>
            <a:pPr algn="ctr"/>
            <a:r>
              <a:rPr lang="ru-RU" sz="1400" b="1" dirty="0">
                <a:solidFill>
                  <a:srgbClr val="002060"/>
                </a:solidFill>
                <a:effectLst/>
                <a:latin typeface="Comic Sans MS" pitchFamily="66" charset="0"/>
              </a:rPr>
              <a:t>Физкультминутка  </a:t>
            </a:r>
            <a:r>
              <a:rPr lang="ru-RU" sz="1400" b="1" dirty="0" smtClean="0">
                <a:solidFill>
                  <a:srgbClr val="002060"/>
                </a:solidFill>
                <a:effectLst/>
                <a:latin typeface="Comic Sans MS" pitchFamily="66" charset="0"/>
              </a:rPr>
              <a:t/>
            </a:r>
            <a:br>
              <a:rPr lang="ru-RU" sz="1400" b="1" dirty="0" smtClean="0">
                <a:solidFill>
                  <a:srgbClr val="002060"/>
                </a:solidFill>
                <a:effectLst/>
                <a:latin typeface="Comic Sans MS" pitchFamily="66" charset="0"/>
              </a:rPr>
            </a:br>
            <a:r>
              <a:rPr lang="ru-RU" sz="1400" b="1" dirty="0" smtClean="0">
                <a:solidFill>
                  <a:srgbClr val="002060"/>
                </a:solidFill>
                <a:effectLst/>
                <a:latin typeface="Comic Sans MS" pitchFamily="66" charset="0"/>
              </a:rPr>
              <a:t>проводятся </a:t>
            </a:r>
            <a:r>
              <a:rPr lang="ru-RU" sz="1400" b="1" dirty="0">
                <a:solidFill>
                  <a:srgbClr val="002060"/>
                </a:solidFill>
                <a:effectLst/>
                <a:latin typeface="Comic Sans MS" pitchFamily="66" charset="0"/>
              </a:rPr>
              <a:t>в нашей группе в перерывах между занятиями и в процессе самого занятия. </a:t>
            </a:r>
            <a:br>
              <a:rPr lang="ru-RU" sz="1400" b="1" dirty="0">
                <a:solidFill>
                  <a:srgbClr val="002060"/>
                </a:solidFill>
                <a:effectLst/>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endParaRPr lang="ru-RU" sz="1400" dirty="0">
              <a:solidFill>
                <a:schemeClr val="accent3">
                  <a:lumMod val="75000"/>
                </a:schemeClr>
              </a:solidFill>
              <a:latin typeface="Comic Sans MS"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505" y="2996952"/>
            <a:ext cx="472674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145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3600400" cy="4104456"/>
          </a:xfrm>
        </p:spPr>
        <p:txBody>
          <a:bodyPr>
            <a:normAutofit/>
          </a:bodyPr>
          <a:lstStyle/>
          <a:p>
            <a:pPr algn="ctr"/>
            <a:r>
              <a:rPr lang="ru-RU" sz="1400" b="1" dirty="0">
                <a:solidFill>
                  <a:schemeClr val="accent3">
                    <a:lumMod val="75000"/>
                  </a:schemeClr>
                </a:solidFill>
                <a:effectLst/>
                <a:latin typeface="Comic Sans MS" pitchFamily="66" charset="0"/>
              </a:rPr>
              <a:t>Дополнительно к обычным физкультурным занятиям раз в месяц мы проводим </a:t>
            </a:r>
            <a:r>
              <a:rPr lang="ru-RU" sz="1400" b="1" dirty="0" smtClean="0">
                <a:solidFill>
                  <a:schemeClr val="accent3">
                    <a:lumMod val="75000"/>
                  </a:schemeClr>
                </a:solidFill>
                <a:effectLst/>
                <a:latin typeface="Comic Sans MS" pitchFamily="66" charset="0"/>
              </a:rPr>
              <a:t/>
            </a:r>
            <a:br>
              <a:rPr lang="ru-RU" sz="1400" b="1" dirty="0" smtClean="0">
                <a:solidFill>
                  <a:schemeClr val="accent3">
                    <a:lumMod val="75000"/>
                  </a:schemeClr>
                </a:solidFill>
                <a:effectLst/>
                <a:latin typeface="Comic Sans MS" pitchFamily="66" charset="0"/>
              </a:rPr>
            </a:br>
            <a:r>
              <a:rPr lang="ru-RU" sz="1400" b="1" dirty="0" smtClean="0">
                <a:solidFill>
                  <a:schemeClr val="accent3">
                    <a:lumMod val="75000"/>
                  </a:schemeClr>
                </a:solidFill>
                <a:effectLst/>
                <a:latin typeface="Comic Sans MS" pitchFamily="66" charset="0"/>
              </a:rPr>
              <a:t>физкультурно-познавательные </a:t>
            </a:r>
            <a:r>
              <a:rPr lang="ru-RU" sz="1400" b="1" dirty="0">
                <a:solidFill>
                  <a:schemeClr val="accent3">
                    <a:lumMod val="75000"/>
                  </a:schemeClr>
                </a:solidFill>
                <a:effectLst/>
                <a:latin typeface="Comic Sans MS" pitchFamily="66" charset="0"/>
              </a:rPr>
              <a:t>занятия, цель которых развитие интереса к физкультуре </a:t>
            </a:r>
            <a:r>
              <a:rPr lang="ru-RU" sz="1400" b="1" dirty="0" smtClean="0">
                <a:solidFill>
                  <a:schemeClr val="accent3">
                    <a:lumMod val="75000"/>
                  </a:schemeClr>
                </a:solidFill>
                <a:effectLst/>
                <a:latin typeface="Comic Sans MS" pitchFamily="66" charset="0"/>
              </a:rPr>
              <a:t/>
            </a:r>
            <a:br>
              <a:rPr lang="ru-RU" sz="1400" b="1" dirty="0" smtClean="0">
                <a:solidFill>
                  <a:schemeClr val="accent3">
                    <a:lumMod val="75000"/>
                  </a:schemeClr>
                </a:solidFill>
                <a:effectLst/>
                <a:latin typeface="Comic Sans MS" pitchFamily="66" charset="0"/>
              </a:rPr>
            </a:br>
            <a:r>
              <a:rPr lang="ru-RU" sz="1400" b="1" dirty="0" smtClean="0">
                <a:solidFill>
                  <a:schemeClr val="accent3">
                    <a:lumMod val="75000"/>
                  </a:schemeClr>
                </a:solidFill>
                <a:effectLst/>
                <a:latin typeface="Comic Sans MS" pitchFamily="66" charset="0"/>
              </a:rPr>
              <a:t>и здоровому </a:t>
            </a:r>
            <a:r>
              <a:rPr lang="ru-RU" sz="1400" b="1" dirty="0">
                <a:solidFill>
                  <a:schemeClr val="accent3">
                    <a:lumMod val="75000"/>
                  </a:schemeClr>
                </a:solidFill>
                <a:effectLst/>
                <a:latin typeface="Comic Sans MS" pitchFamily="66" charset="0"/>
              </a:rPr>
              <a:t>образу жизни.</a:t>
            </a:r>
            <a:br>
              <a:rPr lang="ru-RU" sz="1400" b="1" dirty="0">
                <a:solidFill>
                  <a:schemeClr val="accent3">
                    <a:lumMod val="75000"/>
                  </a:schemeClr>
                </a:solidFill>
                <a:effectLst/>
                <a:latin typeface="Comic Sans MS" pitchFamily="66" charset="0"/>
              </a:rPr>
            </a:br>
            <a:r>
              <a:rPr lang="ru-RU" sz="1400" b="1" dirty="0">
                <a:solidFill>
                  <a:schemeClr val="accent3">
                    <a:lumMod val="75000"/>
                  </a:schemeClr>
                </a:solidFill>
                <a:effectLst/>
                <a:latin typeface="Comic Sans MS" pitchFamily="66" charset="0"/>
              </a:rPr>
              <a:t/>
            </a:r>
            <a:br>
              <a:rPr lang="ru-RU" sz="1400" b="1" dirty="0">
                <a:solidFill>
                  <a:schemeClr val="accent3">
                    <a:lumMod val="75000"/>
                  </a:schemeClr>
                </a:solidFill>
                <a:effectLst/>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r>
              <a:rPr lang="ru-RU" sz="1400" dirty="0">
                <a:solidFill>
                  <a:schemeClr val="accent3">
                    <a:lumMod val="75000"/>
                  </a:schemeClr>
                </a:solidFill>
                <a:latin typeface="Comic Sans MS" pitchFamily="66" charset="0"/>
              </a:rPr>
              <a:t/>
            </a:r>
            <a:br>
              <a:rPr lang="ru-RU" sz="1400" dirty="0">
                <a:solidFill>
                  <a:schemeClr val="accent3">
                    <a:lumMod val="75000"/>
                  </a:schemeClr>
                </a:solidFill>
                <a:latin typeface="Comic Sans MS" pitchFamily="66" charset="0"/>
              </a:rPr>
            </a:br>
            <a:endParaRPr lang="ru-RU" sz="1400" dirty="0">
              <a:solidFill>
                <a:schemeClr val="accent3">
                  <a:lumMod val="75000"/>
                </a:schemeClr>
              </a:solidFill>
              <a:latin typeface="Comic Sans MS" pitchFamily="66" charset="0"/>
            </a:endParaRPr>
          </a:p>
        </p:txBody>
      </p:sp>
      <p:pic>
        <p:nvPicPr>
          <p:cNvPr id="7170" name="Picture 2" descr="E:\Документы\Документы\работа\развитие двигательной активности детей дошкольного возраста посредством приобщения к различным видам спорта во взаимодействии с семьей\фото\мм 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068960"/>
            <a:ext cx="4283968"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45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173</TotalTime>
  <Words>383</Words>
  <Application>Microsoft Office PowerPoint</Application>
  <PresentationFormat>Экран (4:3)</PresentationFormat>
  <Paragraphs>55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Солнцестояние</vt:lpstr>
      <vt:lpstr> Развитие двигательной активности  детей дошкольного возраста  </vt:lpstr>
      <vt:lpstr>подготовила  воспитатель группы №7 иванова елена юрьевна </vt:lpstr>
      <vt:lpstr>                   "Чтобы сделать ребенка умным и рассудительным, сделайте его крепким и здоровым: пусть он работает, действует, бегает, кричит, пусть он находится в постоянном движении".       Жан Жак Руссо   Одним из основных факторов оздоровления детей является двигательная активность. От состояния здоровья ребёнка, умения владеть своими движениями, от его ловкости, ориентировки, быстроты двигательной реакции во многом зависит его настроение, характер и содержание игры, а в дальнейшем достижения в учебной и трудовой деятельности. Правильная организация физического воспитания детей в повседневной жизни обеспечивает выполнение двигательного режима, необходимого для здорового физического состояния ребёнка и его психики в течение дня. В средней группе (4-5лет) мы продолжаем развивать двигательную активность детей в играх с мячами, скакалками, обручами и т.д. Развиваем психофизические качества, пространственную ориентировку, воспитываем самостоятельность и инициативность в организации знакомых игр. Приучаем к выполнению правил без напоминания воспитателя.  </vt:lpstr>
      <vt:lpstr>Презентация PowerPoint</vt:lpstr>
      <vt:lpstr>Свою работу мы начали с обновления игрового материала, физкультурных пособий и инвентаря, стимулирующего двигательную активность. Для этого в группе, на участке мы создаем полосы препятствий, чтобы дети могли выполнять различные  двигательные задания  (пройти по дорожкам, перепрыгнуть с кочки на кочку, и т.д.).  </vt:lpstr>
      <vt:lpstr>Мы используем разные формы работы по физическому воспитанию: Утренняя гимнастика,  физкультурные занятия,  подвижные игры  и физические упражнения  (в группе, на прогулке),  физкультурные праздники и другое.  </vt:lpstr>
      <vt:lpstr>Помимо ежедневной утренней гимнастики и определённого числа физкультурных занятий  в течение дня мы обязательно предусматриваем время для разнообразных подвижных игр, индивидуальных занятий и предоставляем возможность детям самостоятельно объединяться и играть или упражняться.   </vt:lpstr>
      <vt:lpstr>Физкультминутка   проводятся в нашей группе в перерывах между занятиями и в процессе самого занятия.    </vt:lpstr>
      <vt:lpstr>Дополнительно к обычным физкультурным занятиям раз в месяц мы проводим  физкультурно-познавательные занятия, цель которых развитие интереса к физкультуре  и здоровому образу жизни.    </vt:lpstr>
      <vt:lpstr>На формирование детских интересов влияет отношение родителей к спорту. Мы рекомендуем родителям выполнять утреннюю гимнастику дома,  играть с детьми и выполнять спортивные упражнения.  Наши родители уже начали вводить в жизнь детей виды спорта, такие как плавание, карате, танцы, кроме этого с семьях есть оснащение для двигательной активности: велосипеды, ролики, спортивные стенки и др.    </vt:lpstr>
      <vt:lpstr>Мы ставим перед собой задачи, которые заключаются в том, чтобы дети ежедневно сумели научиться чему-то новому, усовершенствовали уже знакомое, обогащали свои знания и чувства, а, уходя домой, имели интересную перспективу на завтра - поиграть в обещанную интересную игру.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Развитие двигательной активности детей  дошкольного возраста  посредством приобщения  к различным видам спорта во взаимодействии с семьей</dc:title>
  <dc:creator>Елена</dc:creator>
  <cp:lastModifiedBy>Елена</cp:lastModifiedBy>
  <cp:revision>17</cp:revision>
  <cp:lastPrinted>2013-11-02T13:06:16Z</cp:lastPrinted>
  <dcterms:created xsi:type="dcterms:W3CDTF">2013-09-28T12:24:03Z</dcterms:created>
  <dcterms:modified xsi:type="dcterms:W3CDTF">2014-03-20T12:42:20Z</dcterms:modified>
</cp:coreProperties>
</file>