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0" r:id="rId3"/>
    <p:sldId id="258" r:id="rId4"/>
    <p:sldId id="271" r:id="rId5"/>
    <p:sldId id="257" r:id="rId6"/>
    <p:sldId id="260" r:id="rId7"/>
    <p:sldId id="261" r:id="rId8"/>
    <p:sldId id="259" r:id="rId9"/>
    <p:sldId id="267" r:id="rId10"/>
    <p:sldId id="262" r:id="rId11"/>
    <p:sldId id="272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48" autoAdjust="0"/>
    <p:restoredTop sz="94660"/>
  </p:normalViewPr>
  <p:slideViewPr>
    <p:cSldViewPr>
      <p:cViewPr varScale="1">
        <p:scale>
          <a:sx n="69" d="100"/>
          <a:sy n="69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294554455445562"/>
          <c:y val="9.0286484245439502E-2"/>
          <c:w val="0.54226972222222158"/>
          <c:h val="0.6314137205387206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1,5-2 года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первично</c:v>
                </c:pt>
                <c:pt idx="1">
                  <c:v>повторно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2 до 3 лет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первично</c:v>
                </c:pt>
                <c:pt idx="1">
                  <c:v>повторно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22</c:v>
                </c:pt>
              </c:numCache>
            </c:numRef>
          </c:val>
        </c:ser>
        <c:shape val="cylinder"/>
        <c:axId val="35889152"/>
        <c:axId val="35890688"/>
        <c:axId val="0"/>
      </c:bar3DChart>
      <c:catAx>
        <c:axId val="35889152"/>
        <c:scaling>
          <c:orientation val="minMax"/>
        </c:scaling>
        <c:axPos val="b"/>
        <c:tickLblPos val="nextTo"/>
        <c:crossAx val="35890688"/>
        <c:crosses val="autoZero"/>
        <c:auto val="1"/>
        <c:lblAlgn val="ctr"/>
        <c:lblOffset val="100"/>
      </c:catAx>
      <c:valAx>
        <c:axId val="35890688"/>
        <c:scaling>
          <c:orientation val="minMax"/>
        </c:scaling>
        <c:axPos val="l"/>
        <c:majorGridlines/>
        <c:numFmt formatCode="0%" sourceLinked="1"/>
        <c:tickLblPos val="nextTo"/>
        <c:crossAx val="35889152"/>
        <c:crosses val="autoZero"/>
        <c:crossBetween val="between"/>
      </c:valAx>
    </c:plotArea>
    <c:legend>
      <c:legendPos val="r"/>
      <c:layout/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rgbClr val="FFFF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индивидуальные</c:v>
                </c:pt>
                <c:pt idx="1">
                  <c:v>групповые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занятия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индивидуальные</c:v>
                </c:pt>
                <c:pt idx="1">
                  <c:v>групповые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180</c:v>
                </c:pt>
                <c:pt idx="1">
                  <c:v>324</c:v>
                </c:pt>
              </c:numCache>
            </c:numRef>
          </c:val>
        </c:ser>
        <c:shape val="cylinder"/>
        <c:axId val="80086912"/>
        <c:axId val="80088448"/>
        <c:axId val="0"/>
      </c:bar3DChart>
      <c:catAx>
        <c:axId val="80086912"/>
        <c:scaling>
          <c:orientation val="minMax"/>
        </c:scaling>
        <c:axPos val="b"/>
        <c:tickLblPos val="nextTo"/>
        <c:crossAx val="80088448"/>
        <c:crosses val="autoZero"/>
        <c:auto val="1"/>
        <c:lblAlgn val="ctr"/>
        <c:lblOffset val="100"/>
      </c:catAx>
      <c:valAx>
        <c:axId val="80088448"/>
        <c:scaling>
          <c:orientation val="minMax"/>
        </c:scaling>
        <c:axPos val="l"/>
        <c:majorGridlines/>
        <c:numFmt formatCode="General" sourceLinked="1"/>
        <c:tickLblPos val="nextTo"/>
        <c:crossAx val="80086912"/>
        <c:crosses val="autoZero"/>
        <c:crossBetween val="between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rgbClr val="FFFF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3-15T18:28:08.0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209F2AF-70B0-45E6-AC91-16DF2EFEC188}" emma:medium="tactile" emma:mode="ink">
          <msink:context xmlns:msink="http://schemas.microsoft.com/ink/2010/main" type="writingRegion" rotatedBoundingBox="9326,7977 9936,7977 9936,8111 9326,8111"/>
        </emma:interpretation>
      </emma:emma>
    </inkml:annotationXML>
    <inkml:traceGroup>
      <inkml:annotationXML>
        <emma:emma xmlns:emma="http://www.w3.org/2003/04/emma" version="1.0">
          <emma:interpretation id="{9CBFE9B1-049E-45E2-8F2E-0ED306ABA398}" emma:medium="tactile" emma:mode="ink">
            <msink:context xmlns:msink="http://schemas.microsoft.com/ink/2010/main" type="paragraph" rotatedBoundingBox="9326,7977 9936,7977 9936,8111 9326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BEE94A-FAA3-4250-81D1-566980BD9F5C}" emma:medium="tactile" emma:mode="ink">
              <msink:context xmlns:msink="http://schemas.microsoft.com/ink/2010/main" type="line" rotatedBoundingBox="9326,7977 9936,7977 9936,8111 9326,8111"/>
            </emma:interpretation>
          </emma:emma>
        </inkml:annotationXML>
        <inkml:traceGroup>
          <inkml:annotationXML>
            <emma:emma xmlns:emma="http://www.w3.org/2003/04/emma" version="1.0">
              <emma:interpretation id="{FE252FF7-453B-4D14-96FD-3EAEAD52CC19}" emma:medium="tactile" emma:mode="ink">
                <msink:context xmlns:msink="http://schemas.microsoft.com/ink/2010/main" type="inkWord" rotatedBoundingBox="9921,8096 9936,8096 9936,8111 9921,8111"/>
              </emma:interpretation>
              <emma:one-of disjunction-type="recognition" id="oneOf0">
                <emma:interpretation id="interp0" emma:lang="ru-RU" emma:confidence="0">
                  <emma:literal>!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1</emma:literal>
                </emma:interpretation>
                <emma:interpretation id="interp3" emma:lang="ru-RU" emma:confidence="0">
                  <emma:literal>;</emma:literal>
                </emma:interpretation>
                <emma:interpretation id="interp4" emma:lang="ru-RU" emma:confidence="0">
                  <emma:literal>(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1154.402">0 0</inkml:trace>
          <inkml:trace contextRef="#ctx0" brushRef="#br0" timeOffset="1357.2023">0 0</inkml:trace>
          <inkml:trace contextRef="#ctx0" brushRef="#br0" timeOffset="7456.813">0 0,'0'0</inkml:trace>
          <inkml:trace contextRef="#ctx0" brushRef="#br0" timeOffset="7971.6139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ED75D-E3E5-427A-9200-D78AB500E580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03CD-991D-4369-8B77-33D5CEB4B7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975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003CD-991D-4369-8B77-33D5CEB4B76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43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D9CCAF-E08A-45AA-9BA3-69A35BE5FFFD}" type="datetimeFigureOut">
              <a:rPr lang="ru-RU" smtClean="0"/>
              <a:pPr/>
              <a:t>16.03.2012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BDB8AF-F125-41C8-8AB9-D398217CA7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2656"/>
            <a:ext cx="8572560" cy="2739154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ЦИПР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как форма взаимодействия родителей 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детей,  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Способ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плавного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яслей на дошкольную ступень.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3456384" cy="2112640"/>
          </a:xfrm>
        </p:spPr>
        <p:txBody>
          <a:bodyPr/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4" name="Picture 2" descr="C:\Users\алена\Desktop\ципр\фотки\DSCN0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28830"/>
            <a:ext cx="5227393" cy="3343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24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4290"/>
            <a:ext cx="7743804" cy="1143008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Модель  игрового взаимодействия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«Мать - дитя»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714348" y="1357298"/>
            <a:ext cx="7715303" cy="5500702"/>
            <a:chOff x="2281" y="5486"/>
            <a:chExt cx="7200" cy="6633"/>
          </a:xfrm>
        </p:grpSpPr>
        <p:sp>
          <p:nvSpPr>
            <p:cNvPr id="4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608" y="6121"/>
              <a:ext cx="6873" cy="599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3507" y="7645"/>
              <a:ext cx="4746" cy="2931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4272" y="8417"/>
              <a:ext cx="3064" cy="1234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Мать - дитя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4732" y="6411"/>
              <a:ext cx="2298" cy="123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Игры 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 развитие чувства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взаимного доверия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7030" y="5486"/>
              <a:ext cx="2298" cy="262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741" y="5486"/>
              <a:ext cx="1991" cy="262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7183" y="9805"/>
              <a:ext cx="1992" cy="200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587" y="9805"/>
              <a:ext cx="1992" cy="200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79" y="10268"/>
              <a:ext cx="2604" cy="1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8715" y="8108"/>
              <a:ext cx="0" cy="1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9021" y="8108"/>
              <a:ext cx="0" cy="1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3200" y="8108"/>
              <a:ext cx="0" cy="1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894" y="8108"/>
              <a:ext cx="0" cy="1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34" y="5948"/>
              <a:ext cx="2145" cy="2006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Игры , стимулирующие положительные эмоции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183" y="6103"/>
              <a:ext cx="2298" cy="1851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Игры, стимулирующие речевое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развитие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426" y="10422"/>
              <a:ext cx="2910" cy="92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Игры, ориентированные на развитие объединенного внимания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7336" y="9959"/>
              <a:ext cx="2145" cy="1697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Игры, стимулирующие подражание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281" y="9959"/>
              <a:ext cx="2145" cy="1697"/>
            </a:xfrm>
            <a:prstGeom prst="rect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Игры, привносящие в общение новизну и остроту ощущений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386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011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Основными формами работы с ребенком и семьей являются: 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Индивидуальные , специально организованные игровые сеансы –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одновременная работа с матерью и ребенком  с учетом особенностей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каждого из членов диады «мать- дитя»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 групповые игровые сеансы. В работе групп принимают участие дети,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родители (законные представители), специалисты.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SC03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25908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SC03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876"/>
            <a:ext cx="246697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SC035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71876"/>
            <a:ext cx="262890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02464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Ожидаемые результаты: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качественное обновление системы воспитания и развития детей дошкольного возраста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«Московская семья – компетентная семья» – как показатель эффективности работы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создание условий для максимального охвата детей дошкольного возраста разными формами дошкольного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содействие в социализации детей раннего возраста на основе организации игровой деятельности и , в дальнейшем, более успешная адаптация к Детскому саду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обеспечение квалифицированным педагогическим консультированием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создание активно действующей системы поддержки семейного воспитания, с положительной установкой взаимодействующих сторон на совместное сотрудничество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841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76672"/>
            <a:ext cx="7388324" cy="15121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 !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Елена\Downloads\MP90043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535785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880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Закон РФ от 10. 07.92 № 3266-1 «Об образовании» (с изм.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</a:rPr>
              <a:t> доп.)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Закон г. Москвы «О развитии образования в г. Москве» ( с изм.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</a:rPr>
              <a:t> доп.)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Устав ГБОУ Детского сада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Приказ Департамента образования г. Москвы от 10.08.06. № 498 «Об утверждении примерного положения о центре игровой поддержки ребенка»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Приказ Департамента образования г. Москвы от 10.03.06 № 116 « О реализации постановления правительства Москвы от 14 февраля 2006 г. № 104-ПП « О развитии системы дошкольного образования в городе Москве»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Основные направления Программы развития дошкольного образования в г. Москве на 2008-2017 </a:t>
            </a:r>
            <a:r>
              <a:rPr lang="ru-RU" sz="2000" b="1" dirty="0" err="1" smtClean="0">
                <a:solidFill>
                  <a:srgbClr val="002060"/>
                </a:solidFill>
              </a:rPr>
              <a:t>гг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Семейный кодекс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Конвенция о правах ребенка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Нормативные документы 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14290"/>
            <a:ext cx="64008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Актуальность проблемы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2">
            <p14:nvContentPartPr>
              <p14:cNvPr id="8" name="Рукописные данные 7"/>
              <p14:cNvContentPartPr/>
              <p14:nvPr/>
            </p14:nvContentPartPr>
            <p14:xfrm>
              <a:off x="3571897" y="2914560"/>
              <a:ext cx="360" cy="36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777" y="2899440"/>
                <a:ext cx="3060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Прямоугольник 4"/>
          <p:cNvSpPr/>
          <p:nvPr/>
        </p:nvSpPr>
        <p:spPr>
          <a:xfrm>
            <a:off x="500034" y="1720840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Уменьшение </a:t>
            </a:r>
            <a:r>
              <a:rPr lang="ru-RU" b="1" dirty="0" smtClean="0">
                <a:solidFill>
                  <a:srgbClr val="000066"/>
                </a:solidFill>
              </a:rPr>
              <a:t>объема игровой деятельности детей в ДОУ вследствие вытеснения ее учебной </a:t>
            </a:r>
            <a:r>
              <a:rPr lang="ru-RU" b="1" dirty="0" smtClean="0">
                <a:solidFill>
                  <a:srgbClr val="000066"/>
                </a:solidFill>
              </a:rPr>
              <a:t>деятельностью</a:t>
            </a:r>
          </a:p>
          <a:p>
            <a:pPr>
              <a:buClr>
                <a:schemeClr val="accent2"/>
              </a:buClr>
            </a:pPr>
            <a:endParaRPr lang="en-US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Недостаточное </a:t>
            </a:r>
            <a:r>
              <a:rPr lang="ru-RU" b="1" dirty="0" smtClean="0">
                <a:solidFill>
                  <a:srgbClr val="000066"/>
                </a:solidFill>
              </a:rPr>
              <a:t>использование индивидуальных программ игровой поддержки развития </a:t>
            </a:r>
            <a:r>
              <a:rPr lang="ru-RU" b="1" dirty="0" smtClean="0">
                <a:solidFill>
                  <a:srgbClr val="000066"/>
                </a:solidFill>
              </a:rPr>
              <a:t>ребенка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r>
              <a:rPr lang="ru-RU" b="1" dirty="0" smtClean="0">
                <a:solidFill>
                  <a:srgbClr val="000066"/>
                </a:solidFill>
              </a:rPr>
              <a:t>Увеличение очередности в </a:t>
            </a:r>
            <a:r>
              <a:rPr lang="ru-RU" b="1" dirty="0" smtClean="0">
                <a:solidFill>
                  <a:srgbClr val="000066"/>
                </a:solidFill>
              </a:rPr>
              <a:t>ДОУ</a:t>
            </a: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Несовершенство </a:t>
            </a:r>
            <a:r>
              <a:rPr lang="ru-RU" b="1" dirty="0" smtClean="0">
                <a:solidFill>
                  <a:srgbClr val="000066"/>
                </a:solidFill>
              </a:rPr>
              <a:t>системы по сопровождению семьи и  обучению родителей игровым приемам  в занятиях с </a:t>
            </a:r>
            <a:r>
              <a:rPr lang="ru-RU" b="1" dirty="0" smtClean="0">
                <a:solidFill>
                  <a:srgbClr val="000066"/>
                </a:solidFill>
              </a:rPr>
              <a:t>детьми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Увеличение проблемы адаптации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Отсутствие взаимодействия между родителями , детьми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и </a:t>
            </a:r>
            <a:r>
              <a:rPr lang="ru-RU" b="1" dirty="0" smtClean="0">
                <a:solidFill>
                  <a:srgbClr val="000066"/>
                </a:solidFill>
              </a:rPr>
              <a:t>дошкольном учреждением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en-US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Недостаточная </a:t>
            </a:r>
            <a:r>
              <a:rPr lang="ru-RU" b="1" dirty="0" smtClean="0">
                <a:solidFill>
                  <a:srgbClr val="000066"/>
                </a:solidFill>
              </a:rPr>
              <a:t>информированность руководителей и специалистов ДОУ в области современных игровых средств, предлагаемых на российском рынке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Потребность в получении психолого-педагогической помощи детям на основе использования современных развивающих </a:t>
            </a: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r>
              <a:rPr lang="ru-RU" b="1" dirty="0" smtClean="0">
                <a:solidFill>
                  <a:srgbClr val="000066"/>
                </a:solidFill>
              </a:rPr>
              <a:t>игровых технологий</a:t>
            </a: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Clr>
                <a:schemeClr val="accent2"/>
              </a:buClr>
            </a:pPr>
            <a:endParaRPr lang="ru-RU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231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7" cy="1714512"/>
          </a:xfrm>
        </p:spPr>
        <p:txBody>
          <a:bodyPr>
            <a:normAutofit fontScale="90000"/>
          </a:bodyPr>
          <a:lstStyle/>
          <a:p>
            <a:pPr algn="l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b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3100" b="1" i="1" dirty="0" smtClean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развитие детей раннего возраста, путем создания   коммуникативных связей для ребенка, организация игрового пространства для адаптации и плавного перехода </a:t>
            </a:r>
            <a:r>
              <a:rPr lang="ru-RU" sz="27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яслей на дошкольную ступень.</a:t>
            </a: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8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grpSp>
        <p:nvGrpSpPr>
          <p:cNvPr id="37" name="Group 1"/>
          <p:cNvGrpSpPr>
            <a:grpSpLocks noGrp="1" noChangeAspect="1"/>
          </p:cNvGrpSpPr>
          <p:nvPr>
            <p:ph idx="1"/>
          </p:nvPr>
        </p:nvGrpSpPr>
        <p:grpSpPr bwMode="auto">
          <a:xfrm>
            <a:off x="1214414" y="3429000"/>
            <a:ext cx="6357982" cy="4500570"/>
            <a:chOff x="3967" y="4160"/>
            <a:chExt cx="7447" cy="5640"/>
          </a:xfrm>
        </p:grpSpPr>
        <p:sp>
          <p:nvSpPr>
            <p:cNvPr id="38" name="AutoShape 30"/>
            <p:cNvSpPr>
              <a:spLocks noChangeAspect="1" noChangeArrowheads="1" noTextEdit="1"/>
            </p:cNvSpPr>
            <p:nvPr/>
          </p:nvSpPr>
          <p:spPr bwMode="auto">
            <a:xfrm>
              <a:off x="4214" y="6383"/>
              <a:ext cx="7200" cy="34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3967" y="4160"/>
              <a:ext cx="2860" cy="311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5693" y="4876"/>
              <a:ext cx="5425" cy="190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4756" y="5064"/>
              <a:ext cx="1280" cy="1404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5306" y="5466"/>
              <a:ext cx="1255" cy="70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ЦИПР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6433" y="5466"/>
              <a:ext cx="1578" cy="8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Oval 24"/>
            <p:cNvSpPr>
              <a:spLocks noChangeArrowheads="1"/>
            </p:cNvSpPr>
            <p:nvPr/>
          </p:nvSpPr>
          <p:spPr bwMode="auto">
            <a:xfrm>
              <a:off x="9325" y="5466"/>
              <a:ext cx="1283" cy="7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9392" y="5667"/>
              <a:ext cx="1282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24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Ребёнок</a:t>
              </a:r>
              <a:endParaRPr lang="ru-RU" sz="24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6531" y="5667"/>
              <a:ext cx="155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2800" b="1" i="1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Семья</a:t>
              </a:r>
              <a:endParaRPr lang="ru-RU" sz="2800" b="1" i="1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7" name="WordArt 21"/>
            <p:cNvSpPr>
              <a:spLocks noChangeArrowheads="1" noChangeShapeType="1" noTextEdit="1"/>
            </p:cNvSpPr>
            <p:nvPr/>
          </p:nvSpPr>
          <p:spPr bwMode="auto">
            <a:xfrm rot="1492327">
              <a:off x="5663" y="4255"/>
              <a:ext cx="288" cy="5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8" name="WordArt 20"/>
            <p:cNvSpPr>
              <a:spLocks noChangeArrowheads="1" noChangeShapeType="1" noTextEdit="1"/>
            </p:cNvSpPr>
            <p:nvPr/>
          </p:nvSpPr>
          <p:spPr bwMode="auto">
            <a:xfrm rot="819293">
              <a:off x="5054" y="4237"/>
              <a:ext cx="295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9" name="WordArt 19"/>
            <p:cNvSpPr>
              <a:spLocks noChangeArrowheads="1" noChangeShapeType="1" noTextEdit="1"/>
            </p:cNvSpPr>
            <p:nvPr/>
          </p:nvSpPr>
          <p:spPr bwMode="auto">
            <a:xfrm rot="1022243">
              <a:off x="4460" y="4663"/>
              <a:ext cx="312" cy="4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ц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5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066" y="5567"/>
              <a:ext cx="39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и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51" name="WordArt 17"/>
            <p:cNvSpPr>
              <a:spLocks noChangeArrowheads="1" noChangeShapeType="1" noTextEdit="1"/>
            </p:cNvSpPr>
            <p:nvPr/>
          </p:nvSpPr>
          <p:spPr bwMode="auto">
            <a:xfrm rot="1143353">
              <a:off x="4503" y="6560"/>
              <a:ext cx="395" cy="40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у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52" name="WordArt 16"/>
            <p:cNvSpPr>
              <a:spLocks noChangeArrowheads="1" noChangeShapeType="1" noTextEdit="1"/>
            </p:cNvSpPr>
            <p:nvPr/>
          </p:nvSpPr>
          <p:spPr bwMode="auto">
            <a:xfrm rot="838395">
              <a:off x="5306" y="6871"/>
              <a:ext cx="394" cy="3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м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V="1">
              <a:off x="6433" y="5065"/>
              <a:ext cx="1085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8208" y="5065"/>
              <a:ext cx="1184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9786" y="5165"/>
              <a:ext cx="1085" cy="6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 flipH="1">
              <a:off x="9885" y="5868"/>
              <a:ext cx="986" cy="6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 flipH="1">
              <a:off x="8011" y="6471"/>
              <a:ext cx="16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H="1" flipV="1">
              <a:off x="6235" y="6170"/>
              <a:ext cx="1480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545" y="5592"/>
              <a:ext cx="838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28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446" y="5065"/>
              <a:ext cx="296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Г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151" y="5165"/>
              <a:ext cx="295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2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О</a:t>
              </a:r>
              <a:endParaRPr lang="ru-RU" sz="32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855" y="5366"/>
              <a:ext cx="296" cy="3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2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У</a:t>
              </a:r>
              <a:endParaRPr lang="ru-RU" sz="32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3" name="WordArt 5"/>
            <p:cNvSpPr>
              <a:spLocks noChangeArrowheads="1" noChangeShapeType="1" noTextEdit="1"/>
            </p:cNvSpPr>
            <p:nvPr/>
          </p:nvSpPr>
          <p:spPr bwMode="auto">
            <a:xfrm rot="1074510">
              <a:off x="4960" y="5922"/>
              <a:ext cx="390" cy="4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Д</a:t>
              </a:r>
              <a:endParaRPr lang="ru-RU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4" name="WordArt 4"/>
            <p:cNvSpPr>
              <a:spLocks noChangeArrowheads="1" noChangeShapeType="1" noTextEdit="1"/>
            </p:cNvSpPr>
            <p:nvPr/>
          </p:nvSpPr>
          <p:spPr bwMode="auto">
            <a:xfrm rot="1148387">
              <a:off x="5446" y="6069"/>
              <a:ext cx="198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с</a:t>
              </a:r>
              <a:endParaRPr lang="ru-RU" sz="3600" kern="10" spc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 flipV="1">
              <a:off x="7518" y="5567"/>
              <a:ext cx="2268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2"/>
            <p:cNvSpPr>
              <a:spLocks noChangeShapeType="1"/>
            </p:cNvSpPr>
            <p:nvPr/>
          </p:nvSpPr>
          <p:spPr bwMode="auto">
            <a:xfrm flipH="1">
              <a:off x="7814" y="6069"/>
              <a:ext cx="16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428604"/>
            <a:ext cx="8072494" cy="207170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85786" y="571480"/>
            <a:ext cx="78581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Задачи :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 Оказание </a:t>
            </a:r>
            <a:r>
              <a:rPr lang="ru-RU" b="1" dirty="0" smtClean="0">
                <a:solidFill>
                  <a:srgbClr val="000066"/>
                </a:solidFill>
              </a:rPr>
              <a:t>содействия в социализации детей раннего возраста на основе организации игровой </a:t>
            </a:r>
            <a:r>
              <a:rPr lang="ru-RU" b="1" dirty="0" smtClean="0">
                <a:solidFill>
                  <a:srgbClr val="000066"/>
                </a:solidFill>
              </a:rPr>
              <a:t>деятельности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0066"/>
                </a:solidFill>
              </a:rPr>
              <a:t>Разработка индивидуальных программ игровой поддержки развития ребенка, реализуемых на игровых </a:t>
            </a:r>
            <a:r>
              <a:rPr lang="ru-RU" b="1" dirty="0" smtClean="0">
                <a:solidFill>
                  <a:srgbClr val="000066"/>
                </a:solidFill>
              </a:rPr>
              <a:t>сеансах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Организация психолого-педагогического сопровождения </a:t>
            </a: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Обучение родителей и специалистов детских учреждений способам применения различных видов </a:t>
            </a:r>
            <a:r>
              <a:rPr lang="ru-RU" b="1" dirty="0" smtClean="0">
                <a:solidFill>
                  <a:srgbClr val="000066"/>
                </a:solidFill>
              </a:rPr>
              <a:t>игровых средств, </a:t>
            </a:r>
            <a:r>
              <a:rPr lang="ru-RU" b="1" dirty="0" smtClean="0">
                <a:solidFill>
                  <a:srgbClr val="000066"/>
                </a:solidFill>
              </a:rPr>
              <a:t>организации на их основе развивающих </a:t>
            </a:r>
            <a:r>
              <a:rPr lang="ru-RU" b="1" dirty="0" smtClean="0">
                <a:solidFill>
                  <a:srgbClr val="000066"/>
                </a:solidFill>
              </a:rPr>
              <a:t>игр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и  </a:t>
            </a:r>
            <a:r>
              <a:rPr lang="ru-RU" b="1" dirty="0" smtClean="0">
                <a:solidFill>
                  <a:srgbClr val="000066"/>
                </a:solidFill>
              </a:rPr>
              <a:t>игрового взаимодействия с </a:t>
            </a:r>
            <a:r>
              <a:rPr lang="ru-RU" b="1" dirty="0" smtClean="0">
                <a:solidFill>
                  <a:srgbClr val="000066"/>
                </a:solidFill>
              </a:rPr>
              <a:t>детьми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Создание предметно-развивающей среды для успешного перехода ребенка с яслей на дошкольную ступень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786322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4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200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Миссия центра игровой поддержки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 rot="13226370">
            <a:off x="2188222" y="1826228"/>
            <a:ext cx="484632" cy="978408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1095">
            <a:off x="4184261" y="1938943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3977">
            <a:off x="6265218" y="1777853"/>
            <a:ext cx="7858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3286124"/>
            <a:ext cx="2428892" cy="3357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Гуманизация пространства детства на основе синергетического подхода к воспитательной деятельности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3286124"/>
            <a:ext cx="2428892" cy="3357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Разработка модели развивающего пространства для детей раннего возраста путем создания условий гармоничного, всестороннего развития в специально организованной </a:t>
            </a:r>
            <a:r>
              <a:rPr lang="ru-RU" sz="1400" b="1" dirty="0" smtClean="0"/>
              <a:t>культурно-развивающей среде с учетом возрастного развития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3286124"/>
            <a:ext cx="2357454" cy="3357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Осуществление психолого-педагогического сопровождения семей и повышение компетентности родителей в вопросах воспитания и развития детей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32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80861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Этапы реализации проекта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00174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Мониторинг системы </a:t>
            </a:r>
            <a:r>
              <a:rPr lang="ru-RU" b="1" dirty="0" smtClean="0">
                <a:solidFill>
                  <a:srgbClr val="002060"/>
                </a:solidFill>
              </a:rPr>
              <a:t>в дошкольных учреждениях . Создание фонда игровой поддержки.</a:t>
            </a:r>
          </a:p>
          <a:p>
            <a:pPr marL="342900" indent="-342900">
              <a:buFont typeface="+mj-lt"/>
              <a:buAutoNum type="romanU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Подготовка </a:t>
            </a:r>
            <a:r>
              <a:rPr lang="ru-RU" b="1" dirty="0" smtClean="0">
                <a:solidFill>
                  <a:srgbClr val="002060"/>
                </a:solidFill>
              </a:rPr>
              <a:t>кадрового состава. Установление четкого взаимодействия специалистов Центра друг с другом и с семьями.</a:t>
            </a:r>
          </a:p>
          <a:p>
            <a:pPr marL="342900" indent="-342900">
              <a:buFont typeface="+mj-lt"/>
              <a:buAutoNum type="romanU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Разработка содержания и условий в дошкольном учреждении</a:t>
            </a:r>
          </a:p>
          <a:p>
            <a:pPr marL="342900" indent="-342900">
              <a:buFont typeface="+mj-lt"/>
              <a:buAutoNum type="romanU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Отработка  расписания игровых сеансов ЦИПР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romanU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Разработка форм работы с семьей и организация игрового сеанса</a:t>
            </a:r>
          </a:p>
          <a:p>
            <a:pPr marL="342900" indent="-342900">
              <a:buFont typeface="+mj-lt"/>
              <a:buAutoNum type="romanU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r>
              <a:rPr lang="ru-RU" b="1" dirty="0" smtClean="0">
                <a:solidFill>
                  <a:srgbClr val="002060"/>
                </a:solidFill>
              </a:rPr>
              <a:t>Создание семейно-центрированной модели профессионального взаимодействия сотрудников.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romanUcPeriod"/>
            </a:pPr>
            <a:endParaRPr lang="ru-RU" b="1" dirty="0" smtClean="0"/>
          </a:p>
          <a:p>
            <a:pPr marL="342900" indent="-342900">
              <a:buFont typeface="+mj-lt"/>
              <a:buAutoNum type="romanUcPeriod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6601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52286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Результативность работы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ЦИПР на первом этапе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8153373"/>
              </p:ext>
            </p:extLst>
          </p:nvPr>
        </p:nvGraphicFramePr>
        <p:xfrm>
          <a:off x="642910" y="2285992"/>
          <a:ext cx="342902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1428737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Количество обслуженных детей по возрасту (%)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57752" y="2285992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14876" y="142873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Занятия и консультации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86388"/>
            <a:ext cx="81439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Направления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1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. формирование союза с родителями и ребенком;</a:t>
            </a: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2  мотивация семьи на выявление потребностей;</a:t>
            </a: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3 сбор данных о ребенке и семье;</a:t>
            </a: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4  определение сильных сторон ребенка.</a:t>
            </a: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5  составление примерного плана работы.</a:t>
            </a:r>
            <a:endParaRPr lang="ru-RU" sz="1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1" y="214290"/>
            <a:ext cx="6305569" cy="85725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Взаимодействие с родителями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81439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направления сотрудничества: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прием  по заявлению родителей на основании договора, заключенного между родителями (законными представителями) и администрацией учреждения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оформление договоров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исследование семей воспитанников для выявления: типа семьи; образовательного уровня; социального и материального положения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анкетирование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ознакомление с правами и обязанностями детей и родителей в рамках нормативных документов ЦИПР, режим работы ЦИПР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знакомство с программами работы ЦИПР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консультации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обучение родителей взаимодействию с ребенком в целях его развития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семинары-практикумы по вопросам взаимодействия и игры с детьми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индивидуальные собеседования и рекомендации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родительские собрания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наглядная агитация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информационно- просветительская работа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фото выставки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выставки сотворчества детей и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организация тематических встреч, проведение развлечений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good_big_4d0e53b30fe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998756"/>
            <a:ext cx="1395402" cy="13770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776</Words>
  <Application>Microsoft Office PowerPoint</Application>
  <PresentationFormat>Экран (4:3)</PresentationFormat>
  <Paragraphs>131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ЦИПР – как форма взаимодействия родителей и детей,      Способ организации плавного перехода  яслей на дошкольную ступень.</vt:lpstr>
      <vt:lpstr>Слайд 2</vt:lpstr>
      <vt:lpstr>Слайд 3</vt:lpstr>
      <vt:lpstr>         Цель  :  развитие детей раннего возраста, путем создания   коммуникативных связей для ребенка, организация игрового пространства для адаптации и плавного перехода  яслей на дошкольную ступень.  </vt:lpstr>
      <vt:lpstr>Слайд 5</vt:lpstr>
      <vt:lpstr>Миссия центра игровой поддержки</vt:lpstr>
      <vt:lpstr>Этапы реализации проекта</vt:lpstr>
      <vt:lpstr>Результативность работы ЦИПР на первом этапе </vt:lpstr>
      <vt:lpstr>Взаимодействие с родителями</vt:lpstr>
      <vt:lpstr>Модель  игрового взаимодействия    «Мать - дитя» </vt:lpstr>
      <vt:lpstr>Слайд 11</vt:lpstr>
      <vt:lpstr>Ожидаемые результаты: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Елена</dc:creator>
  <cp:lastModifiedBy>алена</cp:lastModifiedBy>
  <cp:revision>42</cp:revision>
  <dcterms:created xsi:type="dcterms:W3CDTF">2012-03-15T17:28:18Z</dcterms:created>
  <dcterms:modified xsi:type="dcterms:W3CDTF">2012-03-16T11:34:07Z</dcterms:modified>
</cp:coreProperties>
</file>