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8" r:id="rId8"/>
    <p:sldId id="259" r:id="rId9"/>
    <p:sldId id="260" r:id="rId10"/>
    <p:sldId id="261" r:id="rId11"/>
    <p:sldId id="257" r:id="rId12"/>
    <p:sldId id="263" r:id="rId13"/>
    <p:sldId id="262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4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6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2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1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8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37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8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3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54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9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90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14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14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ECC8-2794-4601-BBA5-5CA61281C7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1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46E7-E036-443E-B13C-5F609AB045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87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B43EE-3800-40C0-B429-B20B1B1A37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28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E24C-297A-46F8-A7D0-B73CB6019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65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CCC60-8F82-4FB6-A6EA-F35195077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65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8CB2-6DCC-4E7A-AD30-3126E2C196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21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28E3-7BA2-4D5F-8428-3EABB6C06F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9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92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7A86B-4E3F-41CA-BB51-D669899EC7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47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CE7D-671A-4909-B36D-BB773BA72F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5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9A89-B3E6-40D4-99DD-F7A7A46B26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84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354C-1DC7-44B0-BF8C-7F90D9A76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8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9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01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9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87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15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53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94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70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23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31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DA63-FF61-4192-9276-6460A89321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6188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E3BE-383D-47CC-9A36-A3B65611C6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9113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9EF61-E0ED-40E9-8465-9321D86900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15066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D1241-0A71-4450-8CA0-03CD3536F3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88929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6E05E-4392-4594-934D-7813B56CA6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7449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28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74F9-4251-45DF-9DDC-8939D5A63F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3826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ABD7-1E8D-4BA1-84EB-F948C78832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11722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83A6B-93A6-4DE9-9F31-3A9D62338C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35524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CF303-47CA-4B7C-A5B0-0319C813D9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64411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C8BD7-BBAF-4AB5-A6D0-54431F4BE6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83420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395D-27A1-4B8B-98A7-E61DF09919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82214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ECC8-2794-4601-BBA5-5CA61281C7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64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46E7-E036-443E-B13C-5F609AB045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730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B43EE-3800-40C0-B429-B20B1B1A37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074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E24C-297A-46F8-A7D0-B73CB6019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0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CCC60-8F82-4FB6-A6EA-F35195077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16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8CB2-6DCC-4E7A-AD30-3126E2C196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518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28E3-7BA2-4D5F-8428-3EABB6C06F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42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7A86B-4E3F-41CA-BB51-D669899EC7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543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CE7D-671A-4909-B36D-BB773BA72F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41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9A89-B3E6-40D4-99DD-F7A7A46B26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704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354C-1DC7-44B0-BF8C-7F90D9A76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8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4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5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D2D36-E7FF-47A0-AC7D-57B0709E8A22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27E7-AA6A-4318-8D76-6431CCAAD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2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5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8F2F7-9956-4EE2-AE4A-D6556421910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7E43-962E-452C-8A7A-FA483B252F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FC26-9AA1-4108-8B15-F20C6E285E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E7AB41-4670-47E0-8F45-F89081368C7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9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8F2F7-9956-4EE2-AE4A-D6556421910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0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Математика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/>
              <a:t>Решение задач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10103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Составила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средней школы №72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Леонова Н.Н.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Самостоятельная работа.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81128"/>
          </a:xfrm>
        </p:spPr>
        <p:txBody>
          <a:bodyPr/>
          <a:lstStyle/>
          <a:p>
            <a:pPr lvl="0" fontAlgn="base">
              <a:spcAft>
                <a:spcPct val="0"/>
              </a:spcAft>
              <a:buNone/>
              <a:defRPr/>
            </a:pPr>
            <a:r>
              <a:rPr lang="ru-RU" sz="4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Легковых</a:t>
            </a:r>
            <a:r>
              <a:rPr lang="ru-RU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– </a:t>
            </a:r>
            <a:r>
              <a:rPr lang="ru-RU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42 машин</a:t>
            </a:r>
            <a:endParaRPr lang="ru-RU" sz="40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fontAlgn="base">
              <a:spcAft>
                <a:spcPct val="0"/>
              </a:spcAft>
              <a:buNone/>
              <a:defRPr/>
            </a:pPr>
            <a:r>
              <a:rPr lang="ru-RU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Грузовых</a:t>
            </a:r>
            <a:r>
              <a:rPr lang="ru-RU" sz="4000" b="1" kern="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  <a:r>
              <a:rPr lang="ru-RU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? на </a:t>
            </a:r>
            <a:r>
              <a:rPr lang="ru-RU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20м. меньше     </a:t>
            </a:r>
            <a:r>
              <a:rPr lang="ru-RU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?</a:t>
            </a:r>
            <a:r>
              <a:rPr lang="ru-RU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</a:t>
            </a:r>
            <a:endParaRPr lang="ru-RU" sz="40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68" y="1556792"/>
            <a:ext cx="439737" cy="15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4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66745"/>
            <a:ext cx="5450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Домашнее задани</a:t>
            </a:r>
            <a:r>
              <a:rPr lang="ru-RU" sz="4800" b="1" dirty="0">
                <a:solidFill>
                  <a:srgbClr val="FFFF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9727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4290"/>
            <a:ext cx="4987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Сосчитай по цепочке:</a:t>
            </a:r>
          </a:p>
        </p:txBody>
      </p:sp>
      <p:sp>
        <p:nvSpPr>
          <p:cNvPr id="4" name="Овал 3"/>
          <p:cNvSpPr/>
          <p:nvPr/>
        </p:nvSpPr>
        <p:spPr>
          <a:xfrm>
            <a:off x="642910" y="1785926"/>
            <a:ext cx="92869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17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3286124"/>
            <a:ext cx="958334" cy="571504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19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71736" y="3429000"/>
            <a:ext cx="857256" cy="5715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10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71934" y="1714488"/>
            <a:ext cx="928694" cy="64294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45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86248" y="3857628"/>
            <a:ext cx="857256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60" y="3500438"/>
            <a:ext cx="928694" cy="64294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68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001024" y="2285992"/>
            <a:ext cx="928694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60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00892" y="5072074"/>
            <a:ext cx="857256" cy="7143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38</a:t>
            </a:r>
            <a:endParaRPr lang="ru-RU" sz="3200" b="1" dirty="0">
              <a:solidFill>
                <a:prstClr val="black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785786" y="2786058"/>
            <a:ext cx="928694" cy="71438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6"/>
            <a:endCxn id="7" idx="2"/>
          </p:cNvCxnSpPr>
          <p:nvPr/>
        </p:nvCxnSpPr>
        <p:spPr>
          <a:xfrm>
            <a:off x="1785918" y="3571876"/>
            <a:ext cx="785818" cy="142876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4"/>
            <a:endCxn id="9" idx="1"/>
          </p:cNvCxnSpPr>
          <p:nvPr/>
        </p:nvCxnSpPr>
        <p:spPr>
          <a:xfrm rot="5400000">
            <a:off x="3682090" y="3087131"/>
            <a:ext cx="1583893" cy="124491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6"/>
          </p:cNvCxnSpPr>
          <p:nvPr/>
        </p:nvCxnSpPr>
        <p:spPr>
          <a:xfrm flipV="1">
            <a:off x="5143504" y="4000504"/>
            <a:ext cx="928694" cy="142876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2" idx="1"/>
          </p:cNvCxnSpPr>
          <p:nvPr/>
        </p:nvCxnSpPr>
        <p:spPr>
          <a:xfrm rot="16200000" flipH="1">
            <a:off x="6368414" y="4418671"/>
            <a:ext cx="1033311" cy="482730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7"/>
            <a:endCxn id="11" idx="4"/>
          </p:cNvCxnSpPr>
          <p:nvPr/>
        </p:nvCxnSpPr>
        <p:spPr>
          <a:xfrm rot="5400000" flipH="1" flipV="1">
            <a:off x="7010828" y="3722150"/>
            <a:ext cx="2176320" cy="732765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6"/>
            <a:endCxn id="8" idx="3"/>
          </p:cNvCxnSpPr>
          <p:nvPr/>
        </p:nvCxnSpPr>
        <p:spPr>
          <a:xfrm flipV="1">
            <a:off x="3428992" y="2263273"/>
            <a:ext cx="778946" cy="1451479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28728" y="2214554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+ </a:t>
            </a:r>
            <a:r>
              <a:rPr lang="ru-RU" sz="2800" b="1" dirty="0" smtClean="0">
                <a:solidFill>
                  <a:prstClr val="black"/>
                </a:solidFill>
              </a:rPr>
              <a:t>2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8794" y="307181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- </a:t>
            </a:r>
            <a:r>
              <a:rPr lang="ru-RU" sz="2800" b="1" dirty="0" smtClean="0">
                <a:solidFill>
                  <a:prstClr val="black"/>
                </a:solidFill>
              </a:rPr>
              <a:t>9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00364" y="2584952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+ </a:t>
            </a:r>
            <a:r>
              <a:rPr lang="ru-RU" sz="2800" b="1" dirty="0" smtClean="0">
                <a:solidFill>
                  <a:prstClr val="black"/>
                </a:solidFill>
              </a:rPr>
              <a:t>35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00562" y="2857496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-40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4942" y="350043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+ </a:t>
            </a:r>
            <a:r>
              <a:rPr lang="ru-RU" sz="2800" b="1" dirty="0" smtClean="0">
                <a:solidFill>
                  <a:prstClr val="black"/>
                </a:solidFill>
              </a:rPr>
              <a:t>63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16" y="4214818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- 30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43900" y="3929066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+ 22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7" name="Picture 140" descr="слон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2071702" cy="2805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9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468313" y="2060575"/>
            <a:ext cx="1800225" cy="15843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6600FF"/>
                </a:solidFill>
                <a:latin typeface="Engravers MT" pitchFamily="18" charset="0"/>
                <a:cs typeface="Arial" charset="0"/>
              </a:rPr>
              <a:t>88</a:t>
            </a: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900113" y="4797425"/>
            <a:ext cx="1800225" cy="15843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6600FF"/>
                </a:solidFill>
                <a:latin typeface="Engravers MT" pitchFamily="18" charset="0"/>
                <a:cs typeface="Arial" charset="0"/>
              </a:rPr>
              <a:t>43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6516688" y="4437063"/>
            <a:ext cx="1800225" cy="15843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6600FF"/>
                </a:solidFill>
                <a:latin typeface="Engravers MT" pitchFamily="18" charset="0"/>
                <a:cs typeface="Arial" charset="0"/>
              </a:rPr>
              <a:t>3</a:t>
            </a:r>
            <a:r>
              <a:rPr lang="ru-RU" sz="4400" b="1">
                <a:solidFill>
                  <a:srgbClr val="6600FF"/>
                </a:solidFill>
                <a:cs typeface="Arial" charset="0"/>
              </a:rPr>
              <a:t>1</a:t>
            </a: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7092950" y="2565400"/>
            <a:ext cx="1800225" cy="15843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6600FF"/>
                </a:solidFill>
                <a:latin typeface="Engravers MT" pitchFamily="18" charset="0"/>
                <a:cs typeface="Arial" charset="0"/>
              </a:rPr>
              <a:t>87</a:t>
            </a:r>
          </a:p>
        </p:txBody>
      </p:sp>
      <p:sp>
        <p:nvSpPr>
          <p:cNvPr id="2" name="AutoShape 16"/>
          <p:cNvSpPr>
            <a:spLocks noChangeArrowheads="1"/>
          </p:cNvSpPr>
          <p:nvPr/>
        </p:nvSpPr>
        <p:spPr bwMode="auto">
          <a:xfrm>
            <a:off x="4067175" y="4797425"/>
            <a:ext cx="1800225" cy="15843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6600FF"/>
                </a:solidFill>
                <a:latin typeface="Engravers MT" pitchFamily="18" charset="0"/>
                <a:cs typeface="Arial" charset="0"/>
              </a:rPr>
              <a:t>46</a:t>
            </a:r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5003800" y="1916113"/>
            <a:ext cx="1800225" cy="15843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6600FF"/>
                </a:solidFill>
                <a:latin typeface="Engravers MT" pitchFamily="18" charset="0"/>
                <a:cs typeface="Arial" charset="0"/>
              </a:rPr>
              <a:t>19</a:t>
            </a: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2843213" y="2565400"/>
            <a:ext cx="1800225" cy="15843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6600FF"/>
                </a:solidFill>
                <a:latin typeface="Engravers MT" pitchFamily="18" charset="0"/>
                <a:cs typeface="Arial" charset="0"/>
              </a:rPr>
              <a:t>50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611188" y="188913"/>
            <a:ext cx="7993062" cy="1512887"/>
          </a:xfrm>
          <a:prstGeom prst="horizontalScrol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Увеличить каждое число на 5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468313" y="2133600"/>
            <a:ext cx="1800225" cy="1584325"/>
          </a:xfrm>
          <a:prstGeom prst="irregularSeal1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6600FF"/>
                </a:solidFill>
                <a:latin typeface="Engravers MT" pitchFamily="18" charset="0"/>
                <a:cs typeface="Arial" charset="0"/>
              </a:rPr>
              <a:t>93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003800" y="1916113"/>
            <a:ext cx="1800225" cy="1584325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  <a:cs typeface="Arial" charset="0"/>
              </a:rPr>
              <a:t>24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4067175" y="4797425"/>
            <a:ext cx="1800225" cy="1584325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rgbClr val="99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  <a:cs typeface="Arial" charset="0"/>
              </a:rPr>
              <a:t>51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7092950" y="2565400"/>
            <a:ext cx="1800225" cy="1584325"/>
          </a:xfrm>
          <a:prstGeom prst="irregularSeal1">
            <a:avLst/>
          </a:prstGeom>
          <a:gradFill rotWithShape="1">
            <a:gsLst>
              <a:gs pos="0">
                <a:srgbClr val="66FF66"/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  <a:cs typeface="Arial" charset="0"/>
              </a:rPr>
              <a:t>92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516688" y="4437063"/>
            <a:ext cx="1800225" cy="1584325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  <a:cs typeface="Arial" charset="0"/>
              </a:rPr>
              <a:t>36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00113" y="4797425"/>
            <a:ext cx="1800225" cy="1584325"/>
          </a:xfrm>
          <a:prstGeom prst="irregularSeal1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  <a:cs typeface="Arial" charset="0"/>
              </a:rPr>
              <a:t>48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843213" y="2565400"/>
            <a:ext cx="1800225" cy="1584325"/>
          </a:xfrm>
          <a:prstGeom prst="irregularSeal1">
            <a:avLst/>
          </a:prstGeom>
          <a:gradFill rotWithShape="1">
            <a:gsLst>
              <a:gs pos="0">
                <a:srgbClr val="009900">
                  <a:alpha val="96001"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  <a:cs typeface="Arial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3108254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5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44043" grpId="1" animBg="1"/>
      <p:bldP spid="44043" grpId="2" animBg="1"/>
      <p:bldP spid="44047" grpId="0" animBg="1"/>
      <p:bldP spid="44047" grpId="1" animBg="1"/>
      <p:bldP spid="44047" grpId="2" animBg="1"/>
      <p:bldP spid="44045" grpId="0" animBg="1"/>
      <p:bldP spid="44045" grpId="1" animBg="1"/>
      <p:bldP spid="44045" grpId="2" animBg="1"/>
      <p:bldP spid="44048" grpId="0" animBg="1"/>
      <p:bldP spid="44048" grpId="1" animBg="1"/>
      <p:bldP spid="44048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44035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04664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Вычисли: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787126"/>
            <a:ext cx="1984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50</a:t>
            </a:r>
            <a:r>
              <a:rPr lang="ru-RU" sz="4000" b="1" dirty="0" smtClean="0">
                <a:solidFill>
                  <a:prstClr val="black"/>
                </a:solidFill>
              </a:rPr>
              <a:t>+ 30</a:t>
            </a:r>
            <a:r>
              <a:rPr lang="ru-RU" sz="4000" b="1" dirty="0">
                <a:solidFill>
                  <a:prstClr val="black"/>
                </a:solidFill>
              </a:rPr>
              <a:t>=</a:t>
            </a:r>
          </a:p>
          <a:p>
            <a:r>
              <a:rPr lang="ru-RU" sz="4000" b="1" dirty="0" smtClean="0">
                <a:solidFill>
                  <a:prstClr val="black"/>
                </a:solidFill>
              </a:rPr>
              <a:t>41- 1   </a:t>
            </a:r>
            <a:r>
              <a:rPr lang="ru-RU" sz="4000" b="1" dirty="0">
                <a:solidFill>
                  <a:prstClr val="black"/>
                </a:solidFill>
              </a:rPr>
              <a:t>=</a:t>
            </a:r>
          </a:p>
          <a:p>
            <a:r>
              <a:rPr lang="ru-RU" sz="4000" b="1" dirty="0" smtClean="0">
                <a:solidFill>
                  <a:prstClr val="black"/>
                </a:solidFill>
              </a:rPr>
              <a:t>84- 80 </a:t>
            </a:r>
            <a:r>
              <a:rPr lang="ru-RU" sz="4000" b="1" dirty="0">
                <a:solidFill>
                  <a:prstClr val="black"/>
                </a:solidFill>
              </a:rPr>
              <a:t>=</a:t>
            </a:r>
          </a:p>
          <a:p>
            <a:r>
              <a:rPr lang="ru-RU" sz="4000" b="1" dirty="0">
                <a:solidFill>
                  <a:prstClr val="black"/>
                </a:solidFill>
              </a:rPr>
              <a:t>10</a:t>
            </a:r>
            <a:r>
              <a:rPr lang="ru-RU" sz="4000" b="1" dirty="0" smtClean="0">
                <a:solidFill>
                  <a:prstClr val="black"/>
                </a:solidFill>
              </a:rPr>
              <a:t>+ 9  </a:t>
            </a:r>
            <a:r>
              <a:rPr lang="ru-RU" sz="40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1520" y="1787126"/>
            <a:ext cx="7040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80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40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4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760" y="1772377"/>
            <a:ext cx="18662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80- 20 </a:t>
            </a:r>
            <a:r>
              <a:rPr lang="ru-RU" sz="4000" b="1" dirty="0">
                <a:solidFill>
                  <a:prstClr val="black"/>
                </a:solidFill>
              </a:rPr>
              <a:t>=</a:t>
            </a:r>
          </a:p>
          <a:p>
            <a:r>
              <a:rPr lang="ru-RU" sz="4000" b="1" dirty="0">
                <a:solidFill>
                  <a:prstClr val="black"/>
                </a:solidFill>
              </a:rPr>
              <a:t>30</a:t>
            </a:r>
            <a:r>
              <a:rPr lang="ru-RU" sz="4000" b="1" dirty="0" smtClean="0">
                <a:solidFill>
                  <a:prstClr val="black"/>
                </a:solidFill>
              </a:rPr>
              <a:t>+ 15</a:t>
            </a:r>
            <a:r>
              <a:rPr lang="ru-RU" sz="4000" b="1" dirty="0">
                <a:solidFill>
                  <a:prstClr val="black"/>
                </a:solidFill>
              </a:rPr>
              <a:t>=</a:t>
            </a:r>
          </a:p>
          <a:p>
            <a:r>
              <a:rPr lang="ru-RU" sz="4000" b="1" dirty="0" smtClean="0">
                <a:solidFill>
                  <a:prstClr val="black"/>
                </a:solidFill>
              </a:rPr>
              <a:t>74- 20 </a:t>
            </a:r>
            <a:r>
              <a:rPr lang="ru-RU" sz="4000" b="1" dirty="0">
                <a:solidFill>
                  <a:prstClr val="black"/>
                </a:solidFill>
              </a:rPr>
              <a:t>=</a:t>
            </a:r>
          </a:p>
          <a:p>
            <a:r>
              <a:rPr lang="ru-RU" sz="4000" b="1" dirty="0" smtClean="0">
                <a:solidFill>
                  <a:prstClr val="black"/>
                </a:solidFill>
              </a:rPr>
              <a:t>70-  9  =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7110" y="1814544"/>
            <a:ext cx="7040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60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45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17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5944" y="1814544"/>
            <a:ext cx="19351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90- 30 </a:t>
            </a:r>
            <a:r>
              <a:rPr lang="ru-RU" sz="4000" b="1" dirty="0">
                <a:solidFill>
                  <a:prstClr val="black"/>
                </a:solidFill>
              </a:rPr>
              <a:t>=</a:t>
            </a:r>
          </a:p>
          <a:p>
            <a:r>
              <a:rPr lang="ru-RU" sz="4000" b="1" dirty="0">
                <a:solidFill>
                  <a:prstClr val="black"/>
                </a:solidFill>
              </a:rPr>
              <a:t>44</a:t>
            </a:r>
            <a:r>
              <a:rPr lang="ru-RU" sz="4000" b="1" dirty="0" smtClean="0">
                <a:solidFill>
                  <a:prstClr val="black"/>
                </a:solidFill>
              </a:rPr>
              <a:t>+ 1  </a:t>
            </a:r>
            <a:r>
              <a:rPr lang="ru-RU" sz="4000" b="1" dirty="0">
                <a:solidFill>
                  <a:prstClr val="black"/>
                </a:solidFill>
              </a:rPr>
              <a:t>=</a:t>
            </a:r>
          </a:p>
          <a:p>
            <a:r>
              <a:rPr lang="ru-RU" sz="4000" b="1" dirty="0" smtClean="0">
                <a:solidFill>
                  <a:prstClr val="black"/>
                </a:solidFill>
              </a:rPr>
              <a:t>37- 20 </a:t>
            </a:r>
            <a:r>
              <a:rPr lang="ru-RU" sz="4000" b="1" dirty="0">
                <a:solidFill>
                  <a:prstClr val="black"/>
                </a:solidFill>
              </a:rPr>
              <a:t>=</a:t>
            </a:r>
          </a:p>
          <a:p>
            <a:r>
              <a:rPr lang="ru-RU" sz="4000" b="1" dirty="0">
                <a:solidFill>
                  <a:prstClr val="black"/>
                </a:solidFill>
              </a:rPr>
              <a:t>90</a:t>
            </a:r>
            <a:r>
              <a:rPr lang="ru-RU" sz="4000" b="1" dirty="0" smtClean="0">
                <a:solidFill>
                  <a:prstClr val="black"/>
                </a:solidFill>
              </a:rPr>
              <a:t>+ 9  =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6977" y="1787125"/>
            <a:ext cx="831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60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45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54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1461" y="5381928"/>
            <a:ext cx="2961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solidFill>
                  <a:srgbClr val="FF0000"/>
                </a:solidFill>
              </a:rPr>
              <a:t>Проверь:</a:t>
            </a:r>
          </a:p>
        </p:txBody>
      </p:sp>
      <p:pic>
        <p:nvPicPr>
          <p:cNvPr id="3075" name="Picture 3" descr="D:\мама\Мои рисунки\анимации\f3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36" y="3986922"/>
            <a:ext cx="2000264" cy="3082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8882" y="4774357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 ряд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4382" y="4774356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2</a:t>
            </a:r>
            <a:r>
              <a:rPr lang="ru-RU" sz="3200" b="1" dirty="0" smtClean="0"/>
              <a:t> ряд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78607" y="4769606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3</a:t>
            </a:r>
            <a:r>
              <a:rPr lang="ru-RU" sz="3200" b="1" dirty="0" smtClean="0"/>
              <a:t> ряд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3307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3507 -0.65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4" grpId="1"/>
      <p:bldP spid="1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ub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d3365a70f6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18716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9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58591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0" descr="d3365a70f64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84738"/>
            <a:ext cx="17272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1" descr="d3365a70f64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19431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22" descr="d3365a70f64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7263"/>
            <a:ext cx="19446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23" descr="d3365a70f64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382838"/>
            <a:ext cx="2232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снеж12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27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1655762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28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67300"/>
            <a:ext cx="18002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 flipH="1"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 flipH="1"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921" name="AutoShape 33"/>
          <p:cNvSpPr>
            <a:spLocks noChangeArrowheads="1"/>
          </p:cNvSpPr>
          <p:nvPr/>
        </p:nvSpPr>
        <p:spPr bwMode="auto">
          <a:xfrm rot="11051002">
            <a:off x="8739188" y="0"/>
            <a:ext cx="404812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922" name="AutoShape 34"/>
          <p:cNvSpPr>
            <a:spLocks noChangeArrowheads="1"/>
          </p:cNvSpPr>
          <p:nvPr/>
        </p:nvSpPr>
        <p:spPr bwMode="auto">
          <a:xfrm>
            <a:off x="0" y="6462713"/>
            <a:ext cx="404813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923" name="AutoShape 35"/>
          <p:cNvSpPr>
            <a:spLocks noChangeArrowheads="1"/>
          </p:cNvSpPr>
          <p:nvPr/>
        </p:nvSpPr>
        <p:spPr bwMode="auto">
          <a:xfrm rot="5400000">
            <a:off x="-4763" y="4763"/>
            <a:ext cx="404813" cy="395288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924" name="AutoShape 36"/>
          <p:cNvSpPr>
            <a:spLocks noChangeArrowheads="1"/>
          </p:cNvSpPr>
          <p:nvPr/>
        </p:nvSpPr>
        <p:spPr bwMode="auto">
          <a:xfrm rot="16200000">
            <a:off x="8743951" y="6457950"/>
            <a:ext cx="404812" cy="3952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540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9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3469E-6 L 0.2401 -0.27267 L 0.48038 2.53469E-6 L 0.2401 0.27266 L 3.33333E-6 2.53469E-6 Z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66327E-6 C -0.00069 -0.11402 0.10955 -0.20629 0.2441 -0.20676 C 0.37847 -0.20676 0.48819 -0.11402 0.48802 -0.0007 C 0.48819 0.11355 0.37899 0.20536 0.24375 0.20536 C 0.10938 0.20536 -0.00069 0.11355 -2.77778E-7 3.66327E-6 Z " pathEditMode="relative" rAng="16200000" ptsTypes="fffff">
                                      <p:cBhvr>
                                        <p:cTn id="11" dur="3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4996 C 0.00017 0.02127 0.06059 0.08001 0.13437 0.08001 C 0.22135 0.08001 0.25295 0.01503 0.26614 -0.02406 L 0.27968 -0.07609 C 0.29323 -0.11494 0.32673 -0.17993 0.425 -0.17993 C 0.48784 -0.17993 0.55937 -0.12142 0.55937 -0.04996 C 0.55937 0.02127 0.48784 0.08001 0.425 0.08001 C 0.32673 0.08001 0.29323 0.01503 0.27968 -0.02406 L 0.26614 -0.07609 C 0.25295 -0.11494 0.22135 -0.17993 0.13437 -0.17993 C 0.06059 -0.17993 0.00017 -0.12142 0.00017 -0.04996 Z " pathEditMode="relative" rAng="0" ptsTypes="ffFffffFfff">
                                      <p:cBhvr>
                                        <p:cTn id="14" dur="3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14" y="15372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Составь задачу.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5" y="1026105"/>
            <a:ext cx="128587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01545"/>
            <a:ext cx="128587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35" y="3212976"/>
            <a:ext cx="1285875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22393"/>
            <a:ext cx="1285875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10" y="3428999"/>
            <a:ext cx="951494" cy="16175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87" y="3685185"/>
            <a:ext cx="951494" cy="1617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82" y="1366551"/>
            <a:ext cx="951494" cy="16175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72" y="1576871"/>
            <a:ext cx="994967" cy="16914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1913"/>
            <a:ext cx="1069851" cy="1818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92775"/>
            <a:ext cx="951494" cy="16175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44" y="5046538"/>
            <a:ext cx="40302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 + 5 = 9 (ж.)</a:t>
            </a:r>
          </a:p>
          <a:p>
            <a:r>
              <a:rPr lang="ru-RU" sz="3600" b="1" dirty="0" smtClean="0"/>
              <a:t>Ответ: 9 животных </a:t>
            </a:r>
          </a:p>
          <a:p>
            <a:r>
              <a:rPr lang="ru-RU" sz="3600" b="1" dirty="0" smtClean="0"/>
              <a:t>Всего.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5908" y="5054591"/>
            <a:ext cx="42871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 – 4 = 1 (ж.)</a:t>
            </a:r>
          </a:p>
          <a:p>
            <a:r>
              <a:rPr lang="ru-RU" sz="3600" b="1" dirty="0" smtClean="0"/>
              <a:t>Ответ: на 1 морских </a:t>
            </a:r>
          </a:p>
          <a:p>
            <a:r>
              <a:rPr lang="ru-RU" sz="3600" b="1" dirty="0"/>
              <a:t>к</a:t>
            </a:r>
            <a:r>
              <a:rPr lang="ru-RU" sz="3600" b="1" dirty="0" smtClean="0"/>
              <a:t>оньков больше.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655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74638"/>
            <a:ext cx="8579296" cy="994122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Составьте и решите задачу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527970"/>
            <a:ext cx="8507288" cy="4997374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Белых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 12грибов</a:t>
            </a:r>
          </a:p>
          <a:p>
            <a:pPr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Лисичек</a:t>
            </a:r>
            <a:r>
              <a:rPr lang="ru-RU" sz="40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? на 20гр. больше</a:t>
            </a:r>
          </a:p>
          <a:p>
            <a:pPr eaLnBrk="1" hangingPunct="1">
              <a:buFontTx/>
              <a:buNone/>
              <a:defRPr/>
            </a:pPr>
            <a:endParaRPr lang="en-US" sz="54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4" name="AutoShape 6"/>
          <p:cNvSpPr>
            <a:spLocks/>
          </p:cNvSpPr>
          <p:nvPr/>
        </p:nvSpPr>
        <p:spPr bwMode="auto">
          <a:xfrm>
            <a:off x="7432675" y="1527969"/>
            <a:ext cx="647700" cy="1944688"/>
          </a:xfrm>
          <a:prstGeom prst="rightBrace">
            <a:avLst>
              <a:gd name="adj1" fmla="val 2502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>
              <a:solidFill>
                <a:srgbClr val="000000"/>
              </a:solidFill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8162874" y="2119313"/>
            <a:ext cx="52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95288" y="3671888"/>
            <a:ext cx="46907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1) 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12 </a:t>
            </a: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 =32 (</a:t>
            </a:r>
            <a:r>
              <a:rPr lang="ru-RU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.)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121859" y="3759456"/>
            <a:ext cx="25715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ru-RU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лисичек</a:t>
            </a:r>
            <a:r>
              <a:rPr lang="ru-RU" sz="32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32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68313" y="4292600"/>
            <a:ext cx="46907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2) 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12 </a:t>
            </a: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32 </a:t>
            </a: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4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4(</a:t>
            </a:r>
            <a:r>
              <a:rPr lang="ru-RU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.)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91213" y="4898367"/>
            <a:ext cx="57661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(12 </a:t>
            </a: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20) </a:t>
            </a: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12 </a:t>
            </a: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4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4(</a:t>
            </a:r>
            <a:r>
              <a:rPr lang="ru-RU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гр.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65352" y="5733256"/>
            <a:ext cx="2116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Ответ: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418555" y="5733256"/>
            <a:ext cx="52748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34 </a:t>
            </a:r>
            <a:r>
              <a:rPr lang="ru-RU" sz="4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г</a:t>
            </a:r>
            <a:r>
              <a:rPr lang="ru-RU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риба в корзинке</a:t>
            </a:r>
            <a:r>
              <a:rPr lang="ru-RU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/>
      <p:bldP spid="66569" grpId="0"/>
      <p:bldP spid="66570" grpId="0"/>
      <p:bldP spid="66571" grpId="0"/>
      <p:bldP spid="66572" grpId="0"/>
      <p:bldP spid="665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488" y="238008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Обратная задача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72925" y="2097222"/>
            <a:ext cx="8686800" cy="45651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Белых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– 12грибов         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Лисичек 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- ? </a:t>
            </a:r>
            <a:r>
              <a:rPr lang="ru-RU" sz="4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р.              </a:t>
            </a:r>
            <a:r>
              <a:rPr lang="ru-RU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44гриба</a:t>
            </a:r>
            <a:endParaRPr lang="ru-RU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   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6666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Arial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5076056" y="2064267"/>
            <a:ext cx="462392" cy="1696896"/>
          </a:xfrm>
          <a:prstGeom prst="rightBrace">
            <a:avLst>
              <a:gd name="adj1" fmla="val 25020"/>
              <a:gd name="adj2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288" y="3671888"/>
            <a:ext cx="36295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ru-RU" sz="4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– 12 = 32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(</a:t>
            </a:r>
            <a:r>
              <a:rPr kumimoji="0" lang="ru-RU" sz="4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гр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.)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65351" y="4509120"/>
            <a:ext cx="2116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Ответ: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83575" y="5051000"/>
            <a:ext cx="52854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32  лисички в корзинке</a:t>
            </a:r>
            <a:r>
              <a:rPr kumimoji="0" lang="ru-RU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.</a:t>
            </a:r>
            <a:endParaRPr kumimoji="0" lang="ru-RU" sz="40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648"/>
            <a:ext cx="2705429" cy="180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7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597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Обратная задача.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35239"/>
            <a:ext cx="8229600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4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Белых</a:t>
            </a:r>
            <a:r>
              <a:rPr lang="ru-RU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 </a:t>
            </a:r>
            <a:r>
              <a:rPr lang="ru-RU" sz="48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грибов          </a:t>
            </a:r>
            <a:endParaRPr lang="ru-RU" sz="48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4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Лисичек  </a:t>
            </a:r>
            <a:r>
              <a:rPr lang="ru-RU" sz="4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48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 </a:t>
            </a:r>
            <a:r>
              <a:rPr lang="ru-RU" sz="4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62" y="2074932"/>
            <a:ext cx="443051" cy="172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2585143"/>
            <a:ext cx="1972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44гриба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90335"/>
            <a:ext cx="3629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44 – </a:t>
            </a:r>
            <a:r>
              <a:rPr lang="ru-RU" sz="4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 </a:t>
            </a:r>
            <a:r>
              <a:rPr lang="ru-RU" sz="4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ru-RU" sz="4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12(</a:t>
            </a:r>
            <a:r>
              <a:rPr lang="ru-RU" sz="4000" i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</a:t>
            </a:r>
            <a:r>
              <a:rPr lang="ru-RU" sz="4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98221"/>
            <a:ext cx="24209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8271"/>
            <a:ext cx="2754334" cy="207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800" y="5373216"/>
            <a:ext cx="4301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12 </a:t>
            </a:r>
            <a:r>
              <a:rPr lang="ru-RU" sz="4400" b="1" dirty="0" smtClean="0"/>
              <a:t>белых грибов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1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274</Words>
  <Application>Microsoft Office PowerPoint</Application>
  <PresentationFormat>Экран (4:3)</PresentationFormat>
  <Paragraphs>101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Тема Office</vt:lpstr>
      <vt:lpstr>1_Тема Office</vt:lpstr>
      <vt:lpstr>Оформление по умолчанию</vt:lpstr>
      <vt:lpstr>2_Тема Office</vt:lpstr>
      <vt:lpstr>1_Оформление по умолчанию</vt:lpstr>
      <vt:lpstr>2_Оформление по умолчанию</vt:lpstr>
      <vt:lpstr>Математика Решение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задачу.</vt:lpstr>
      <vt:lpstr>Составьте и решите задачу</vt:lpstr>
      <vt:lpstr>Обратная задача.</vt:lpstr>
      <vt:lpstr>Обратная задача.</vt:lpstr>
      <vt:lpstr>Самостоятельная работа.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Решение задач</dc:title>
  <dc:creator>СемейкА</dc:creator>
  <cp:lastModifiedBy>leon</cp:lastModifiedBy>
  <cp:revision>15</cp:revision>
  <dcterms:created xsi:type="dcterms:W3CDTF">2011-12-13T13:16:59Z</dcterms:created>
  <dcterms:modified xsi:type="dcterms:W3CDTF">2011-12-14T06:56:39Z</dcterms:modified>
</cp:coreProperties>
</file>