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630" autoAdjust="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F32B8-B64F-4FA1-AAB2-CF689669319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0F8B0-A38F-492D-9B9B-F062D48A60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04B98-0DAF-4225-B4FF-6F7D5797F41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79C3E-2ECA-43CF-BF81-BB5087F59C0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DE563-7A28-4216-85BC-495ECEE396A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BCF99-95ED-4B84-A16E-DBCCA6DB6D9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722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1722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F0684-BEB6-4DC8-90CE-22DEE979DF8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D2078-6986-4E99-A1B4-F2075E2A929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3A4CE-BCB9-4FD5-A636-45A4D471218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AE110-F87B-4BC3-9FEC-FBF7E8CDBDE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31472-31D5-4DFC-B866-446170AACC3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811AD-633F-41E4-AC25-B6B15D562EB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BFAB6-75CF-412D-B0C8-8809F91F0B8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244A2-B3F1-42EB-A0F5-AF507C092ED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2300" y="533400"/>
            <a:ext cx="21717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362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854D4-2A30-4B55-B604-83014425E99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3BDD3-71C1-4134-946E-0ED4E72902B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1EA29-FD29-4527-8288-1E2DFA319F4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F3D04-414A-4156-852F-4390DC06BD2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EB9F4-88C5-4E1E-801E-1FB97E2552C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98B87-CD3F-4F55-AFFD-0800D397A05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1F762-3A0F-4D58-A0EC-D381C84C2B5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9FF82-056B-44E4-A4FE-7C892D076AE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9B2121-BD10-4F18-A9E4-1D34A8FA1A54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224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9BBFD94-2847-4CC5-BEA2-0280E7BA0166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18.xml"/><Relationship Id="rId1" Type="http://schemas.openxmlformats.org/officeDocument/2006/relationships/audio" Target="file:///C:\Documents%20and%20Settings\User\&#1052;&#1086;&#1080;%20&#1076;&#1086;&#1082;&#1091;&#1084;&#1077;&#1085;&#1090;&#1099;\&#1076;&#1077;&#1090;&#1089;&#1082;&#1080;&#1077;%20&#1087;&#1077;&#1089;&#1085;&#1080;\devchonki_malchishki_.mp3" TargetMode="Externa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Relationship Id="rId9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Автор: </a:t>
            </a:r>
            <a:r>
              <a:rPr lang="ru-RU" dirty="0" err="1" smtClean="0">
                <a:solidFill>
                  <a:srgbClr val="FF0000"/>
                </a:solidFill>
              </a:rPr>
              <a:t>Носкова</a:t>
            </a:r>
            <a:r>
              <a:rPr lang="ru-RU" dirty="0" smtClean="0">
                <a:solidFill>
                  <a:srgbClr val="FF0000"/>
                </a:solidFill>
              </a:rPr>
              <a:t> Марина Александровна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Учитель начальных классов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МБОУ СОШ № 2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города Верещагино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42976" y="1000108"/>
            <a:ext cx="263314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7+5=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12-6=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5+9=</a:t>
            </a:r>
          </a:p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9+9=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928670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868" y="1857364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86116" y="2714620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86116" y="3500438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86380" y="1071546"/>
            <a:ext cx="1973617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14-7=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8+8=</a:t>
            </a:r>
          </a:p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11-5=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14-9=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286644" y="107154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072330" y="1928802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16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86644" y="2786058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86644" y="357187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814656"/>
          </a:xfrm>
        </p:spPr>
        <p:txBody>
          <a:bodyPr/>
          <a:lstStyle/>
          <a:p>
            <a:r>
              <a:rPr lang="ru-RU" dirty="0" smtClean="0"/>
              <a:t>Миша прочитал 15 книг, а Юра – 8 книг. На сколько больше книг прочитал Миша, чем Юра?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15110" cy="1971692"/>
          </a:xfrm>
        </p:spPr>
        <p:txBody>
          <a:bodyPr/>
          <a:lstStyle/>
          <a:p>
            <a:r>
              <a:rPr lang="ru-RU" sz="3600" dirty="0" smtClean="0">
                <a:solidFill>
                  <a:srgbClr val="00B050"/>
                </a:solidFill>
              </a:rPr>
              <a:t>З</a:t>
            </a:r>
            <a:r>
              <a:rPr lang="ru-RU" sz="3600" dirty="0" smtClean="0"/>
              <a:t>ада</a:t>
            </a:r>
            <a:r>
              <a:rPr lang="ru-RU" sz="3600" dirty="0" smtClean="0">
                <a:solidFill>
                  <a:srgbClr val="00B050"/>
                </a:solidFill>
              </a:rPr>
              <a:t>ча</a:t>
            </a:r>
            <a:r>
              <a:rPr lang="ru-RU" sz="3600" dirty="0" smtClean="0"/>
              <a:t>.</a:t>
            </a:r>
          </a:p>
          <a:p>
            <a:pPr algn="l"/>
            <a:r>
              <a:rPr lang="ru-RU" sz="3600" dirty="0" smtClean="0"/>
              <a:t>15 – 8=7(к.)</a:t>
            </a:r>
          </a:p>
          <a:p>
            <a:pPr algn="l"/>
            <a:r>
              <a:rPr lang="ru-RU" sz="3600" dirty="0" smtClean="0"/>
              <a:t>Ответ: на 7 книг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533400"/>
            <a:ext cx="8229600" cy="1143000"/>
          </a:xfrm>
        </p:spPr>
        <p:txBody>
          <a:bodyPr/>
          <a:lstStyle/>
          <a:p>
            <a:r>
              <a:rPr lang="ru-RU" dirty="0" err="1" smtClean="0"/>
              <a:t>физминутка</a:t>
            </a:r>
            <a:endParaRPr lang="ru-RU" dirty="0"/>
          </a:p>
        </p:txBody>
      </p:sp>
      <p:pic>
        <p:nvPicPr>
          <p:cNvPr id="11" name="devchonki_malchishki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6858016" y="5143512"/>
            <a:ext cx="304800" cy="304800"/>
          </a:xfrm>
          <a:prstGeom prst="rect">
            <a:avLst/>
          </a:prstGeom>
        </p:spPr>
      </p:pic>
      <p:pic>
        <p:nvPicPr>
          <p:cNvPr id="13" name="Рисунок 12" descr="61edf9c0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7950" y="2285992"/>
            <a:ext cx="628650" cy="1047750"/>
          </a:xfrm>
          <a:prstGeom prst="rect">
            <a:avLst/>
          </a:prstGeom>
        </p:spPr>
      </p:pic>
      <p:pic>
        <p:nvPicPr>
          <p:cNvPr id="14" name="Рисунок 13" descr="060103ot_pep038_prv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3857628"/>
            <a:ext cx="1095375" cy="1133475"/>
          </a:xfrm>
          <a:prstGeom prst="rect">
            <a:avLst/>
          </a:prstGeom>
        </p:spPr>
      </p:pic>
      <p:pic>
        <p:nvPicPr>
          <p:cNvPr id="15" name="Рисунок 14" descr="293566910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0430" y="3714752"/>
            <a:ext cx="1295400" cy="904875"/>
          </a:xfrm>
          <a:prstGeom prst="rect">
            <a:avLst/>
          </a:prstGeom>
        </p:spPr>
      </p:pic>
      <p:pic>
        <p:nvPicPr>
          <p:cNvPr id="16" name="Рисунок 15" descr="606577596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57686" y="1428736"/>
            <a:ext cx="1257300" cy="1600200"/>
          </a:xfrm>
          <a:prstGeom prst="rect">
            <a:avLst/>
          </a:prstGeom>
        </p:spPr>
      </p:pic>
      <p:pic>
        <p:nvPicPr>
          <p:cNvPr id="17" name="Рисунок 16" descr="606577596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5984" y="1571612"/>
            <a:ext cx="1257300" cy="1600200"/>
          </a:xfrm>
          <a:prstGeom prst="rect">
            <a:avLst/>
          </a:prstGeom>
        </p:spPr>
      </p:pic>
      <p:pic>
        <p:nvPicPr>
          <p:cNvPr id="18" name="Рисунок 17" descr="027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62400" y="2833687"/>
            <a:ext cx="1219200" cy="1190625"/>
          </a:xfrm>
          <a:prstGeom prst="rect">
            <a:avLst/>
          </a:prstGeom>
        </p:spPr>
      </p:pic>
      <p:pic>
        <p:nvPicPr>
          <p:cNvPr id="19" name="Рисунок 18" descr="029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10037" y="2814637"/>
            <a:ext cx="923925" cy="1228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000"/>
                            </p:stCondLst>
                            <p:childTnLst>
                              <p:par>
                                <p:cTn id="3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500"/>
                            </p:stCondLst>
                            <p:childTnLst>
                              <p:par>
                                <p:cTn id="4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7000"/>
                            </p:stCondLst>
                            <p:childTnLst>
                              <p:par>
                                <p:cTn id="5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75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25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7500"/>
                            </p:stCondLst>
                            <p:childTnLst>
                              <p:par>
                                <p:cTn id="6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2500"/>
                            </p:stCondLst>
                            <p:childTnLst>
                              <p:par>
                                <p:cTn id="7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7500"/>
                            </p:stCondLst>
                            <p:childTnLst>
                              <p:par>
                                <p:cTn id="7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2071701"/>
          </a:xfrm>
        </p:spPr>
        <p:txBody>
          <a:bodyPr/>
          <a:lstStyle/>
          <a:p>
            <a:r>
              <a:rPr lang="ru-RU" dirty="0" smtClean="0"/>
              <a:t>Начерти отрезок длиной 8 сантиметров.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rgbClr val="FF0000"/>
                </a:solidFill>
              </a:rPr>
              <a:t>Второй отрезок начерти на 3 сантиметра меньше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32" y="1142984"/>
            <a:ext cx="3570465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(16-7)+4=</a:t>
            </a:r>
          </a:p>
          <a:p>
            <a:pPr algn="ctr"/>
            <a:endParaRPr lang="ru-RU" sz="54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  <a:p>
            <a:pPr algn="ctr"/>
            <a:r>
              <a:rPr lang="ru-RU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10+(11-5)=</a:t>
            </a:r>
          </a:p>
          <a:p>
            <a:pPr algn="ctr"/>
            <a:endParaRPr lang="ru-RU" sz="54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14-(12-7)=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500042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9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29256" y="1214422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13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2071678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6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0694" y="2714620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16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71934" y="3714752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5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43570" y="428625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9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815290" cy="3571876"/>
          </a:xfrm>
        </p:spPr>
        <p:txBody>
          <a:bodyPr/>
          <a:lstStyle/>
          <a:p>
            <a:r>
              <a:rPr lang="ru-RU" sz="3600" dirty="0" smtClean="0"/>
              <a:t>На одной ветке сидело 8 синиц, а на другой ветке на 3 синички меньше.</a:t>
            </a:r>
            <a:br>
              <a:rPr lang="ru-RU" sz="3600" dirty="0" smtClean="0"/>
            </a:br>
            <a:r>
              <a:rPr lang="ru-RU" sz="3600" dirty="0" smtClean="0">
                <a:solidFill>
                  <a:srgbClr val="FF0000"/>
                </a:solidFill>
              </a:rPr>
              <a:t>Придумай вопрос, чтобы задача решалась в 2 действия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143380"/>
            <a:ext cx="3714776" cy="2114568"/>
          </a:xfrm>
        </p:spPr>
        <p:txBody>
          <a:bodyPr/>
          <a:lstStyle/>
          <a:p>
            <a:r>
              <a:rPr lang="ru-RU" sz="3600" dirty="0" smtClean="0">
                <a:solidFill>
                  <a:srgbClr val="00B050"/>
                </a:solidFill>
              </a:rPr>
              <a:t>З</a:t>
            </a:r>
            <a:r>
              <a:rPr lang="ru-RU" sz="3600" dirty="0" smtClean="0"/>
              <a:t>ада</a:t>
            </a:r>
            <a:r>
              <a:rPr lang="ru-RU" sz="3600" dirty="0" smtClean="0">
                <a:solidFill>
                  <a:srgbClr val="00B050"/>
                </a:solidFill>
              </a:rPr>
              <a:t>ча</a:t>
            </a:r>
            <a:r>
              <a:rPr lang="ru-RU" sz="3600" dirty="0" smtClean="0"/>
              <a:t>.</a:t>
            </a:r>
          </a:p>
          <a:p>
            <a:pPr algn="l"/>
            <a:r>
              <a:rPr lang="ru-RU" sz="3600" dirty="0" smtClean="0"/>
              <a:t>(8-3)+8=13(с) </a:t>
            </a:r>
          </a:p>
          <a:p>
            <a:pPr algn="l"/>
            <a:r>
              <a:rPr lang="ru-RU" sz="3600" dirty="0" smtClean="0"/>
              <a:t>Ответ:13 с.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3000372"/>
            <a:ext cx="691003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Сколько всего синиц сидело </a:t>
            </a:r>
          </a:p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ветках?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6314" y="4572008"/>
            <a:ext cx="272382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1)8-3=5(с)</a:t>
            </a:r>
          </a:p>
          <a:p>
            <a:pPr algn="ctr"/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2)8+5=13(с)</a:t>
            </a:r>
            <a:endParaRPr lang="ru-RU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нимация - спасибо !!! 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566987"/>
            <a:ext cx="6443630" cy="2332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ower">
  <a:themeElements>
    <a:clrScheme name="024 1">
      <a:dk1>
        <a:srgbClr val="C0C0C0"/>
      </a:dk1>
      <a:lt1>
        <a:srgbClr val="FFFFFF"/>
      </a:lt1>
      <a:dk2>
        <a:srgbClr val="000099"/>
      </a:dk2>
      <a:lt2>
        <a:srgbClr val="CCECFF"/>
      </a:lt2>
      <a:accent1>
        <a:srgbClr val="FF3399"/>
      </a:accent1>
      <a:accent2>
        <a:srgbClr val="99CCFF"/>
      </a:accent2>
      <a:accent3>
        <a:srgbClr val="AAAACA"/>
      </a:accent3>
      <a:accent4>
        <a:srgbClr val="DADADA"/>
      </a:accent4>
      <a:accent5>
        <a:srgbClr val="FFADCA"/>
      </a:accent5>
      <a:accent6>
        <a:srgbClr val="8AB9E7"/>
      </a:accent6>
      <a:hlink>
        <a:srgbClr val="FF5050"/>
      </a:hlink>
      <a:folHlink>
        <a:srgbClr val="FFFF99"/>
      </a:folHlink>
    </a:clrScheme>
    <a:fontScheme name="02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24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4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4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4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4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4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4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4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4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4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4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4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4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4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4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4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lormaster">
  <a:themeElements>
    <a:clrScheme name="">
      <a:dk1>
        <a:srgbClr val="000000"/>
      </a:dk1>
      <a:lt1>
        <a:srgbClr val="000099"/>
      </a:lt1>
      <a:dk2>
        <a:srgbClr val="333399"/>
      </a:dk2>
      <a:lt2>
        <a:srgbClr val="C0C0C0"/>
      </a:lt2>
      <a:accent1>
        <a:srgbClr val="FF3399"/>
      </a:accent1>
      <a:accent2>
        <a:srgbClr val="99CCFF"/>
      </a:accent2>
      <a:accent3>
        <a:srgbClr val="AAAACA"/>
      </a:accent3>
      <a:accent4>
        <a:srgbClr val="000000"/>
      </a:accent4>
      <a:accent5>
        <a:srgbClr val="FFADCA"/>
      </a:accent5>
      <a:accent6>
        <a:srgbClr val="8AB9E7"/>
      </a:accent6>
      <a:hlink>
        <a:srgbClr val="FF5050"/>
      </a:hlink>
      <a:folHlink>
        <a:srgbClr val="FFFF99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Flower</Template>
  <TotalTime>57</TotalTime>
  <Words>132</Words>
  <Application>Microsoft Office PowerPoint</Application>
  <PresentationFormat>Экран (4:3)</PresentationFormat>
  <Paragraphs>43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Flower</vt:lpstr>
      <vt:lpstr>1_colormaster</vt:lpstr>
      <vt:lpstr>Автор: Носкова Марина Александровна Учитель начальных классов МБОУ СОШ № 2 города Верещагино</vt:lpstr>
      <vt:lpstr>Слайд 2</vt:lpstr>
      <vt:lpstr>Миша прочитал 15 книг, а Юра – 8 книг. На сколько больше книг прочитал Миша, чем Юра?</vt:lpstr>
      <vt:lpstr>физминутка</vt:lpstr>
      <vt:lpstr>Начерти отрезок длиной 8 сантиметров. </vt:lpstr>
      <vt:lpstr>Слайд 6</vt:lpstr>
      <vt:lpstr>На одной ветке сидело 8 синиц, а на другой ветке на 3 синички меньше. Придумай вопрос, чтобы задача решалась в 2 действия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2012-05-14T14:28:54Z</dcterms:created>
  <dcterms:modified xsi:type="dcterms:W3CDTF">2012-05-15T08:44:12Z</dcterms:modified>
</cp:coreProperties>
</file>