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9" r:id="rId23"/>
    <p:sldId id="278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8" r:id="rId38"/>
    <p:sldId id="293" r:id="rId39"/>
    <p:sldId id="294" r:id="rId40"/>
    <p:sldId id="295" r:id="rId41"/>
    <p:sldId id="296" r:id="rId42"/>
    <p:sldId id="297" r:id="rId4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2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1115616" y="1191601"/>
            <a:ext cx="7128792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ПЕДАГОГИЧЕСКИЙ СОВЕТ ПО ТЕМЕ:</a:t>
            </a:r>
            <a:endParaRPr kumimoji="0" lang="ru-RU" sz="3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«МЕТОДОЛОГИЧЕСКАЯ КУЛЬТУРА ПЕДАГОГА КАК УСЛОВИЕ ПОВЫШЕНИЯ КАЧЕСТВА ОБРАЗОВАНИЯ ВОСПИТАННИКОВ».</a:t>
            </a:r>
            <a:endParaRPr kumimoji="0" lang="ru-RU" sz="3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9144001" cy="6858001"/>
          </a:xfrm>
        </p:spPr>
      </p:pic>
      <p:sp>
        <p:nvSpPr>
          <p:cNvPr id="5" name="TextBox 4"/>
          <p:cNvSpPr txBox="1"/>
          <p:nvPr/>
        </p:nvSpPr>
        <p:spPr>
          <a:xfrm>
            <a:off x="1043608" y="692696"/>
            <a:ext cx="640871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900" b="1" dirty="0" smtClean="0">
                <a:solidFill>
                  <a:schemeClr val="bg1"/>
                </a:solidFill>
              </a:rPr>
              <a:t>Развитие </a:t>
            </a:r>
            <a:r>
              <a:rPr lang="ru-RU" sz="1900" b="1" dirty="0" smtClean="0">
                <a:solidFill>
                  <a:schemeClr val="bg1"/>
                </a:solidFill>
              </a:rPr>
              <a:t>качества образования предполагает постоянное совершенствование трех составляющих:</a:t>
            </a:r>
            <a:endParaRPr lang="ru-RU" sz="1900" b="1" dirty="0">
              <a:solidFill>
                <a:schemeClr val="bg1"/>
              </a:solidFill>
            </a:endParaRPr>
          </a:p>
        </p:txBody>
      </p:sp>
      <p:sp>
        <p:nvSpPr>
          <p:cNvPr id="6" name="Блок-схема: память с посл. доступом 5"/>
          <p:cNvSpPr/>
          <p:nvPr/>
        </p:nvSpPr>
        <p:spPr>
          <a:xfrm>
            <a:off x="1187624" y="1628800"/>
            <a:ext cx="2232248" cy="2016224"/>
          </a:xfrm>
          <a:prstGeom prst="flowChartMagneticTap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память с посл. доступом 6"/>
          <p:cNvSpPr/>
          <p:nvPr/>
        </p:nvSpPr>
        <p:spPr>
          <a:xfrm>
            <a:off x="5076056" y="2204864"/>
            <a:ext cx="2304256" cy="2088232"/>
          </a:xfrm>
          <a:prstGeom prst="flowChartMagneticTap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память с посл. доступом 7"/>
          <p:cNvSpPr/>
          <p:nvPr/>
        </p:nvSpPr>
        <p:spPr>
          <a:xfrm>
            <a:off x="2771800" y="3789040"/>
            <a:ext cx="2232248" cy="2088232"/>
          </a:xfrm>
          <a:prstGeom prst="flowChartMagneticTap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331640" y="2348880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образовательных результатов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48064" y="2708920"/>
            <a:ext cx="2088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организации образовательного процесса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87824" y="4293096"/>
            <a:ext cx="17281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квалификации педагогических работников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9144001" cy="6858001"/>
          </a:xfrm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67544" y="532352"/>
            <a:ext cx="8136904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Исходя из данного подхода к пониманию качества образования, можно выделить следующие блоки показателей качества.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Качество преподавательского состава.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Состояние материально-технической базы учебного заведения.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Мотивация преподавательского состава.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Качество учебных программ, вводимых в рамках часов компонента образовательного учреждения.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Качество образовательной среды, обусловленное внешними связями школы.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Качество знаний учащихся.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Инновационная активность руководства.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Конкурентоспособность 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востребованность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выпускников.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Достижения выпускников.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29518"/>
            <a:ext cx="9183357" cy="6887518"/>
          </a:xfrm>
        </p:spPr>
      </p:pic>
      <p:sp>
        <p:nvSpPr>
          <p:cNvPr id="5" name="TextBox 4"/>
          <p:cNvSpPr txBox="1"/>
          <p:nvPr/>
        </p:nvSpPr>
        <p:spPr>
          <a:xfrm>
            <a:off x="683568" y="620688"/>
            <a:ext cx="784887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Особая роль в системе модернизации российского образования принадлежит реализации приоритетного национального проекта «Образование». </a:t>
            </a:r>
            <a:endParaRPr lang="ru-RU" sz="2000" dirty="0" smtClean="0">
              <a:solidFill>
                <a:schemeClr val="bg1"/>
              </a:solidFill>
            </a:endParaRPr>
          </a:p>
          <a:p>
            <a:pPr algn="ctr"/>
            <a:endParaRPr lang="ru-RU" sz="2000" dirty="0" smtClean="0">
              <a:solidFill>
                <a:schemeClr val="bg1"/>
              </a:solidFill>
            </a:endParaRPr>
          </a:p>
          <a:p>
            <a:pPr algn="ctr"/>
            <a:r>
              <a:rPr lang="ru-RU" sz="2000" u="sng" dirty="0" smtClean="0">
                <a:solidFill>
                  <a:schemeClr val="bg1"/>
                </a:solidFill>
              </a:rPr>
              <a:t>Цель </a:t>
            </a:r>
            <a:r>
              <a:rPr lang="ru-RU" sz="2000" u="sng" dirty="0" smtClean="0">
                <a:solidFill>
                  <a:schemeClr val="bg1"/>
                </a:solidFill>
              </a:rPr>
              <a:t>Приоритетного национального проекта «Образование» </a:t>
            </a:r>
            <a:r>
              <a:rPr lang="ru-RU" sz="2000" dirty="0" smtClean="0">
                <a:solidFill>
                  <a:schemeClr val="bg1"/>
                </a:solidFill>
              </a:rPr>
              <a:t>- развитие учреждений в интересах воспитания конкурентоспособной личности, обновление содержания образования и повышение качества знаний, создание современной материально-технической и учебно-информационной базы.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9552" y="3635847"/>
            <a:ext cx="7488832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Реализация этой цели предполагает решение следующих приоритетных задач: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 Модернизация образования как инструмента социального развития,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9552" y="4365104"/>
            <a:ext cx="7416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</a:rPr>
              <a:t>2 Формирование механизмов оценки качества и </a:t>
            </a:r>
            <a:r>
              <a:rPr lang="ru-RU" sz="1600" dirty="0" err="1" smtClean="0">
                <a:solidFill>
                  <a:schemeClr val="bg1"/>
                </a:solidFill>
              </a:rPr>
              <a:t>востребованности</a:t>
            </a:r>
            <a:r>
              <a:rPr lang="ru-RU" sz="1600" dirty="0" smtClean="0">
                <a:solidFill>
                  <a:schemeClr val="bg1"/>
                </a:solidFill>
              </a:rPr>
              <a:t> образовательных услуг с участием потребителей,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552" y="4869160"/>
            <a:ext cx="6264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</a:rPr>
              <a:t>3. Обеспечение инновационного характера базового образования в соответствии с требованиями экономики, основанной на знаниях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29518"/>
            <a:ext cx="9183357" cy="6887518"/>
          </a:xfrm>
        </p:spPr>
      </p:pic>
      <p:sp>
        <p:nvSpPr>
          <p:cNvPr id="5" name="TextBox 4"/>
          <p:cNvSpPr txBox="1"/>
          <p:nvPr/>
        </p:nvSpPr>
        <p:spPr>
          <a:xfrm>
            <a:off x="1691680" y="908720"/>
            <a:ext cx="57606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bg1"/>
                </a:solidFill>
              </a:rPr>
              <a:t>Модернизация образования как инструмента социального </a:t>
            </a:r>
            <a:r>
              <a:rPr lang="ru-RU" sz="2200" b="1" dirty="0" smtClean="0">
                <a:solidFill>
                  <a:schemeClr val="bg1"/>
                </a:solidFill>
              </a:rPr>
              <a:t>развития:</a:t>
            </a:r>
            <a:endParaRPr lang="ru-RU" sz="2200" b="1" dirty="0">
              <a:solidFill>
                <a:schemeClr val="bg1"/>
              </a:solidFill>
            </a:endParaRPr>
          </a:p>
        </p:txBody>
      </p: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539552" y="2027319"/>
            <a:ext cx="756084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создание системы образовательных услуг, обеспечивающих развитие детей независимо от места их проживания, состояния здоровья, социального положения;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создание образовательной среды, обеспечивающей доступность качественного образования для лиц с ограниченными возможностями здоровья и обеспечивающей их социализацию;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создание системы выявления и поддержки одаренных детей и талантливой молодежи.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83357" cy="6887518"/>
          </a:xfrm>
        </p:spPr>
      </p:pic>
      <p:sp>
        <p:nvSpPr>
          <p:cNvPr id="5" name="TextBox 4"/>
          <p:cNvSpPr txBox="1"/>
          <p:nvPr/>
        </p:nvSpPr>
        <p:spPr>
          <a:xfrm>
            <a:off x="1043608" y="620688"/>
            <a:ext cx="66247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bg1"/>
                </a:solidFill>
              </a:rPr>
              <a:t>Формирование механизмов оценки качества и </a:t>
            </a:r>
            <a:r>
              <a:rPr lang="ru-RU" sz="2200" b="1" dirty="0" err="1" smtClean="0">
                <a:solidFill>
                  <a:schemeClr val="bg1"/>
                </a:solidFill>
              </a:rPr>
              <a:t>востребованности</a:t>
            </a:r>
            <a:r>
              <a:rPr lang="ru-RU" sz="2200" b="1" dirty="0" smtClean="0">
                <a:solidFill>
                  <a:schemeClr val="bg1"/>
                </a:solidFill>
              </a:rPr>
              <a:t> образовательных услуг с участием </a:t>
            </a:r>
            <a:r>
              <a:rPr lang="ru-RU" sz="2200" b="1" dirty="0" smtClean="0">
                <a:solidFill>
                  <a:schemeClr val="bg1"/>
                </a:solidFill>
              </a:rPr>
              <a:t>потребителей:</a:t>
            </a:r>
            <a:endParaRPr lang="ru-RU" sz="2200" b="1" dirty="0">
              <a:solidFill>
                <a:schemeClr val="bg1"/>
              </a:solidFill>
            </a:endParaRPr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539552" y="1844824"/>
            <a:ext cx="8064896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создание прозрачной, открытой системы информирования граждан об образовательных услугах, обеспечивающей полноту, доступность, своевременное обновление, достоверность информации;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создание прозрачной объективной системы оценки учебных и </a:t>
            </a:r>
            <a:r>
              <a:rPr kumimoji="0" lang="ru-RU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внеучебных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достижений учащихся как основы перехода к следующему уровню образования;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создание механизмов участия потребителей и общественных институтов в контроле и оценке качества образования. 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29518"/>
            <a:ext cx="9183357" cy="6887518"/>
          </a:xfrm>
        </p:spPr>
      </p:pic>
      <p:sp>
        <p:nvSpPr>
          <p:cNvPr id="5" name="TextBox 4"/>
          <p:cNvSpPr txBox="1"/>
          <p:nvPr/>
        </p:nvSpPr>
        <p:spPr>
          <a:xfrm>
            <a:off x="1331640" y="908720"/>
            <a:ext cx="64807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>
                <a:solidFill>
                  <a:schemeClr val="bg1"/>
                </a:solidFill>
              </a:rPr>
              <a:t>Обеспечение инновационного характера базового образования в соответствии с требованиями экономики, основанной на </a:t>
            </a:r>
            <a:r>
              <a:rPr lang="ru-RU" sz="2200" dirty="0" smtClean="0">
                <a:solidFill>
                  <a:schemeClr val="bg1"/>
                </a:solidFill>
              </a:rPr>
              <a:t>знаниях:</a:t>
            </a:r>
            <a:endParaRPr lang="ru-RU" sz="2200" dirty="0">
              <a:solidFill>
                <a:schemeClr val="bg1"/>
              </a:solidFill>
            </a:endParaRPr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467544" y="3107869"/>
            <a:ext cx="568863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обновление содержания и технологий образования, обеспечивающее баланс фундаментальности 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компетентностного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подхода;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развитие вариативности образовательных программ и др.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9144001" cy="6858001"/>
          </a:xfrm>
        </p:spPr>
      </p:pic>
      <p:sp>
        <p:nvSpPr>
          <p:cNvPr id="5" name="TextBox 4"/>
          <p:cNvSpPr txBox="1"/>
          <p:nvPr/>
        </p:nvSpPr>
        <p:spPr>
          <a:xfrm>
            <a:off x="1691680" y="620688"/>
            <a:ext cx="56166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bg1"/>
                </a:solidFill>
              </a:rPr>
              <a:t>Качество образования определяется: </a:t>
            </a:r>
            <a:endParaRPr lang="ru-RU" sz="2200" b="1" dirty="0">
              <a:solidFill>
                <a:schemeClr val="bg1"/>
              </a:solidFill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539552" y="841412"/>
            <a:ext cx="799288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социальным заказом - требованиями к образовательным результатам, установленными личностью, обществом, государством;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образовательной программой - трансформацией данных требований в миссию, цели и задачи образовательной программы;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управлением качеством - созданием условий и их совершенствованием для достижения целей и результатов образования.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560" y="3645024"/>
            <a:ext cx="56166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«Основными результатами деятельности </a:t>
            </a:r>
            <a:r>
              <a:rPr lang="ru-RU" dirty="0" smtClean="0">
                <a:solidFill>
                  <a:schemeClr val="bg1"/>
                </a:solidFill>
              </a:rPr>
              <a:t>являются </a:t>
            </a:r>
            <a:r>
              <a:rPr lang="ru-RU" dirty="0" smtClean="0">
                <a:solidFill>
                  <a:schemeClr val="bg1"/>
                </a:solidFill>
              </a:rPr>
              <a:t>положительные изменения в развитии личности каждого учащегося: его учебных достижений (знаний, специальных и </a:t>
            </a:r>
            <a:r>
              <a:rPr lang="ru-RU" dirty="0" err="1" smtClean="0">
                <a:solidFill>
                  <a:schemeClr val="bg1"/>
                </a:solidFill>
              </a:rPr>
              <a:t>общеучебных</a:t>
            </a:r>
            <a:r>
              <a:rPr lang="ru-RU" dirty="0" smtClean="0">
                <a:solidFill>
                  <a:schemeClr val="bg1"/>
                </a:solidFill>
              </a:rPr>
              <a:t> умений, навыков), воспитанности (основ мировоззрения, поведения, общения, социальных навыков, устойчивых качеств личности, основ самовоспитания), психических функций (интеллекта, эмоциональности, воли, психомоторики), творческих способностей, </a:t>
            </a:r>
            <a:r>
              <a:rPr lang="ru-RU" dirty="0" smtClean="0">
                <a:solidFill>
                  <a:schemeClr val="bg1"/>
                </a:solidFill>
              </a:rPr>
              <a:t>здоровья».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29518"/>
            <a:ext cx="9183357" cy="6887518"/>
          </a:xfrm>
        </p:spPr>
      </p:pic>
      <p:sp>
        <p:nvSpPr>
          <p:cNvPr id="5" name="TextBox 4"/>
          <p:cNvSpPr txBox="1"/>
          <p:nvPr/>
        </p:nvSpPr>
        <p:spPr>
          <a:xfrm>
            <a:off x="971600" y="1196753"/>
            <a:ext cx="7200800" cy="4473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Качество образования, как и любой процесс, не должно формироваться стихийно, так как это управляемый процесс. Сущностью процесса управления развитием качества образования является рефлексивный подход как в развитии самого объекта (образовательного процесса), так и в управлении им.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Фундаментальной основой механизма управления качеством образования выступает психолого-педагогический, медицинский и социальный мониторинг.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Управление качеством образования требует участия всех субъектов образовательного процесса.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9144001" cy="6858001"/>
          </a:xfrm>
        </p:spPr>
      </p:pic>
      <p:sp>
        <p:nvSpPr>
          <p:cNvPr id="5" name="TextBox 4"/>
          <p:cNvSpPr txBox="1"/>
          <p:nvPr/>
        </p:nvSpPr>
        <p:spPr>
          <a:xfrm>
            <a:off x="1331640" y="764704"/>
            <a:ext cx="65527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bg1"/>
                </a:solidFill>
              </a:rPr>
              <a:t>Управление качеством образования включает:</a:t>
            </a:r>
            <a:endParaRPr lang="ru-RU" sz="2200" b="1" dirty="0">
              <a:solidFill>
                <a:schemeClr val="bg1"/>
              </a:solidFill>
            </a:endParaRPr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611560" y="1523336"/>
            <a:ext cx="7632848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контроль качества;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мотивация;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организация;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планирование, проектирование;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анализ;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исследование качества.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83357" cy="6887518"/>
          </a:xfrm>
        </p:spPr>
      </p:pic>
      <p:sp>
        <p:nvSpPr>
          <p:cNvPr id="5" name="TextBox 4"/>
          <p:cNvSpPr txBox="1"/>
          <p:nvPr/>
        </p:nvSpPr>
        <p:spPr>
          <a:xfrm>
            <a:off x="971600" y="908720"/>
            <a:ext cx="69847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bg1"/>
                </a:solidFill>
              </a:rPr>
              <a:t>Для управления качеством образования необходимы:</a:t>
            </a:r>
            <a:endParaRPr lang="ru-RU" sz="2200" b="1" dirty="0">
              <a:solidFill>
                <a:schemeClr val="bg1"/>
              </a:solidFill>
            </a:endParaRPr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539552" y="1765347"/>
            <a:ext cx="8064896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Средства управления и измерения качества.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Система управления, включающая специализированные звенья.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Мотивы управления.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Механизмы управления.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Цели и условия использования результатов управления качеством.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29518"/>
            <a:ext cx="9183357" cy="6887518"/>
          </a:xfrm>
        </p:spPr>
      </p:pic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1403648" y="1113866"/>
            <a:ext cx="5544616" cy="124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5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Материал подготовила: </a:t>
            </a:r>
            <a:endParaRPr kumimoji="0" lang="ru-RU" sz="25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5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Воспитатель ДОУ №8 «Светлячок»</a:t>
            </a:r>
            <a:endParaRPr kumimoji="0" lang="ru-RU" sz="25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5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Толкачева Елена Александровна.</a:t>
            </a:r>
            <a:r>
              <a:rPr kumimoji="0" lang="ru-RU" sz="25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8" name="Рисунок 7" descr="DSC_0357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31640" y="2378868"/>
            <a:ext cx="2520280" cy="364242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9144001" cy="6858001"/>
          </a:xfrm>
        </p:spPr>
      </p:pic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611560" y="1118285"/>
            <a:ext cx="799288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Чтобы управлять качеством образования, нужно помнить, что оно складывается из:</a:t>
            </a: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467544" y="3178241"/>
            <a:ext cx="806489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4400" algn="l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Качества образовательной среды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которая включает в себя качество ресурсов и качество процессов;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914400" algn="l"/>
              </a:tabLst>
            </a:pPr>
            <a:r>
              <a:rPr lang="ru-RU" b="1" i="1" dirty="0" smtClean="0">
                <a:solidFill>
                  <a:schemeClr val="bg1"/>
                </a:solidFill>
              </a:rPr>
              <a:t>Качества результатов</a:t>
            </a:r>
            <a:r>
              <a:rPr lang="ru-RU" dirty="0" smtClean="0">
                <a:solidFill>
                  <a:schemeClr val="bg1"/>
                </a:solidFill>
              </a:rPr>
              <a:t>, которое складывается из </a:t>
            </a:r>
            <a:r>
              <a:rPr lang="ru-RU" dirty="0" smtClean="0">
                <a:solidFill>
                  <a:schemeClr val="bg1"/>
                </a:solidFill>
              </a:rPr>
              <a:t>компонентов, которые приведены ниже.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914400" algn="l"/>
              </a:tabLst>
            </a:pPr>
            <a:endParaRPr lang="ru-RU" dirty="0" smtClean="0"/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44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29518"/>
            <a:ext cx="9183357" cy="6887518"/>
          </a:xfrm>
        </p:spPr>
      </p:pic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539552" y="680523"/>
            <a:ext cx="806489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14400" algn="l"/>
              </a:tabLst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Качества результатов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которое складывается из следующих компонентов:</a:t>
            </a: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2276872"/>
            <a:ext cx="75608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- </a:t>
            </a:r>
            <a:r>
              <a:rPr lang="ru-RU" dirty="0" err="1" smtClean="0">
                <a:solidFill>
                  <a:schemeClr val="bg1"/>
                </a:solidFill>
              </a:rPr>
              <a:t>сформированность</a:t>
            </a:r>
            <a:r>
              <a:rPr lang="ru-RU" dirty="0" smtClean="0">
                <a:solidFill>
                  <a:schemeClr val="bg1"/>
                </a:solidFill>
              </a:rPr>
              <a:t> совокупных ключевых компетентностей (языковой, социальной, поликультурной, информационной</a:t>
            </a:r>
            <a:r>
              <a:rPr lang="ru-RU" dirty="0" smtClean="0">
                <a:solidFill>
                  <a:schemeClr val="bg1"/>
                </a:solidFill>
              </a:rPr>
              <a:t>);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- уровень </a:t>
            </a:r>
            <a:r>
              <a:rPr lang="ru-RU" dirty="0" err="1" smtClean="0">
                <a:solidFill>
                  <a:schemeClr val="bg1"/>
                </a:solidFill>
              </a:rPr>
              <a:t>обученности</a:t>
            </a:r>
            <a:r>
              <a:rPr lang="ru-RU" dirty="0" smtClean="0">
                <a:solidFill>
                  <a:schemeClr val="bg1"/>
                </a:solidFill>
              </a:rPr>
              <a:t>;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- физическое, психическое, нравственное здоровье обучаемых</a:t>
            </a:r>
            <a:r>
              <a:rPr lang="ru-RU" dirty="0" smtClean="0">
                <a:solidFill>
                  <a:schemeClr val="bg1"/>
                </a:solidFill>
              </a:rPr>
              <a:t>;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- освоение эмоционально-ценностных отношений</a:t>
            </a:r>
            <a:r>
              <a:rPr lang="ru-RU" dirty="0" smtClean="0">
                <a:solidFill>
                  <a:schemeClr val="bg1"/>
                </a:solidFill>
              </a:rPr>
              <a:t>;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- освоение способов деятельности, в том числе творческой</a:t>
            </a:r>
            <a:r>
              <a:rPr lang="ru-RU" dirty="0" smtClean="0">
                <a:solidFill>
                  <a:schemeClr val="bg1"/>
                </a:solidFill>
              </a:rPr>
              <a:t>;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- социальная адаптация</a:t>
            </a:r>
            <a:r>
              <a:rPr lang="ru-RU" dirty="0" smtClean="0">
                <a:solidFill>
                  <a:schemeClr val="bg1"/>
                </a:solidFill>
              </a:rPr>
              <a:t>;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- удовлетворение образовательных запросов субъектов образовательного процесса.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39356" y="0"/>
            <a:ext cx="9183357" cy="6887518"/>
          </a:xfrm>
        </p:spPr>
      </p:pic>
      <p:sp>
        <p:nvSpPr>
          <p:cNvPr id="5" name="TextBox 4"/>
          <p:cNvSpPr txBox="1"/>
          <p:nvPr/>
        </p:nvSpPr>
        <p:spPr>
          <a:xfrm>
            <a:off x="1115616" y="692696"/>
            <a:ext cx="70567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i="1" dirty="0" smtClean="0">
                <a:solidFill>
                  <a:schemeClr val="bg1"/>
                </a:solidFill>
              </a:rPr>
              <a:t>Качества образовательной среды</a:t>
            </a:r>
            <a:r>
              <a:rPr lang="ru-RU" sz="2200" b="1" dirty="0" smtClean="0">
                <a:solidFill>
                  <a:schemeClr val="bg1"/>
                </a:solidFill>
              </a:rPr>
              <a:t>, которая включает в себя качество ресурсов и качество </a:t>
            </a:r>
            <a:r>
              <a:rPr lang="ru-RU" sz="2200" b="1" dirty="0" smtClean="0">
                <a:solidFill>
                  <a:schemeClr val="bg1"/>
                </a:solidFill>
              </a:rPr>
              <a:t>процессов:</a:t>
            </a:r>
            <a:endParaRPr lang="ru-RU" sz="2200" b="1" dirty="0">
              <a:solidFill>
                <a:schemeClr val="bg1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39552" y="1484785"/>
          <a:ext cx="6192688" cy="3555055"/>
        </p:xfrm>
        <a:graphic>
          <a:graphicData uri="http://schemas.openxmlformats.org/drawingml/2006/table">
            <a:tbl>
              <a:tblPr/>
              <a:tblGrid>
                <a:gridCol w="2970391"/>
                <a:gridCol w="3222297"/>
              </a:tblGrid>
              <a:tr h="5243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1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Качество ресурсов</a:t>
                      </a:r>
                      <a:endParaRPr lang="ru-RU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Качество процессов</a:t>
                      </a:r>
                      <a:endParaRPr lang="ru-RU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19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4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- образовательные стандарты</a:t>
                      </a:r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;</a:t>
                      </a:r>
                      <a:r>
                        <a:rPr lang="ru-RU" sz="14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4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4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- учебные планы и программы</a:t>
                      </a:r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;</a:t>
                      </a:r>
                      <a:r>
                        <a:rPr lang="ru-RU" sz="14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4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4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- научно-методическое обеспечение</a:t>
                      </a:r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;</a:t>
                      </a:r>
                      <a:r>
                        <a:rPr lang="ru-RU" sz="14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4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4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- формы и методы обучения, воспитания и развития</a:t>
                      </a:r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;</a:t>
                      </a:r>
                      <a:r>
                        <a:rPr lang="ru-RU" sz="14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4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4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- личностное развитие обучаемых</a:t>
                      </a:r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;</a:t>
                      </a:r>
                      <a:r>
                        <a:rPr lang="ru-RU" sz="14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4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4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- кадровый состав педагогов</a:t>
                      </a:r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;</a:t>
                      </a:r>
                      <a:r>
                        <a:rPr lang="ru-RU" sz="14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4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4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- материально-техническая база и др.</a:t>
                      </a: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4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- функционирование ОУ в режиме развития</a:t>
                      </a:r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;</a:t>
                      </a:r>
                      <a:r>
                        <a:rPr lang="ru-RU" sz="14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4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4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- учебно-воспитательный процесс</a:t>
                      </a:r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;</a:t>
                      </a:r>
                      <a:r>
                        <a:rPr lang="ru-RU" sz="14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4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4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- образовательные технологии</a:t>
                      </a:r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;</a:t>
                      </a:r>
                      <a:r>
                        <a:rPr lang="ru-RU" sz="14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4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4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- реализация индивидуальных возможностей субъектов образовательного процесса</a:t>
                      </a:r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;</a:t>
                      </a:r>
                      <a:r>
                        <a:rPr lang="ru-RU" sz="14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4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4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- взаимодействие ОУ с внешней средой</a:t>
                      </a:r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;</a:t>
                      </a:r>
                      <a:r>
                        <a:rPr lang="ru-RU" sz="14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4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4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- профильная дифференциация</a:t>
                      </a:r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;</a:t>
                      </a:r>
                      <a:r>
                        <a:rPr lang="ru-RU" sz="14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4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4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1400" dirty="0" err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предпрофильная</a:t>
                      </a:r>
                      <a:r>
                        <a:rPr lang="ru-RU" sz="14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 подготовка.</a:t>
                      </a: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9552" y="5157192"/>
            <a:ext cx="604867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</a:rPr>
              <a:t>Таким образом, основными задачами становятся конструирование образовательной среды </a:t>
            </a:r>
            <a:r>
              <a:rPr lang="ru-RU" sz="1400" dirty="0" smtClean="0">
                <a:solidFill>
                  <a:schemeClr val="bg1"/>
                </a:solidFill>
              </a:rPr>
              <a:t>ДОУ, </a:t>
            </a:r>
            <a:r>
              <a:rPr lang="ru-RU" sz="1400" dirty="0" smtClean="0">
                <a:solidFill>
                  <a:schemeClr val="bg1"/>
                </a:solidFill>
              </a:rPr>
              <a:t>стимулирование и поддержка инициатив педагогов, учащихся, родителей и социальных партнеров, направленных на формирование комплекса ключевых компетентностей выпускника образовательного учреждения и повышения качества образования в целом.</a:t>
            </a:r>
            <a:endParaRPr lang="ru-RU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29518"/>
            <a:ext cx="9183357" cy="6887518"/>
          </a:xfrm>
        </p:spPr>
      </p:pic>
      <p:sp>
        <p:nvSpPr>
          <p:cNvPr id="5" name="TextBox 4"/>
          <p:cNvSpPr txBox="1"/>
          <p:nvPr/>
        </p:nvSpPr>
        <p:spPr>
          <a:xfrm>
            <a:off x="755576" y="548680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Основными принципами построения системы управления качеством образования являются: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395536" y="990820"/>
            <a:ext cx="8352928" cy="5462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19088" algn="l"/>
              </a:tabLst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19088" algn="l"/>
              </a:tabLst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Ориентация деятельности образовательного учреждения на цели образования.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19088" algn="l"/>
              </a:tabLst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Непрерывное совершенствование и повышение качества всех процессов образовательной деятельности.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19088" algn="l"/>
              </a:tabLst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Обеспечение участия в решении проблем качества образования не только администрации, но и всего педагогического коллектива, учащихся, родителей, преподавателей высших учебных заведений, с которыми сотрудничает образовательное учреждение.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19088" algn="l"/>
              </a:tabLst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Построение системы управления качеством с централизацией главных функций на базе Центра управления качеством образования.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19088" algn="l"/>
              </a:tabLst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Создание системы мотивации качества образования как для педагогов, так и для обучающихся и их родителей.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19088" algn="l"/>
              </a:tabLst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Использование современных технологий управления качеством образования.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19088" algn="l"/>
              </a:tabLst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Создание системы мониторинга качества образования на основе объективных показателей состояния качества и оценки тенденций его изменения.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19088" algn="l"/>
              </a:tabLst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Установление соответствия качества образования миссии и целям образования.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19088" algn="l"/>
              </a:tabLst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Формирование информационного обеспечения управления качеством образования.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19088" algn="l"/>
              </a:tabLst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Исследование и прогнозирование тенденций изменения качества образования.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19088" algn="l"/>
              </a:tabLst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Унификация терминологического аппарата качества образования, позволяющего выполнять сравнительный анализ уровень качества образования.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29518"/>
            <a:ext cx="9183357" cy="6887518"/>
          </a:xfrm>
        </p:spPr>
      </p:pic>
      <p:sp>
        <p:nvSpPr>
          <p:cNvPr id="5" name="TextBox 4"/>
          <p:cNvSpPr txBox="1"/>
          <p:nvPr/>
        </p:nvSpPr>
        <p:spPr>
          <a:xfrm>
            <a:off x="539552" y="476672"/>
            <a:ext cx="799288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На управление качеством образовательного процесса влияет деятельность образовательного учреждения как «открытой системы», активно использующей различные возможности социума в реализации профильного обучения, в работе с одаренными детьми и детьми с особыми потребностями, в организации воспитательной работы, развитии нового профессионализма учителя.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1916832"/>
            <a:ext cx="813690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В систему </a:t>
            </a:r>
            <a:r>
              <a:rPr lang="ru-RU" b="1" dirty="0" smtClean="0">
                <a:solidFill>
                  <a:schemeClr val="bg1"/>
                </a:solidFill>
              </a:rPr>
              <a:t>образования </a:t>
            </a:r>
            <a:r>
              <a:rPr lang="ru-RU" b="1" dirty="0" smtClean="0">
                <a:solidFill>
                  <a:schemeClr val="bg1"/>
                </a:solidFill>
              </a:rPr>
              <a:t>входит 4 компонента: 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sz="1600" dirty="0" smtClean="0">
                <a:solidFill>
                  <a:schemeClr val="bg1"/>
                </a:solidFill>
              </a:rPr>
              <a:t>1. Цели образовательного процесса (отсутствие четко выраженной цели, сохранение традиционной стратегии образования – основные причины низкого уровня его результативности);</a:t>
            </a:r>
            <a:br>
              <a:rPr lang="ru-RU" sz="1600" dirty="0" smtClean="0">
                <a:solidFill>
                  <a:schemeClr val="bg1"/>
                </a:solidFill>
              </a:rPr>
            </a:br>
            <a:r>
              <a:rPr lang="ru-RU" sz="1600" dirty="0" smtClean="0">
                <a:solidFill>
                  <a:schemeClr val="bg1"/>
                </a:solidFill>
              </a:rPr>
              <a:t/>
            </a:r>
            <a:br>
              <a:rPr lang="ru-RU" sz="1600" dirty="0" smtClean="0">
                <a:solidFill>
                  <a:schemeClr val="bg1"/>
                </a:solidFill>
              </a:rPr>
            </a:br>
            <a:r>
              <a:rPr lang="ru-RU" sz="1600" dirty="0" smtClean="0">
                <a:solidFill>
                  <a:schemeClr val="bg1"/>
                </a:solidFill>
              </a:rPr>
              <a:t>2. запланированные результаты (конкретные цели, которые собирается достичь образовательное учреждение, определяются прежде всего требованиями общества, государства и самой личности);</a:t>
            </a:r>
            <a:br>
              <a:rPr lang="ru-RU" sz="1600" dirty="0" smtClean="0">
                <a:solidFill>
                  <a:schemeClr val="bg1"/>
                </a:solidFill>
              </a:rPr>
            </a:br>
            <a:r>
              <a:rPr lang="ru-RU" sz="1600" dirty="0" smtClean="0">
                <a:solidFill>
                  <a:schemeClr val="bg1"/>
                </a:solidFill>
              </a:rPr>
              <a:t/>
            </a:r>
            <a:br>
              <a:rPr lang="ru-RU" sz="1600" dirty="0" smtClean="0">
                <a:solidFill>
                  <a:schemeClr val="bg1"/>
                </a:solidFill>
              </a:rPr>
            </a:br>
            <a:r>
              <a:rPr lang="ru-RU" sz="1600" dirty="0" smtClean="0">
                <a:solidFill>
                  <a:schemeClr val="bg1"/>
                </a:solidFill>
              </a:rPr>
              <a:t>3. </a:t>
            </a:r>
            <a:r>
              <a:rPr lang="ru-RU" sz="1600" dirty="0" smtClean="0">
                <a:solidFill>
                  <a:schemeClr val="bg1"/>
                </a:solidFill>
              </a:rPr>
              <a:t>внутри садовские </a:t>
            </a:r>
            <a:r>
              <a:rPr lang="ru-RU" sz="1600" dirty="0" smtClean="0">
                <a:solidFill>
                  <a:schemeClr val="bg1"/>
                </a:solidFill>
              </a:rPr>
              <a:t>факторы (качество образовательного процесса на учебных занятиях и в системе дополнительного образования, качество психолого-педагогического и медицинского сопровождения ученика и учителя, уровень созданной образовательной среды);</a:t>
            </a:r>
            <a:br>
              <a:rPr lang="ru-RU" sz="1600" dirty="0" smtClean="0">
                <a:solidFill>
                  <a:schemeClr val="bg1"/>
                </a:solidFill>
              </a:rPr>
            </a:br>
            <a:r>
              <a:rPr lang="ru-RU" sz="1600" dirty="0" smtClean="0">
                <a:solidFill>
                  <a:schemeClr val="bg1"/>
                </a:solidFill>
              </a:rPr>
              <a:t/>
            </a:r>
            <a:br>
              <a:rPr lang="ru-RU" sz="1600" dirty="0" smtClean="0">
                <a:solidFill>
                  <a:schemeClr val="bg1"/>
                </a:solidFill>
              </a:rPr>
            </a:br>
            <a:r>
              <a:rPr lang="ru-RU" sz="1600" dirty="0" smtClean="0">
                <a:solidFill>
                  <a:schemeClr val="bg1"/>
                </a:solidFill>
              </a:rPr>
              <a:t>4. </a:t>
            </a:r>
            <a:r>
              <a:rPr lang="ru-RU" sz="1600" dirty="0" smtClean="0">
                <a:solidFill>
                  <a:schemeClr val="bg1"/>
                </a:solidFill>
              </a:rPr>
              <a:t>внутри садовские </a:t>
            </a:r>
            <a:r>
              <a:rPr lang="ru-RU" sz="1600" dirty="0" smtClean="0">
                <a:solidFill>
                  <a:schemeClr val="bg1"/>
                </a:solidFill>
              </a:rPr>
              <a:t>условия, обеспечивающие соответствующее качество образовательного процесса. 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54006"/>
            <a:ext cx="9183357" cy="6912006"/>
          </a:xfrm>
        </p:spPr>
      </p:pic>
      <p:sp>
        <p:nvSpPr>
          <p:cNvPr id="5" name="TextBox 4"/>
          <p:cNvSpPr txBox="1"/>
          <p:nvPr/>
        </p:nvSpPr>
        <p:spPr>
          <a:xfrm>
            <a:off x="827584" y="548680"/>
            <a:ext cx="7560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Внутри садовские  </a:t>
            </a:r>
            <a:r>
              <a:rPr lang="ru-RU" b="1" dirty="0" smtClean="0">
                <a:solidFill>
                  <a:schemeClr val="bg1"/>
                </a:solidFill>
              </a:rPr>
              <a:t>условия, обеспечивающие соответствующее качество образовательного </a:t>
            </a:r>
            <a:r>
              <a:rPr lang="ru-RU" b="1" dirty="0" smtClean="0">
                <a:solidFill>
                  <a:schemeClr val="bg1"/>
                </a:solidFill>
              </a:rPr>
              <a:t>процесса это</a:t>
            </a:r>
            <a:r>
              <a:rPr lang="ru-RU" b="1" dirty="0" smtClean="0">
                <a:solidFill>
                  <a:schemeClr val="bg1"/>
                </a:solidFill>
              </a:rPr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55576" y="1700808"/>
            <a:ext cx="75608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 smtClean="0"/>
          </a:p>
          <a:p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395536" y="1132609"/>
            <a:ext cx="8280920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а) мотивация 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всех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участников образовательного процесса на его качество через творческую созидательную деятельность.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б) развитие профессиональной компетентности учителя, формирование нового педагогического профессионализма, без которого невозможна реализация проекта «Строим Школу Будущего».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в) постоянное обновление всех компонентов образовательного процесса, прежде всего – обновление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содержания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образования в рамках деятельности городских экспериментальных площадок и реализации проекта «Строим Школу будущего» (модуль «Содержание образования», цель разработки которого – инновация механизмов обновления содержания образования на основе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деятельностного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подхода, обеспечивающих высокий уровень знаний, возможности построения индивидуальных образовательных траекторий и ориентацию учащихся в современных проблемах).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Г) формирование эффективной системы информационного обеспечения и коммуникаций, активное включение в систему преподавания </a:t>
            </a:r>
            <a:r>
              <a:rPr lang="ru-RU" sz="1600" dirty="0" err="1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медиасредств</a:t>
            </a:r>
            <a:r>
              <a:rPr lang="ru-RU" sz="1600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и т.д. в рамках реализации модуля Школы Будущего «Информатизация и образовательная среда»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9144001" cy="6858001"/>
          </a:xfrm>
        </p:spPr>
      </p:pic>
      <p:sp>
        <p:nvSpPr>
          <p:cNvPr id="5" name="TextBox 4"/>
          <p:cNvSpPr txBox="1"/>
          <p:nvPr/>
        </p:nvSpPr>
        <p:spPr>
          <a:xfrm>
            <a:off x="971600" y="548680"/>
            <a:ext cx="7272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Задачами, по мнению разработчиков Концепции московской Школы Будущего, в данном модуле могут стать: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467544" y="1175300"/>
            <a:ext cx="8208912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Обеспечение опережающего характера обновления содержания образования, прежде всего в гуманитарной и естественнонаучной областях.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Создание механизмов участия общества, органов власти, бизнеса, общественных организаций в работе с новым содержанием образования.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Создание центров или групп инструкционного (педагогического) дизайна в округах, работающих в тесном сотрудничестве с педагогами-практиками и представителями науки.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Формирование технологических пакетов обновления содержания образования, обеспечивающих возможности индивидуальной образовательной траектории для каждого ребенка.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Разработка новой системы переподготовки педагогических кадров на основе педагогических компетенций, необходимых для работы с новым содержанием образования.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1" cy="6887518"/>
          </a:xfrm>
        </p:spPr>
      </p:pic>
      <p:sp>
        <p:nvSpPr>
          <p:cNvPr id="5" name="TextBox 4"/>
          <p:cNvSpPr txBox="1"/>
          <p:nvPr/>
        </p:nvSpPr>
        <p:spPr>
          <a:xfrm>
            <a:off x="539552" y="620688"/>
            <a:ext cx="799288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Построение обучения на основе внедрения новых информационных технологий позволяет спрогнозировать эффективность образовательного процесса: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043608" y="1988840"/>
            <a:ext cx="7200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- </a:t>
            </a:r>
            <a:r>
              <a:rPr lang="ru-RU" i="1" dirty="0" smtClean="0">
                <a:solidFill>
                  <a:schemeClr val="bg1"/>
                </a:solidFill>
              </a:rPr>
              <a:t>на уровне ученика</a:t>
            </a:r>
            <a:r>
              <a:rPr lang="ru-RU" dirty="0" smtClean="0">
                <a:solidFill>
                  <a:schemeClr val="bg1"/>
                </a:solidFill>
              </a:rPr>
              <a:t> (определение зон актуального и ближайшего развития на основе психолого-педагогического мониторинга, индивидуализация процесса обучения, формирование положительной мотивации учебной деятельности</a:t>
            </a:r>
            <a:r>
              <a:rPr lang="ru-RU" dirty="0" smtClean="0">
                <a:solidFill>
                  <a:schemeClr val="bg1"/>
                </a:solidFill>
              </a:rPr>
              <a:t>);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- </a:t>
            </a:r>
            <a:r>
              <a:rPr lang="ru-RU" i="1" dirty="0" smtClean="0">
                <a:solidFill>
                  <a:schemeClr val="bg1"/>
                </a:solidFill>
              </a:rPr>
              <a:t>на уровне </a:t>
            </a:r>
            <a:r>
              <a:rPr lang="ru-RU" i="1" dirty="0" smtClean="0">
                <a:solidFill>
                  <a:schemeClr val="bg1"/>
                </a:solidFill>
              </a:rPr>
              <a:t>учителя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(оптимизация, индивидуализация процесса обучения и воспитания, создание системы мониторинга формирования компетентностей на основе стандартов, осуществление процесса обучения в режиме сотрудничества учителя и ученика</a:t>
            </a:r>
            <a:r>
              <a:rPr lang="ru-RU" dirty="0" smtClean="0">
                <a:solidFill>
                  <a:schemeClr val="bg1"/>
                </a:solidFill>
              </a:rPr>
              <a:t>);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- </a:t>
            </a:r>
            <a:r>
              <a:rPr lang="ru-RU" i="1" dirty="0" smtClean="0">
                <a:solidFill>
                  <a:schemeClr val="bg1"/>
                </a:solidFill>
              </a:rPr>
              <a:t>на уровне управления</a:t>
            </a:r>
            <a:r>
              <a:rPr lang="ru-RU" dirty="0" smtClean="0">
                <a:solidFill>
                  <a:schemeClr val="bg1"/>
                </a:solidFill>
              </a:rPr>
              <a:t> (активизация методической работы педагогов, создание оптимального учебного плана, реализация системы компьютерного мониторинга образовательного процесса).</a:t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1" cy="6887518"/>
          </a:xfrm>
        </p:spPr>
      </p:pic>
      <p:sp>
        <p:nvSpPr>
          <p:cNvPr id="5" name="TextBox 4"/>
          <p:cNvSpPr txBox="1"/>
          <p:nvPr/>
        </p:nvSpPr>
        <p:spPr>
          <a:xfrm>
            <a:off x="827584" y="548680"/>
            <a:ext cx="734481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Проблема качества образования неразрывно связана с проблемой качества человека, с его опережающим развитием в системе образования, которая формирует общественный интеллект как фактор прогрессивного развития общества. Задача учителя – создание в классе развивающей среды.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539552" y="1689084"/>
            <a:ext cx="8136904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возможные действия учителя, направленные на создание развивающей среды: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Демонстрировать заинтересованность в успехе учащихся по достижению поставленных целей.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Побуждать к постановке трудных, но реалистичных целей.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Побуждать к выражению своей точки зрения, отличной от окружающих.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Побуждать к опробованию других способов мышления и поведения.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Включать учащихся в разные виды деятельности, способствующие развитию у них различных способностей.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Позволять строить собственную картину мира на основе своего понимания и культурных образцов.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Создавать условия для проявления инициативы на основе собственных представлений.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Учить не бояться высказывать свое понимание проблемы.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Учить выслушивать и стараться понять мнение других, но иметь право не соглашаться с ним.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Учить понимать других людей, имеющих иные ценности, интересы и способности.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Учить определять свою позицию относительно обсуждаемой проблемы и свою роль в групповой работе.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Доводить до полного понимания учащимися критериев оценки результатов их работы.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Учить осуществлять самооценку своей деятельности и ее результатов по известным критериям.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Показывать ученикам, как можно самостоятельно учиться и придумывать что-то новое.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Показывать относительность любого знания и его связь с ценностями, целями 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300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300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способами мышления тех, кто их породил.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300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Демонстрировать учащимся, что осознание того, что я чего-то «не знаю», «не умею</a:t>
            </a:r>
            <a:r>
              <a:rPr lang="ru-RU" sz="1300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»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300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300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300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или «не понимаю» не только не стыдно, но является первым необходимым шагом к «знаю», «умею» и «понимаю».</a:t>
            </a:r>
            <a:endParaRPr lang="ru-RU" sz="13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29518"/>
            <a:ext cx="9183357" cy="6887518"/>
          </a:xfrm>
        </p:spPr>
      </p:pic>
      <p:sp>
        <p:nvSpPr>
          <p:cNvPr id="5" name="TextBox 4"/>
          <p:cNvSpPr txBox="1"/>
          <p:nvPr/>
        </p:nvSpPr>
        <p:spPr>
          <a:xfrm>
            <a:off x="899592" y="548680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В работе методических объединений учителей в различных видах деятельности предполагается решение следующих задач: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467544" y="995678"/>
            <a:ext cx="8136904" cy="5370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изучение нормативной и методической документации по вопросам образования;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отбор содержания и составление учебных программ по предмету с учетом вариативности;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утверждение индивидуальных планов работ по предмету; анализ авторских программ и методик;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ознакомление с анализом состояния преподавания предмета по итогам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внутрисадовского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контроля;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работа с обучающимися по соблюдению норм и правил техники безопасности в процессе обучения;</a:t>
            </a:r>
            <a:r>
              <a:rPr kumimoji="0" lang="ru-RU" sz="13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разработка соответствующих инструкций, охрана здоровья;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взаимопосещение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образовательной</a:t>
            </a:r>
            <a:r>
              <a:rPr kumimoji="0" lang="ru-RU" sz="13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деятельности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по определенной тематике с последующим самоанализом достигнутых результатов;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организация открытых просмотров по определенной теме с целью ознакомления с методическими разработками сложных тем предмета;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изучение эффективного педагогического опыта;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экспериментальная работа по предмету;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выработка единых требований к оценке результатов освоения программы на основе разработанных образовательных стандартов по предмету.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разработка системы промежуточной и итоговой диагностики обучающихся;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ознакомление с методическими разработками различных авторов по предмету; анализ методов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предмета;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отчеты о профессиональном самообразовании педагогов; работа на курсах повышения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квалификации в институтах; отчеты о творческих командировках;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организация и проведение предметных недель в </a:t>
            </a:r>
            <a:r>
              <a:rPr lang="ru-RU" sz="1300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ДОУ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; организация и проведение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олимпиад, конкурсов, смотров; вопросы состояния дополнительной работы по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предмету с обучающимися (факультативные курсы, кружки и т.п.);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укрепление материальной базы и приведение средств обучения, в том числе учебно-наглядных пособий по предмету, в соответствие требованиям оснащению образовательной</a:t>
            </a:r>
            <a:r>
              <a:rPr kumimoji="0" lang="ru-RU" sz="13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деятельности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29518"/>
            <a:ext cx="9183357" cy="6887518"/>
          </a:xfrm>
        </p:spPr>
      </p:pic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755576" y="837154"/>
            <a:ext cx="7704856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Современные реалии развития общества требуют выработки современных подходов к воспитанию детей и юношества на основе решения задач всестороннего развития личности, формирования стратегии активной жизнедеятельности, создания условий для самореализации и самоопределения. 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Особое внимание  уделяется формированию детской личности через накопленный опыт овладения социальными ценностями, формами и методами творческой деятельности, индивидуального самораскрытия.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9144001" cy="6858001"/>
          </a:xfrm>
        </p:spPr>
      </p:pic>
      <p:sp>
        <p:nvSpPr>
          <p:cNvPr id="5" name="TextBox 4"/>
          <p:cNvSpPr txBox="1"/>
          <p:nvPr/>
        </p:nvSpPr>
        <p:spPr>
          <a:xfrm>
            <a:off x="683568" y="692696"/>
            <a:ext cx="75608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Необходимым условием качественного современного урока является использование </a:t>
            </a:r>
            <a:r>
              <a:rPr lang="ru-RU" b="1" i="1" dirty="0" smtClean="0">
                <a:solidFill>
                  <a:schemeClr val="bg1"/>
                </a:solidFill>
              </a:rPr>
              <a:t>современных педагогических технологий</a:t>
            </a:r>
            <a:r>
              <a:rPr lang="ru-RU" dirty="0" smtClean="0">
                <a:solidFill>
                  <a:schemeClr val="bg1"/>
                </a:solidFill>
              </a:rPr>
              <a:t>, то есть такое построение деятельности педагога, в которой все входящие в него действия представлены в определенной последовательности и целостности, а выполнение предполагает достижение необходимого результата и имеет прогнозируемый характер.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9592" y="2492896"/>
            <a:ext cx="770485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Отличительными качествами педагогической технологии являются: системность, структурированность, планируемая эффективность на основе предварительного расчета и анализа обновленных средств, методов и форм обучения. 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В </a:t>
            </a:r>
            <a:r>
              <a:rPr lang="ru-RU" dirty="0" smtClean="0">
                <a:solidFill>
                  <a:schemeClr val="bg1"/>
                </a:solidFill>
              </a:rPr>
              <a:t>самом общем плане педагогическая технология является средством модернизации дидактической системы. При этом строгое определение целей обучения (чему и для чего?) 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должно </a:t>
            </a:r>
            <a:r>
              <a:rPr lang="ru-RU" dirty="0" smtClean="0">
                <a:solidFill>
                  <a:schemeClr val="bg1"/>
                </a:solidFill>
              </a:rPr>
              <a:t>содействовать отбору и построению содержания (что</a:t>
            </a:r>
            <a:r>
              <a:rPr lang="ru-RU" dirty="0" smtClean="0">
                <a:solidFill>
                  <a:schemeClr val="bg1"/>
                </a:solidFill>
              </a:rPr>
              <a:t>?),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методов и средств обучения (с помощью чего?), 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организации </a:t>
            </a:r>
            <a:r>
              <a:rPr lang="ru-RU" dirty="0" smtClean="0">
                <a:solidFill>
                  <a:schemeClr val="bg1"/>
                </a:solidFill>
              </a:rPr>
              <a:t>учебного процесса (как?), 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а </a:t>
            </a:r>
            <a:r>
              <a:rPr lang="ru-RU" dirty="0" smtClean="0">
                <a:solidFill>
                  <a:schemeClr val="bg1"/>
                </a:solidFill>
              </a:rPr>
              <a:t>также учитывать степень мастерства педагогов (кто?) 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и </a:t>
            </a:r>
            <a:r>
              <a:rPr lang="ru-RU" dirty="0" smtClean="0">
                <a:solidFill>
                  <a:schemeClr val="bg1"/>
                </a:solidFill>
              </a:rPr>
              <a:t>уровень достигаемых результатов обучения (так ли?).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9144001" cy="6858001"/>
          </a:xfrm>
        </p:spPr>
      </p:pic>
      <p:sp>
        <p:nvSpPr>
          <p:cNvPr id="5" name="TextBox 4"/>
          <p:cNvSpPr txBox="1"/>
          <p:nvPr/>
        </p:nvSpPr>
        <p:spPr>
          <a:xfrm>
            <a:off x="827584" y="548680"/>
            <a:ext cx="756084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К современным образовательным технологиям в Приоритетном национальном проекте «Образование» отнесены: </a:t>
            </a:r>
            <a:endParaRPr lang="ru-RU" sz="2000" b="1" dirty="0" smtClean="0">
              <a:solidFill>
                <a:schemeClr val="bg1"/>
              </a:solidFill>
            </a:endParaRPr>
          </a:p>
          <a:p>
            <a:pPr algn="ctr"/>
            <a:endParaRPr lang="ru-RU" sz="2000" b="1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- развивающее </a:t>
            </a:r>
            <a:r>
              <a:rPr lang="ru-RU" dirty="0" smtClean="0">
                <a:solidFill>
                  <a:schemeClr val="bg1"/>
                </a:solidFill>
              </a:rPr>
              <a:t>обучение; 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- проблемное </a:t>
            </a:r>
            <a:r>
              <a:rPr lang="ru-RU" dirty="0" smtClean="0">
                <a:solidFill>
                  <a:schemeClr val="bg1"/>
                </a:solidFill>
              </a:rPr>
              <a:t>обучение; 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- </a:t>
            </a:r>
            <a:r>
              <a:rPr lang="ru-RU" dirty="0" err="1" smtClean="0">
                <a:solidFill>
                  <a:schemeClr val="bg1"/>
                </a:solidFill>
              </a:rPr>
              <a:t>разноуровневое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обучение; коллективная система обучения; 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- технология </a:t>
            </a:r>
            <a:r>
              <a:rPr lang="ru-RU" dirty="0" smtClean="0">
                <a:solidFill>
                  <a:schemeClr val="bg1"/>
                </a:solidFill>
              </a:rPr>
              <a:t>решения изобретательных задач; 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- исследовательские </a:t>
            </a:r>
            <a:r>
              <a:rPr lang="ru-RU" dirty="0" smtClean="0">
                <a:solidFill>
                  <a:schemeClr val="bg1"/>
                </a:solidFill>
              </a:rPr>
              <a:t>методы обучения; 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- проектные </a:t>
            </a:r>
            <a:r>
              <a:rPr lang="ru-RU" dirty="0" smtClean="0">
                <a:solidFill>
                  <a:schemeClr val="bg1"/>
                </a:solidFill>
              </a:rPr>
              <a:t>методы обучения; 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- технологии </a:t>
            </a:r>
            <a:r>
              <a:rPr lang="ru-RU" dirty="0" smtClean="0">
                <a:solidFill>
                  <a:schemeClr val="bg1"/>
                </a:solidFill>
              </a:rPr>
              <a:t>модульного и модульно-блочного обучения; 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- </a:t>
            </a:r>
            <a:r>
              <a:rPr lang="ru-RU" dirty="0" err="1" smtClean="0">
                <a:solidFill>
                  <a:schemeClr val="bg1"/>
                </a:solidFill>
              </a:rPr>
              <a:t>лекционно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-</a:t>
            </a:r>
            <a:r>
              <a:rPr lang="ru-RU" dirty="0" err="1" smtClean="0">
                <a:solidFill>
                  <a:schemeClr val="bg1"/>
                </a:solidFill>
              </a:rPr>
              <a:t>семинарско</a:t>
            </a:r>
            <a:r>
              <a:rPr lang="ru-RU" dirty="0" smtClean="0">
                <a:solidFill>
                  <a:schemeClr val="bg1"/>
                </a:solidFill>
              </a:rPr>
              <a:t> -зачетная система обучения; 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- использование </a:t>
            </a:r>
            <a:r>
              <a:rPr lang="ru-RU" dirty="0" smtClean="0">
                <a:solidFill>
                  <a:schemeClr val="bg1"/>
                </a:solidFill>
              </a:rPr>
              <a:t>в обучении игровых технологий (ролевые, деловые и другие виды обучающих игр); 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- обучение </a:t>
            </a:r>
            <a:r>
              <a:rPr lang="ru-RU" dirty="0" smtClean="0">
                <a:solidFill>
                  <a:schemeClr val="bg1"/>
                </a:solidFill>
              </a:rPr>
              <a:t>в сотрудничестве (командная, групповая работа); </a:t>
            </a:r>
            <a:r>
              <a:rPr lang="ru-RU" dirty="0" smtClean="0">
                <a:solidFill>
                  <a:schemeClr val="bg1"/>
                </a:solidFill>
              </a:rPr>
              <a:t>- информационно-коммуникационные </a:t>
            </a:r>
            <a:r>
              <a:rPr lang="ru-RU" dirty="0" smtClean="0">
                <a:solidFill>
                  <a:schemeClr val="bg1"/>
                </a:solidFill>
              </a:rPr>
              <a:t>технологии; 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- </a:t>
            </a:r>
            <a:r>
              <a:rPr lang="ru-RU" dirty="0" err="1" smtClean="0">
                <a:solidFill>
                  <a:schemeClr val="bg1"/>
                </a:solidFill>
              </a:rPr>
              <a:t>здоровьесберегающие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технологии.</a:t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9144001" cy="6858001"/>
          </a:xfrm>
        </p:spPr>
      </p:pic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611560" y="792455"/>
            <a:ext cx="7920880" cy="4001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Любая педагогическая технология должна соответствовать методологическим требованиям: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концептуальность – опора на определенную научную концепцию, включающую философское, психологическое, дидактическое и социально-педагогическое обоснование образовательных целей;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системность – целостность, взаимосвязанность частей технологии и соответствие логике педагогического процесса;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эффективность – достижение высоких результатов и оптимальность по затратам;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воспроизводимость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– возможность повторения, применения в иных похожих условиях.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9144001" cy="6858001"/>
          </a:xfrm>
        </p:spPr>
      </p:pic>
      <p:sp>
        <p:nvSpPr>
          <p:cNvPr id="5" name="TextBox 4"/>
          <p:cNvSpPr txBox="1"/>
          <p:nvPr/>
        </p:nvSpPr>
        <p:spPr>
          <a:xfrm>
            <a:off x="755576" y="548680"/>
            <a:ext cx="7704856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В этой связи значительно возрастают функции </a:t>
            </a:r>
            <a:r>
              <a:rPr lang="ru-RU" b="1" dirty="0" smtClean="0">
                <a:solidFill>
                  <a:schemeClr val="bg1"/>
                </a:solidFill>
              </a:rPr>
              <a:t>системы повышения квалификации</a:t>
            </a:r>
            <a:r>
              <a:rPr lang="ru-RU" dirty="0" smtClean="0">
                <a:solidFill>
                  <a:schemeClr val="bg1"/>
                </a:solidFill>
              </a:rPr>
              <a:t> педагогических работников - как звена непрерывного образования и как средства достижения высокого профессионализма. 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Непрерывное образование рассматривается как постоянная форма всей жизни человека, начиная с раннего возраста. В процессе образования чело­века участвуют не только учебно-воспитатель­ные учреждения, но и семья, научные центры, неформаль­ные объединения, средства массовой информации, церковь и др. Причем образование взрослых и эффективность обу­чения детей теснейшим образом связаны между собой. 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sz="2000" b="1" dirty="0" smtClean="0">
                <a:solidFill>
                  <a:schemeClr val="bg1"/>
                </a:solidFill>
              </a:rPr>
              <a:t>Непрерывное </a:t>
            </a:r>
            <a:r>
              <a:rPr lang="ru-RU" sz="2000" b="1" dirty="0" smtClean="0">
                <a:solidFill>
                  <a:schemeClr val="bg1"/>
                </a:solidFill>
              </a:rPr>
              <a:t>образование </a:t>
            </a:r>
            <a:r>
              <a:rPr lang="ru-RU" dirty="0" smtClean="0">
                <a:solidFill>
                  <a:schemeClr val="bg1"/>
                </a:solidFill>
              </a:rPr>
              <a:t>- это деятельность человека, ориентированная на приобретение знаний, развитие всех сто­рон и способностей его личности, включая формирование умения учиться и подготовку к исполнению разнообразных социальных и 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профессиональных </a:t>
            </a:r>
            <a:r>
              <a:rPr lang="ru-RU" dirty="0" smtClean="0">
                <a:solidFill>
                  <a:schemeClr val="bg1"/>
                </a:solidFill>
              </a:rPr>
              <a:t>обязанностей, а также к участию в 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общественном </a:t>
            </a:r>
            <a:r>
              <a:rPr lang="ru-RU" dirty="0" smtClean="0">
                <a:solidFill>
                  <a:schemeClr val="bg1"/>
                </a:solidFill>
              </a:rPr>
              <a:t>развитии как в масштабе страны, так и 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всего </a:t>
            </a:r>
            <a:r>
              <a:rPr lang="ru-RU" dirty="0" smtClean="0">
                <a:solidFill>
                  <a:schemeClr val="bg1"/>
                </a:solidFill>
              </a:rPr>
              <a:t>мира.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9144001" cy="6858001"/>
          </a:xfrm>
        </p:spPr>
      </p:pic>
      <p:sp>
        <p:nvSpPr>
          <p:cNvPr id="5" name="TextBox 4"/>
          <p:cNvSpPr txBox="1"/>
          <p:nvPr/>
        </p:nvSpPr>
        <p:spPr>
          <a:xfrm>
            <a:off x="683568" y="620688"/>
            <a:ext cx="7776864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Основные принципы непрерывного образования можно сформулировать следующим образом</a:t>
            </a:r>
            <a:r>
              <a:rPr lang="ru-RU" sz="2000" b="1" dirty="0" smtClean="0">
                <a:solidFill>
                  <a:schemeClr val="bg1"/>
                </a:solidFill>
              </a:rPr>
              <a:t>:</a:t>
            </a:r>
          </a:p>
          <a:p>
            <a:r>
              <a:rPr lang="ru-RU" sz="2000" b="1" dirty="0" smtClean="0">
                <a:solidFill>
                  <a:schemeClr val="bg1"/>
                </a:solidFill>
              </a:rPr>
              <a:t/>
            </a:r>
            <a:br>
              <a:rPr lang="ru-RU" sz="2000" b="1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- ориентация образовательной системы на человека, на его некоторые индивидуальные и базовые потребности</a:t>
            </a:r>
            <a:r>
              <a:rPr lang="ru-RU" dirty="0" smtClean="0">
                <a:solidFill>
                  <a:schemeClr val="bg1"/>
                </a:solidFill>
              </a:rPr>
              <a:t>;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- широкий демократизм образовательной системы, </a:t>
            </a:r>
            <a:r>
              <a:rPr lang="ru-RU" dirty="0" smtClean="0">
                <a:solidFill>
                  <a:schemeClr val="bg1"/>
                </a:solidFill>
              </a:rPr>
              <a:t>доступность</a:t>
            </a:r>
            <a:r>
              <a:rPr lang="ru-RU" dirty="0" smtClean="0">
                <a:solidFill>
                  <a:schemeClr val="bg1"/>
                </a:solidFill>
              </a:rPr>
              <a:t>, открытость любой ступени и формы образова­ния каждому независимо от пола, социального положения, национальности, физического состояния и др</a:t>
            </a:r>
            <a:r>
              <a:rPr lang="ru-RU" dirty="0" smtClean="0">
                <a:solidFill>
                  <a:schemeClr val="bg1"/>
                </a:solidFill>
              </a:rPr>
              <a:t>.;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- быстрое реагирование образовательной системы на особенности интересов различных категорий населения, а также стилей и темпов обучения</a:t>
            </a:r>
            <a:r>
              <a:rPr lang="ru-RU" dirty="0" smtClean="0">
                <a:solidFill>
                  <a:schemeClr val="bg1"/>
                </a:solidFill>
              </a:rPr>
              <a:t>;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- развитие различных форм образовательных услуг, позволяющих каждому желающему воспользоваться ими в удобном для него виде, в необходимом объеме, в подходя­щем месте, в любое время</a:t>
            </a:r>
            <a:r>
              <a:rPr lang="ru-RU" dirty="0" smtClean="0">
                <a:solidFill>
                  <a:schemeClr val="bg1"/>
                </a:solidFill>
              </a:rPr>
              <a:t>;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- использование электронной технологии в целях обес­печения 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получения </a:t>
            </a:r>
            <a:r>
              <a:rPr lang="ru-RU" dirty="0" smtClean="0">
                <a:solidFill>
                  <a:schemeClr val="bg1"/>
                </a:solidFill>
              </a:rPr>
              <a:t>людьми образования на любом этапе их 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жизненного </a:t>
            </a:r>
            <a:r>
              <a:rPr lang="ru-RU" dirty="0" smtClean="0">
                <a:solidFill>
                  <a:schemeClr val="bg1"/>
                </a:solidFill>
              </a:rPr>
              <a:t>пути.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29518"/>
            <a:ext cx="9183357" cy="6887518"/>
          </a:xfrm>
        </p:spPr>
      </p:pic>
      <p:sp>
        <p:nvSpPr>
          <p:cNvPr id="5" name="TextBox 4"/>
          <p:cNvSpPr txBox="1"/>
          <p:nvPr/>
        </p:nvSpPr>
        <p:spPr>
          <a:xfrm>
            <a:off x="1115616" y="620688"/>
            <a:ext cx="7056784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>
              <a:solidFill>
                <a:schemeClr val="bg1"/>
              </a:solidFill>
            </a:endParaRPr>
          </a:p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Нарастающие </a:t>
            </a:r>
            <a:r>
              <a:rPr lang="ru-RU" dirty="0" smtClean="0">
                <a:solidFill>
                  <a:schemeClr val="bg1"/>
                </a:solidFill>
              </a:rPr>
              <a:t>темпы технологических и информационных новаций диктуют необходимость непрерывного повышения уровня профессиональной компетентности педагога, который занимает ключевую позицию в образовательном процессе. </a:t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 smtClean="0">
              <a:solidFill>
                <a:schemeClr val="bg1"/>
              </a:solidFill>
            </a:endParaRPr>
          </a:p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sz="2000" b="1" dirty="0" smtClean="0">
                <a:solidFill>
                  <a:schemeClr val="bg1"/>
                </a:solidFill>
              </a:rPr>
              <a:t>Целью повышения квалификации </a:t>
            </a:r>
            <a:r>
              <a:rPr lang="ru-RU" dirty="0" smtClean="0">
                <a:solidFill>
                  <a:schemeClr val="bg1"/>
                </a:solidFill>
              </a:rPr>
              <a:t>является, прежде всего, развитие профессиональных мастерства и культуры, обновление теоретических и практических знаний специалистов системы образования в соответствии с современными требованиями к уровню квалификации и необхо­димостью освоения инновационных методов решения профессиональных задач.</a:t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39357" y="0"/>
            <a:ext cx="9183357" cy="6858000"/>
          </a:xfrm>
        </p:spPr>
      </p:pic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323528" y="281117"/>
            <a:ext cx="8352928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Повышение квалификации проводится не реже одного раза в 5 лет в течение всей трудовой деятельности работников.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Повышение квалификации включает в себя следующие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формы обучения: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Долгосрочное: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для руководителей образовательных учреждений всех видов и типов, их заместителей, специалистов, включенных в резерв на замещение вакантных должностей руководителей, обучающихся по комплексным интегрированным образовательным программам- 216 учебных часов;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для преподавателей отдельных предметов, содержание которых существенно обновлено в связи с интенсивным развитием науки или изменением концептуальных подходов к изучению дисциплин в условиях современности (информатика, гуманитарные науки и др.) -216 учебных часов;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для молодых специалистов, выпускников образовательных учреждений высшего педагогического образования - 216 учебных часов;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для работников образовательных учреждений, реализующих в педагогической практике актуальные направления современного общего образования в области психолого-педагогического,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естественно-научного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гуманитарного, социально-экономического и других циклов по профилю профессиональной деятельности, а также для педагогических работников, участвующих в экспериментах городского и федерального уровней - 144 учебных часа;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Краткосрочное: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• для остальных категорий работников образования - тематическое обучение объемом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72 учебных часа.</a:t>
            </a:r>
            <a:b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Часть курсовой системы представлена в виде учебных модулей от 12 до 44 часов. </a:t>
            </a:r>
            <a:endParaRPr lang="ru-RU" sz="1300" b="1" dirty="0" smtClean="0">
              <a:solidFill>
                <a:schemeClr val="bg1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Накопительная система 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позволяет педагогам повышать свою квалификацию на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протяжении одного или ряда лет в одном или в нескольких учреждениях по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одному направлению в виде учебных модулей от 12 до 44 часов. Учебные модули</a:t>
            </a: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фиксируется в ЕДИНОЙ ЗАЧЕТНОЙ КНИЖКЕ СЛУШАТЕЛЯ. По итогам выполнения индивидуального плана повышения квалификации в объеме не менее 72 часов Московским институтом открытого образования выдается государственный документ установленного образца (удостоверение).</a:t>
            </a:r>
            <a:b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9144001" cy="6858001"/>
          </a:xfrm>
        </p:spPr>
      </p:pic>
      <p:sp>
        <p:nvSpPr>
          <p:cNvPr id="5" name="TextBox 4"/>
          <p:cNvSpPr txBox="1"/>
          <p:nvPr/>
        </p:nvSpPr>
        <p:spPr>
          <a:xfrm>
            <a:off x="539552" y="548680"/>
            <a:ext cx="7848872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ВЫВОД: </a:t>
            </a:r>
          </a:p>
          <a:p>
            <a:pPr algn="ctr"/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Исходя из выше сказанного, можно утверждать, что большое значение приобретает организация работы </a:t>
            </a:r>
            <a:r>
              <a:rPr lang="ru-RU" i="1" dirty="0" smtClean="0">
                <a:solidFill>
                  <a:schemeClr val="bg1"/>
                </a:solidFill>
              </a:rPr>
              <a:t>методических объединений и кафедр</a:t>
            </a:r>
            <a:r>
              <a:rPr lang="ru-RU" dirty="0" smtClean="0">
                <a:solidFill>
                  <a:schemeClr val="bg1"/>
                </a:solidFill>
              </a:rPr>
              <a:t> в деятельности образовательных учреждений. Методические службы </a:t>
            </a:r>
            <a:r>
              <a:rPr lang="ru-RU" dirty="0" smtClean="0">
                <a:solidFill>
                  <a:schemeClr val="bg1"/>
                </a:solidFill>
              </a:rPr>
              <a:t>ДОУ, </a:t>
            </a:r>
            <a:r>
              <a:rPr lang="ru-RU" dirty="0" smtClean="0">
                <a:solidFill>
                  <a:schemeClr val="bg1"/>
                </a:solidFill>
              </a:rPr>
              <a:t>методические объединения </a:t>
            </a:r>
            <a:r>
              <a:rPr lang="ru-RU" dirty="0" smtClean="0">
                <a:solidFill>
                  <a:schemeClr val="bg1"/>
                </a:solidFill>
              </a:rPr>
              <a:t>педагогов </a:t>
            </a:r>
            <a:r>
              <a:rPr lang="ru-RU" dirty="0" smtClean="0">
                <a:solidFill>
                  <a:schemeClr val="bg1"/>
                </a:solidFill>
              </a:rPr>
              <a:t>должны более внимательно изучать уровень профессиональной компетенции каждого педагога, его информационные профессиональные потребности. Широко распространенным явлением в методической работе должна стать педагогическая диагностика, мониторинг, аналитическая, информационная деятельность. </a:t>
            </a:r>
            <a:r>
              <a:rPr lang="ru-RU" b="1" dirty="0" smtClean="0">
                <a:solidFill>
                  <a:schemeClr val="bg1"/>
                </a:solidFill>
              </a:rPr>
              <a:t/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Итак</a:t>
            </a:r>
            <a:r>
              <a:rPr lang="ru-RU" dirty="0" smtClean="0">
                <a:solidFill>
                  <a:schemeClr val="bg1"/>
                </a:solidFill>
              </a:rPr>
              <a:t>, мы </a:t>
            </a:r>
            <a:r>
              <a:rPr lang="ru-RU" dirty="0" smtClean="0">
                <a:solidFill>
                  <a:schemeClr val="bg1"/>
                </a:solidFill>
              </a:rPr>
              <a:t>увидели, </a:t>
            </a:r>
            <a:r>
              <a:rPr lang="ru-RU" dirty="0" smtClean="0">
                <a:solidFill>
                  <a:schemeClr val="bg1"/>
                </a:solidFill>
              </a:rPr>
              <a:t>что качество образования рассматривается как комплексный показатель, синтезирующий все этапы становления личности, условия и результаты учебно-воспитательного процесса, а также как критерий эффективности деятельности образовательного 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учреждения</a:t>
            </a:r>
            <a:r>
              <a:rPr lang="ru-RU" dirty="0" smtClean="0">
                <a:solidFill>
                  <a:schemeClr val="bg1"/>
                </a:solidFill>
              </a:rPr>
              <a:t>, соответствия реально достигаемых результатов 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нормативным </a:t>
            </a:r>
            <a:r>
              <a:rPr lang="ru-RU" dirty="0" smtClean="0">
                <a:solidFill>
                  <a:schemeClr val="bg1"/>
                </a:solidFill>
              </a:rPr>
              <a:t>требованиям, социальным и личностным 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ожиданиям</a:t>
            </a:r>
            <a:r>
              <a:rPr lang="ru-RU" dirty="0" smtClean="0">
                <a:solidFill>
                  <a:schemeClr val="bg1"/>
                </a:solidFill>
              </a:rPr>
              <a:t>. Иными словами качество образования это – 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итог </a:t>
            </a:r>
            <a:r>
              <a:rPr lang="ru-RU" dirty="0" smtClean="0">
                <a:solidFill>
                  <a:schemeClr val="bg1"/>
                </a:solidFill>
              </a:rPr>
              <a:t>деятельности </a:t>
            </a:r>
            <a:r>
              <a:rPr lang="ru-RU" dirty="0" smtClean="0">
                <a:solidFill>
                  <a:schemeClr val="bg1"/>
                </a:solidFill>
              </a:rPr>
              <a:t>ДОУ </a:t>
            </a:r>
            <a:r>
              <a:rPr lang="ru-RU" dirty="0" smtClean="0">
                <a:solidFill>
                  <a:schemeClr val="bg1"/>
                </a:solidFill>
              </a:rPr>
              <a:t>по обучению, воспитанию </a:t>
            </a:r>
            <a:r>
              <a:rPr lang="ru-RU" dirty="0" smtClean="0">
                <a:solidFill>
                  <a:schemeClr val="bg1"/>
                </a:solidFill>
              </a:rPr>
              <a:t>дошкольников</a:t>
            </a:r>
            <a:r>
              <a:rPr lang="ru-RU" dirty="0" smtClean="0">
                <a:solidFill>
                  <a:schemeClr val="bg1"/>
                </a:solidFill>
              </a:rPr>
              <a:t>, методической работе, самореализации всех участников образовательного процесса. 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1" cy="6887518"/>
          </a:xfrm>
        </p:spPr>
      </p:pic>
      <p:sp>
        <p:nvSpPr>
          <p:cNvPr id="5" name="TextBox 4"/>
          <p:cNvSpPr txBox="1"/>
          <p:nvPr/>
        </p:nvSpPr>
        <p:spPr>
          <a:xfrm>
            <a:off x="827584" y="2060848"/>
            <a:ext cx="763284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500" b="1" dirty="0" smtClean="0">
                <a:solidFill>
                  <a:schemeClr val="bg1"/>
                </a:solidFill>
              </a:rPr>
              <a:t>СПАСИБО ЗА ВНИМАНИЕ!</a:t>
            </a:r>
            <a:endParaRPr lang="ru-RU" sz="55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44001" cy="6858001"/>
          </a:xfrm>
        </p:spPr>
      </p:pic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827584" y="705200"/>
            <a:ext cx="7704856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Воспитание молодого поколения должно быть системой. Воспитание как система предполагает, что каждый институт социализации – семья, детский сад, школа, общество – выполняет свою определённую функцию в деле воспитания, не дублирует при этом другие институты, а целесообразно взаимодействует с ними. Проблема воспитания в образовательном учреждении решается только во взаимодействии педагогов, психологов, родителей.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3573016"/>
            <a:ext cx="532859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>
                <a:solidFill>
                  <a:schemeClr val="bg1"/>
                </a:solidFill>
              </a:rPr>
              <a:t>Актуальность проблемы формирования компетентностей является важной задачей, входящей в число приоритетов современной школы, обеспечивающих повышение качества образования.</a:t>
            </a:r>
            <a:endParaRPr lang="ru-RU" sz="22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7584" y="5445224"/>
            <a:ext cx="62646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chemeClr val="bg1"/>
                </a:solidFill>
              </a:rPr>
              <a:t>Тема формирования ключевых компетентностей школьников, разработана в самые последние годы коллективом под руководством академика РАО И.А.Зимней. </a:t>
            </a:r>
            <a:endParaRPr lang="ru-RU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1" cy="6887518"/>
          </a:xfrm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2627784" y="614345"/>
            <a:ext cx="36724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лючевые компетентности: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Блок-схема: память с посл. доступом 6"/>
          <p:cNvSpPr/>
          <p:nvPr/>
        </p:nvSpPr>
        <p:spPr>
          <a:xfrm>
            <a:off x="1115616" y="1484784"/>
            <a:ext cx="2304256" cy="2016224"/>
          </a:xfrm>
          <a:prstGeom prst="flowChartMagneticTap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память с посл. доступом 7"/>
          <p:cNvSpPr/>
          <p:nvPr/>
        </p:nvSpPr>
        <p:spPr>
          <a:xfrm>
            <a:off x="3851920" y="1268760"/>
            <a:ext cx="2160240" cy="1944216"/>
          </a:xfrm>
          <a:prstGeom prst="flowChartMagneticTap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память с посл. доступом 8"/>
          <p:cNvSpPr/>
          <p:nvPr/>
        </p:nvSpPr>
        <p:spPr>
          <a:xfrm>
            <a:off x="827584" y="4005064"/>
            <a:ext cx="2088232" cy="2016224"/>
          </a:xfrm>
          <a:prstGeom prst="flowChartMagneticTap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память с посл. доступом 9"/>
          <p:cNvSpPr/>
          <p:nvPr/>
        </p:nvSpPr>
        <p:spPr>
          <a:xfrm>
            <a:off x="3491880" y="3501008"/>
            <a:ext cx="2232248" cy="2232248"/>
          </a:xfrm>
          <a:prstGeom prst="flowChartMagneticTap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память с посл. доступом 10"/>
          <p:cNvSpPr/>
          <p:nvPr/>
        </p:nvSpPr>
        <p:spPr>
          <a:xfrm>
            <a:off x="6300192" y="2276872"/>
            <a:ext cx="2304256" cy="2088232"/>
          </a:xfrm>
          <a:prstGeom prst="flowChartMagneticTap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259632" y="1844825"/>
            <a:ext cx="20882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в сфере самостоятельной познавательной деятельности, основанная на усвоении способов приобретения знаний из различных источников информации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11960" y="1556792"/>
            <a:ext cx="16561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в сфере гражданско-общественной деятельности, (выполнение ролей гражданина, избирателя, потребителя)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32240" y="3068960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в сфере социально-трудовой деятельности 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43608" y="4437112"/>
            <a:ext cx="15841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компетентность в бытовой сфере (включая аспекты собственного здоровья, семейного бытия и проч.)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35896" y="3861048"/>
            <a:ext cx="19442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компетентность в сфере культурно - </a:t>
            </a:r>
            <a:r>
              <a:rPr lang="ru-RU" sz="1200" dirty="0" err="1" smtClean="0">
                <a:solidFill>
                  <a:schemeClr val="bg1"/>
                </a:solidFill>
              </a:rPr>
              <a:t>досуговой</a:t>
            </a:r>
            <a:r>
              <a:rPr lang="ru-RU" sz="1200" dirty="0" smtClean="0">
                <a:solidFill>
                  <a:schemeClr val="bg1"/>
                </a:solidFill>
              </a:rPr>
              <a:t> деятельности (включая выбор путей и способов использования свободного времени, культурно и   духовно обогащающих личность)</a:t>
            </a:r>
            <a:endParaRPr lang="ru-RU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29518"/>
            <a:ext cx="9183357" cy="6887518"/>
          </a:xfrm>
        </p:spPr>
      </p:pic>
      <p:sp>
        <p:nvSpPr>
          <p:cNvPr id="5" name="TextBox 4"/>
          <p:cNvSpPr txBox="1"/>
          <p:nvPr/>
        </p:nvSpPr>
        <p:spPr>
          <a:xfrm>
            <a:off x="899592" y="404664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Структура основных компетенций, разработанных в рамках этой концепции, выглядит следующим образом: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395536" y="1052736"/>
            <a:ext cx="8280920" cy="5598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    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Компетенции, относящиеся к самому человеку как личности, субъекту деятельности, общения: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–      компетенции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здоровьесбережения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 знание и соблюдение норм здорового образа жизни, знание опасности курения, алкоголизма, наркомании,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СПИДа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; знание и соблюдение правил личной гигиены, обихода; физическая культура человека, свобода и ответственность выбора образа жизни;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–      компетенции ценностно-смысловой ориентации в Мире: ценности бытия, жизни; ценности культуры (живопись, литература, искусство, музыка), науки; производства; истории цивилизаций, собственной страны; религии;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–      компетенции интеграции: структурирование знаний, ситуативно-адекватной актуализации знаний, расширения приращения накопленных знаний;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–      компетенции гражданственности: знания и соблюдение прав и обязанностей гражданина; свобода и ответственность, уверенность в себе, собственное достоинство, гражданский долг; знание и гордость за символы государства (герб, флаг, гимн);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–      компетенции самосовершенствования, саморегулирования, саморазвития, личностной и предметной рефлексии; смысл жизни; профессиональное развитие; языковое и речевое развитие; овладение культурой родного языка, владение иностранным языком.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    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Компетенции, относящиеся к социальному взаимодействию человека и социальной сферы: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–      компетенции социального взаимодействия: с обществом, общностью, коллективом, семьей, друзьями, партнерами, конфликты и их погашение, сотрудничество, толерантность, уважение и принятие Другого (раса, национальность, религия, статус, роль, пол), социальная мобильность;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–      компетенции в общении: устном, письменном, диалог, монолог, восприятие текста; знание и соблюдение традиций, ритуала, этикета;  деловая переписка; делопроизводство,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бизнесс-язык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; иноязычное общение, коммуникативные задачи и др.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3.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    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Компетенции, относящиеся к деятельности человека: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–      компетенция познавательной деятельности: постановка и решение познавательных задач; нестандартные решения,  проблемные ситуации – их создание и разрешение; продуктивное и репродуктивное познание, исследование, интеллектуальная деятельность;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–      компетенции деятельности: игра, учение, труд; средства и способы деятельности: планирование, проектирование, моделирование, прогнозирование, исследовательская деятельность, ориентация в разных видах деятельности;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–      компетенции информационных технологий: прием, переработка, выдача информации; преобразование информации и др.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29518"/>
            <a:ext cx="9183357" cy="6887518"/>
          </a:xfrm>
        </p:spPr>
      </p:pic>
      <p:sp>
        <p:nvSpPr>
          <p:cNvPr id="5" name="TextBox 4"/>
          <p:cNvSpPr txBox="1"/>
          <p:nvPr/>
        </p:nvSpPr>
        <p:spPr>
          <a:xfrm>
            <a:off x="899592" y="980728"/>
            <a:ext cx="73448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Особое значение в перечне  ключевых компетентностей школьников  уделяется формированию социальных компетентностей, понимаемых как индивидуальный комплекс качеств характера, знаний, умений, навыков и социально-психологических характеристик, определяющий уровень взаимоотношений индивида и социума и позволяющий ему принять единственно верное решение в разных жизненных ситуациях.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611560" y="3506025"/>
            <a:ext cx="576064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Первоочередной задачей является постоянное совершенствование содержания воспитательного процесса с учётом запросов современного общества, удовлетворения интересов и потребностей детей в личностном, воспитательном, творческом развитии.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29518"/>
            <a:ext cx="9183357" cy="6887518"/>
          </a:xfrm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467544" y="449026"/>
            <a:ext cx="820891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Для решения существующих проблем каждому образовательному учреждению при планировании воспитательной работы необходимо учесть ряд приоритетных направлений, направленных на формирование компетентностей школьников и совершенствование организации воспитания.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467544" y="1701031"/>
            <a:ext cx="8208912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активизация анализа и построения администрацией и педагогическими коллективами эффективных воспитательных систем классов и школ; активное включение инновационных технологий в воспитательный процесс;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работа над воспитанием у детей духовно-нравственного воспитания в целом;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выявление талантливых педагогов, раскрытие их творческого потенциала;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развитие методов конкурсных социально-значимых проектов во всех формах воспитательной работы, начиная от группового проектирования до организации массовых мероприятий;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использование образовательными учреждениями современных электронных технических средств и программ для создания банков данных по различным направлениям воспитания;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1400" dirty="0" smtClean="0">
                <a:solidFill>
                  <a:schemeClr val="bg1"/>
                </a:solidFill>
              </a:rPr>
              <a:t>обработка механизмов взаимодействия школы, семьи, детских и молодёжных организаций, работодателей, других социальных партнёров в области воспитания</a:t>
            </a:r>
            <a:r>
              <a:rPr lang="ru-RU" sz="1400" dirty="0" smtClean="0">
                <a:solidFill>
                  <a:schemeClr val="bg1"/>
                </a:solidFill>
              </a:rPr>
              <a:t>;</a:t>
            </a:r>
          </a:p>
          <a:p>
            <a:r>
              <a:rPr lang="ru-RU" sz="1400" dirty="0" smtClean="0">
                <a:solidFill>
                  <a:schemeClr val="bg1"/>
                </a:solidFill>
              </a:rPr>
              <a:t>разработка новых подходов к организации трудового воспитания и профессиональной ориентации учащихся;</a:t>
            </a:r>
          </a:p>
          <a:p>
            <a:r>
              <a:rPr lang="ru-RU" sz="1400" dirty="0" smtClean="0">
                <a:solidFill>
                  <a:schemeClr val="bg1"/>
                </a:solidFill>
              </a:rPr>
              <a:t>- внедрение инновационных технологий в деятельность </a:t>
            </a:r>
            <a:r>
              <a:rPr lang="ru-RU" sz="1400" dirty="0" smtClean="0">
                <a:solidFill>
                  <a:schemeClr val="bg1"/>
                </a:solidFill>
              </a:rPr>
              <a:t>педагогов;</a:t>
            </a:r>
            <a:endParaRPr lang="ru-RU" sz="1400" dirty="0" smtClean="0">
              <a:solidFill>
                <a:schemeClr val="bg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467544" y="4731766"/>
            <a:ext cx="6192688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создание единого воспитательного пространства микрорайона, округа, города на основе воспитательных систем образовательных учреждений;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-значительное расширение и правильная организация системы дополнительного образования, способствующая формированию познавательных потребностей и способностей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каждого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учащегося.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29518"/>
            <a:ext cx="9183357" cy="6887518"/>
          </a:xfrm>
        </p:spPr>
      </p:pic>
      <p:sp>
        <p:nvSpPr>
          <p:cNvPr id="6" name="TextBox 5"/>
          <p:cNvSpPr txBox="1"/>
          <p:nvPr/>
        </p:nvSpPr>
        <p:spPr>
          <a:xfrm>
            <a:off x="1124000" y="989112"/>
            <a:ext cx="684076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Качество образования — это степень удовлетворенности ожиданий различных участников образовательного процесса: учащихся и их семей, администрации школы, остальных членов </a:t>
            </a:r>
            <a:r>
              <a:rPr lang="ru-RU" sz="2000" dirty="0" err="1" smtClean="0">
                <a:solidFill>
                  <a:schemeClr val="bg1"/>
                </a:solidFill>
              </a:rPr>
              <a:t>педколлектива</a:t>
            </a:r>
            <a:r>
              <a:rPr lang="ru-RU" sz="2000" dirty="0" smtClean="0">
                <a:solidFill>
                  <a:schemeClr val="bg1"/>
                </a:solidFill>
              </a:rPr>
              <a:t>, внешних организаций, с которыми сотрудничает образовательное учреждение для достижения результата.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Качество образования — это </a:t>
            </a:r>
            <a:r>
              <a:rPr lang="ru-RU" sz="2000" dirty="0" err="1" smtClean="0">
                <a:solidFill>
                  <a:schemeClr val="bg1"/>
                </a:solidFill>
              </a:rPr>
              <a:t>востребованность</a:t>
            </a:r>
            <a:r>
              <a:rPr lang="ru-RU" sz="2000" dirty="0" smtClean="0">
                <a:solidFill>
                  <a:schemeClr val="bg1"/>
                </a:solidFill>
              </a:rPr>
              <a:t> полученных знаний в конкретных условиях и местах их применения для достижения конкретной цели и повышения качества жизни выпускника.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55576" y="4725144"/>
            <a:ext cx="46805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>
                <a:solidFill>
                  <a:schemeClr val="bg1"/>
                </a:solidFill>
              </a:rPr>
              <a:t>Качество становится символом тех изменений, которые дают ориентиры к стратегии выживания человечества</a:t>
            </a:r>
            <a:r>
              <a:rPr lang="ru-RU" i="1" dirty="0" smtClean="0">
                <a:solidFill>
                  <a:schemeClr val="bg1"/>
                </a:solidFill>
              </a:rPr>
              <a:t>.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i="1" dirty="0" smtClean="0">
                <a:solidFill>
                  <a:schemeClr val="bg1"/>
                </a:solidFill>
              </a:rPr>
              <a:t> </a:t>
            </a:r>
            <a:r>
              <a:rPr lang="ru-RU" i="1" dirty="0" smtClean="0">
                <a:solidFill>
                  <a:schemeClr val="bg1"/>
                </a:solidFill>
              </a:rPr>
              <a:t>А.И. </a:t>
            </a:r>
            <a:r>
              <a:rPr lang="ru-RU" i="1" dirty="0" err="1" smtClean="0">
                <a:solidFill>
                  <a:schemeClr val="bg1"/>
                </a:solidFill>
              </a:rPr>
              <a:t>Субетто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2082</Words>
  <Application>Microsoft Office PowerPoint</Application>
  <PresentationFormat>Экран (4:3)</PresentationFormat>
  <Paragraphs>245</Paragraphs>
  <Slides>42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Валера</dc:creator>
  <cp:lastModifiedBy>Валера</cp:lastModifiedBy>
  <cp:revision>17</cp:revision>
  <dcterms:created xsi:type="dcterms:W3CDTF">2013-03-17T03:48:46Z</dcterms:created>
  <dcterms:modified xsi:type="dcterms:W3CDTF">2013-03-17T06:33:51Z</dcterms:modified>
</cp:coreProperties>
</file>