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56" r:id="rId2"/>
    <p:sldId id="268" r:id="rId3"/>
    <p:sldId id="258" r:id="rId4"/>
    <p:sldId id="269" r:id="rId5"/>
    <p:sldId id="257" r:id="rId6"/>
    <p:sldId id="259" r:id="rId7"/>
    <p:sldId id="261" r:id="rId8"/>
    <p:sldId id="260" r:id="rId9"/>
    <p:sldId id="263" r:id="rId10"/>
    <p:sldId id="264" r:id="rId11"/>
    <p:sldId id="267" r:id="rId12"/>
    <p:sldId id="265" r:id="rId13"/>
    <p:sldId id="266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72" y="-174"/>
      </p:cViewPr>
      <p:guideLst>
        <p:guide orient="horz" pos="2160"/>
        <p:guide pos="2880"/>
        <p:guide pos="144"/>
        <p:guide pos="56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8C53991-8F44-4E7F-84C8-40CB85D125B8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B789BF8-CC41-4E68-B0C9-217BF686B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8F7A4A0-0A98-49CF-8F74-5B4E9E50BAD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4F74A02-FE89-4A06-B12A-A1434196416E}" type="slidenum">
              <a:rPr lang="en-US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video" Target="NULL" TargetMode="Externa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lowing tech background 3d ,LO2.wmv">
            <a:hlinkClick r:id="" action="ppaction://media"/>
          </p:cNvPr>
          <p:cNvPicPr>
            <a:picLocks noChangeAspect="1"/>
          </p:cNvPicPr>
          <p:nvPr>
            <a:videoFile r:link="rId1"/>
          </p:nvPr>
        </p:nvPicPr>
        <p:blipFill rotWithShape="1">
          <a:blip r:embed="rId4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2325" y="762000"/>
            <a:ext cx="5111675" cy="2667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810000"/>
            <a:ext cx="5105400" cy="2133600"/>
          </a:xfrm>
        </p:spPr>
        <p:txBody>
          <a:bodyPr/>
          <a:lstStyle>
            <a:lvl1pPr marL="0" indent="0" algn="l">
              <a:buNone/>
              <a:defRPr b="1">
                <a:solidFill>
                  <a:schemeClr val="tx1"/>
                </a:solidFill>
                <a:effectLst>
                  <a:reflection blurRad="6350" stA="55000" endA="300" endPos="45500" dir="5400000" sy="-100000" algn="bl" rotWithShape="0"/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3B94D5-39AC-4C6E-900F-58146BE0076E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BB95B-963B-410E-A95F-082B39CE74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403874"/>
            <a:ext cx="7239000" cy="4876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78A9B-8C32-48D2-96A0-A646740C2C8B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01492-A945-4858-BE3F-8FAAFD8250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1371600"/>
            <a:ext cx="1828800" cy="4953000"/>
          </a:xfrm>
        </p:spPr>
        <p:txBody>
          <a:bodyPr vert="eaVer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371600"/>
            <a:ext cx="5791200" cy="4953000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A2CF7-73FB-43FA-AAE1-04FC501EA154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8E38E8-E51F-4B1C-BFAA-2B31D8AE3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B33F1-FABD-4511-87E3-05ECC89819B7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0245A5-FFA3-4055-AB0A-E02402B4E4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lowing tech background 3d ,LO2.wmv">
            <a:hlinkClick r:id="" action="ppaction://media"/>
          </p:cNvPr>
          <p:cNvPicPr>
            <a:picLocks noChangeAspect="1"/>
          </p:cNvPicPr>
          <p:nvPr userDrawn="1">
            <a:videoFile r:link="rId1"/>
          </p:nvPr>
        </p:nvPicPr>
        <p:blipFill rotWithShape="1">
          <a:blip r:embed="rId4"/>
          <a:srcRect l="25555" r="7778"/>
          <a:stretch/>
        </p:blipFill>
        <p:spPr>
          <a:xfrm>
            <a:off x="4495800" y="1368911"/>
            <a:ext cx="3888889" cy="3888889"/>
          </a:xfrm>
          <a:prstGeom prst="roundRect">
            <a:avLst>
              <a:gd name="adj" fmla="val 8644"/>
            </a:avLst>
          </a:prstGeom>
          <a:ln>
            <a:noFill/>
          </a:ln>
          <a:effectLst>
            <a:reflection blurRad="6350" stA="15000" endPos="50000" dist="635000" dir="5400000" sy="-100000" algn="bl" rotWithShape="0"/>
          </a:effectLst>
          <a:scene3d>
            <a:camera prst="perspectiveRelaxed" fov="6900000">
              <a:rot lat="23995" lon="3210004" rev="21299988"/>
            </a:camera>
            <a:lightRig rig="chilly" dir="t"/>
          </a:scene3d>
          <a:sp3d extrusionH="635000" prstMaterial="powder">
            <a:bevelT w="0" h="0"/>
            <a:contourClr>
              <a:srgbClr val="969696"/>
            </a:contourClr>
          </a:sp3d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929187"/>
            <a:ext cx="5105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3733800"/>
            <a:ext cx="5105400" cy="11953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52ADC-B4CE-4F2C-B3D6-2B2AD1638E5D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284E7-FFC8-4061-A33E-5C1F239E2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98637"/>
            <a:ext cx="4267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3AB85-6977-4FB2-A0A2-FB0AB33B722C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7F5DA2-633A-45F5-8612-B25DF0EB4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733550"/>
            <a:ext cx="42687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2373312"/>
            <a:ext cx="42687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33550"/>
            <a:ext cx="42703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2703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014300-5CFA-43A1-8254-073548C1130E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C32F9F-7875-40ED-AC52-00859803B1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21E5-64AF-4827-8F68-4CB1368F8AB8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11A73-6FBE-4CAF-A805-C089510705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9E9F6-8652-4B9E-B42C-392685EBEE2A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A685C0-98E9-4E5C-8981-610FB057DC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6958"/>
            <a:ext cx="32369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371600"/>
            <a:ext cx="3968750" cy="490907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371600"/>
            <a:ext cx="3236913" cy="49136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BE387-077A-458D-B023-5E73F468865F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EDF54-BA4C-4915-B4EC-50382E014B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43000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3EBC5-A848-44DC-AB3D-1C14A005B859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3C4C24-EDB0-4CD4-80E6-14E055039C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ideo" Target="NULL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762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403350"/>
            <a:ext cx="86868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431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4E8E14B-C011-4BB3-AC63-1D0E2FC2E8DA}" type="datetimeFigureOut">
              <a:rPr lang="en-US"/>
              <a:pPr>
                <a:defRPr/>
              </a:pPr>
              <a:t>8/28/2013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73863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C8465F2-9068-4D16-B7CA-7BB1BE68D9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9" name="Shape">
            <a:hlinkClick r:id="" action="ppaction://media"/>
          </p:cNvPr>
          <p:cNvPicPr>
            <a:picLocks noRot="1" noChangeAspect="1" noChangeArrowheads="1"/>
          </p:cNvPicPr>
          <p:nvPr userDrawn="1">
            <a:videoFile r:link="rId13"/>
          </p:nvPr>
        </p:nvPicPr>
        <p:blipFill>
          <a:blip r:embed="rId15"/>
          <a:srcRect/>
          <a:stretch>
            <a:fillRect/>
          </a:stretch>
        </p:blipFill>
        <p:spPr bwMode="auto">
          <a:xfrm>
            <a:off x="7564438" y="0"/>
            <a:ext cx="1366837" cy="201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1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</p:childTnLst>
        </p:cTn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bg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auto">
          <a:xfrm>
            <a:off x="222250" y="762000"/>
            <a:ext cx="5492750" cy="2667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Информационные и  коммуникационные технологии в образовании</a:t>
            </a:r>
          </a:p>
        </p:txBody>
      </p:sp>
      <p:sp>
        <p:nvSpPr>
          <p:cNvPr id="14338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effectLst/>
                <a:latin typeface="Arial" charset="0"/>
              </a:rPr>
              <a:t>(из опыта применения)</a:t>
            </a:r>
          </a:p>
        </p:txBody>
      </p:sp>
      <p:sp>
        <p:nvSpPr>
          <p:cNvPr id="14339" name="Text Box 4"/>
          <p:cNvSpPr txBox="1">
            <a:spLocks noChangeArrowheads="1"/>
          </p:cNvSpPr>
          <p:nvPr/>
        </p:nvSpPr>
        <p:spPr bwMode="auto">
          <a:xfrm>
            <a:off x="304800" y="5334000"/>
            <a:ext cx="7577138" cy="140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ru-RU" sz="2400"/>
              <a:t>Музыкальный руководитель </a:t>
            </a:r>
          </a:p>
          <a:p>
            <a:pPr>
              <a:lnSpc>
                <a:spcPct val="120000"/>
              </a:lnSpc>
            </a:pPr>
            <a:r>
              <a:rPr lang="ru-RU" sz="2400"/>
              <a:t>филиала МБДОУ детский сад «Детство» д/с № 536 </a:t>
            </a:r>
          </a:p>
          <a:p>
            <a:pPr>
              <a:lnSpc>
                <a:spcPct val="120000"/>
              </a:lnSpc>
            </a:pPr>
            <a:r>
              <a:rPr lang="ru-RU" sz="2400"/>
              <a:t>Багаева Александра Николаевна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sp>
        <p:nvSpPr>
          <p:cNvPr id="26626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6627" name="Picture 4" descr="!!!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566892">
            <a:off x="1143000" y="381000"/>
            <a:ext cx="300037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5" descr="футбол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161800">
            <a:off x="5541962" y="-360362"/>
            <a:ext cx="274637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6" descr="никитина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75379">
            <a:off x="304800" y="2971800"/>
            <a:ext cx="51816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7" descr="Козлова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497766">
            <a:off x="4724400" y="3124200"/>
            <a:ext cx="4140200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4" descr="P12409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304800"/>
            <a:ext cx="4343400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0" name="Picture 6" descr="P605022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34290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P605023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990600"/>
            <a:ext cx="43434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smtClean="0">
              <a:effectLst/>
            </a:endParaRPr>
          </a:p>
        </p:txBody>
      </p:sp>
      <p:pic>
        <p:nvPicPr>
          <p:cNvPr id="28674" name="Picture 3"/>
          <p:cNvPicPr>
            <a:picLocks noChangeAspect="1" noChangeArrowheads="1"/>
          </p:cNvPicPr>
          <p:nvPr>
            <p:ph type="body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57200" y="304800"/>
            <a:ext cx="3733800" cy="2624138"/>
          </a:xfrm>
          <a:noFill/>
        </p:spPr>
      </p:pic>
      <p:pic>
        <p:nvPicPr>
          <p:cNvPr id="2867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609600"/>
            <a:ext cx="4191000" cy="279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200400"/>
            <a:ext cx="3962400" cy="244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886200"/>
            <a:ext cx="424815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body" idx="1"/>
          </p:nvPr>
        </p:nvSpPr>
        <p:spPr>
          <a:xfrm>
            <a:off x="685800" y="2971800"/>
            <a:ext cx="7696200" cy="15240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b="1" smtClean="0">
                <a:solidFill>
                  <a:schemeClr val="folHlink"/>
                </a:solidFill>
              </a:rPr>
              <a:t>		</a:t>
            </a:r>
            <a:r>
              <a:rPr lang="ru-RU" sz="4400" b="1" smtClean="0">
                <a:solidFill>
                  <a:schemeClr val="folHlink"/>
                </a:solidFill>
                <a:latin typeface="Arial" charset="0"/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4000" smtClean="0">
                <a:effectLst/>
              </a:rPr>
              <a:t>Информационная компетенция педагога</a:t>
            </a:r>
          </a:p>
        </p:txBody>
      </p:sp>
      <p:sp>
        <p:nvSpPr>
          <p:cNvPr id="16386" name="Rectangle 3"/>
          <p:cNvSpPr>
            <a:spLocks noGrp="1"/>
          </p:cNvSpPr>
          <p:nvPr>
            <p:ph type="body" idx="1"/>
          </p:nvPr>
        </p:nvSpPr>
        <p:spPr>
          <a:xfrm>
            <a:off x="304800" y="1447800"/>
            <a:ext cx="8686800" cy="5410200"/>
          </a:xfrm>
        </p:spPr>
        <p:txBody>
          <a:bodyPr/>
          <a:lstStyle/>
          <a:p>
            <a:r>
              <a:rPr lang="ru-RU" sz="2800" b="1" smtClean="0"/>
              <a:t>Владеть навыками работы с различными источниками информации;</a:t>
            </a:r>
          </a:p>
          <a:p>
            <a:r>
              <a:rPr lang="ru-RU" sz="2800" b="1" smtClean="0"/>
              <a:t>Уметь самостоятельно искать, извлекать, систематизировать, анализировать и отбирать необходимую</a:t>
            </a:r>
            <a:r>
              <a:rPr lang="ru-RU" sz="2800" smtClean="0"/>
              <a:t> </a:t>
            </a:r>
            <a:r>
              <a:rPr lang="ru-RU" sz="2800" b="1" smtClean="0"/>
              <a:t>информацию;</a:t>
            </a:r>
          </a:p>
          <a:p>
            <a:r>
              <a:rPr lang="ru-RU" sz="2800" b="1" smtClean="0"/>
              <a:t>Ориентироваться в информационных потоках;</a:t>
            </a:r>
            <a:endParaRPr lang="ru-RU" sz="2800" smtClean="0"/>
          </a:p>
          <a:p>
            <a:r>
              <a:rPr lang="ru-RU" sz="2800" b="1" smtClean="0"/>
              <a:t>Владеть навыками использования информационных устройств;</a:t>
            </a:r>
          </a:p>
          <a:p>
            <a:r>
              <a:rPr lang="ru-RU" sz="2800" b="1" smtClean="0"/>
              <a:t>Применять для решения учебных задач информационные и коммуникационные технологии.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z="3200" smtClean="0">
                <a:effectLst/>
              </a:rPr>
              <a:t>Информационные и коммуникационные технологии (ИКТ) </a:t>
            </a:r>
          </a:p>
        </p:txBody>
      </p:sp>
      <p:sp>
        <p:nvSpPr>
          <p:cNvPr id="17410" name="Rectangle 3"/>
          <p:cNvSpPr>
            <a:spLocks noGrp="1"/>
          </p:cNvSpPr>
          <p:nvPr>
            <p:ph type="body" idx="1"/>
          </p:nvPr>
        </p:nvSpPr>
        <p:spPr>
          <a:xfrm>
            <a:off x="228600" y="1905000"/>
            <a:ext cx="8686800" cy="4495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mtClean="0"/>
              <a:t>		Это обобщающее понятие, описывающее различные устройства, механизмы, способы, алгоритмы обработки информации. </a:t>
            </a:r>
          </a:p>
          <a:p>
            <a:pPr>
              <a:buFont typeface="Arial" charset="0"/>
              <a:buNone/>
            </a:pPr>
            <a:r>
              <a:rPr lang="ru-RU" smtClean="0"/>
              <a:t>		Важнейшим современным устройствами ИКТ являются </a:t>
            </a:r>
            <a:r>
              <a:rPr lang="ru-RU" b="1" smtClean="0">
                <a:solidFill>
                  <a:schemeClr val="tx2"/>
                </a:solidFill>
              </a:rPr>
              <a:t>компьютер</a:t>
            </a:r>
            <a:r>
              <a:rPr lang="ru-RU" smtClean="0"/>
              <a:t>, снабженный соответствующим </a:t>
            </a:r>
            <a:r>
              <a:rPr lang="ru-RU" b="1" smtClean="0">
                <a:solidFill>
                  <a:schemeClr val="tx2"/>
                </a:solidFill>
              </a:rPr>
              <a:t>программным обеспечением</a:t>
            </a:r>
            <a:r>
              <a:rPr lang="ru-RU" smtClean="0"/>
              <a:t> и </a:t>
            </a:r>
            <a:r>
              <a:rPr lang="ru-RU" b="1" smtClean="0">
                <a:solidFill>
                  <a:schemeClr val="tx2"/>
                </a:solidFill>
              </a:rPr>
              <a:t>средства телекоммуникаций</a:t>
            </a:r>
            <a:r>
              <a:rPr lang="ru-RU" smtClean="0"/>
              <a:t> вместе с размещенной на них информацией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ffectLst/>
              </a:rPr>
              <a:t>ИКТ в образовании</a:t>
            </a:r>
          </a:p>
        </p:txBody>
      </p:sp>
      <p:sp>
        <p:nvSpPr>
          <p:cNvPr id="18434" name="Rectangle 3"/>
          <p:cNvSpPr>
            <a:spLocks noGrp="1"/>
          </p:cNvSpPr>
          <p:nvPr>
            <p:ph type="body" idx="1"/>
          </p:nvPr>
        </p:nvSpPr>
        <p:spPr>
          <a:xfrm>
            <a:off x="152400" y="2165350"/>
            <a:ext cx="8763000" cy="4387850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lang="ru-RU" b="1" smtClean="0"/>
              <a:t>Мультимедийные презентации (наглядность)</a:t>
            </a:r>
          </a:p>
          <a:p>
            <a:pPr>
              <a:lnSpc>
                <a:spcPct val="170000"/>
              </a:lnSpc>
            </a:pPr>
            <a:r>
              <a:rPr lang="ru-RU" b="1" smtClean="0"/>
              <a:t>Информационно-обучающие компьютерные программы (обучение)</a:t>
            </a:r>
          </a:p>
          <a:p>
            <a:pPr>
              <a:lnSpc>
                <a:spcPct val="170000"/>
              </a:lnSpc>
            </a:pPr>
            <a:r>
              <a:rPr lang="ru-RU" b="1" smtClean="0"/>
              <a:t>Тестирующие программы (диагностика)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400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Направления применения ИКТ:</a:t>
            </a:r>
          </a:p>
        </p:txBody>
      </p:sp>
      <p:sp>
        <p:nvSpPr>
          <p:cNvPr id="19458" name="Content Placeholder 2"/>
          <p:cNvSpPr>
            <a:spLocks noGrp="1"/>
          </p:cNvSpPr>
          <p:nvPr>
            <p:ph idx="1"/>
          </p:nvPr>
        </p:nvSpPr>
        <p:spPr>
          <a:xfrm>
            <a:off x="152400" y="1981200"/>
            <a:ext cx="8686800" cy="4876800"/>
          </a:xfrm>
        </p:spPr>
        <p:txBody>
          <a:bodyPr/>
          <a:lstStyle/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ru-RU" smtClean="0"/>
              <a:t>Фильм «настроение»</a:t>
            </a: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ru-RU" smtClean="0"/>
              <a:t>Обучающие фильмы</a:t>
            </a:r>
          </a:p>
          <a:p>
            <a:pPr lvl="1" eaLnBrk="1" hangingPunct="1">
              <a:lnSpc>
                <a:spcPct val="70000"/>
              </a:lnSpc>
              <a:buFontTx/>
              <a:buChar char="•"/>
            </a:pPr>
            <a:r>
              <a:rPr lang="ru-RU" smtClean="0"/>
              <a:t>Музыкально-развивающая </a:t>
            </a:r>
          </a:p>
          <a:p>
            <a:pPr lvl="1" eaLnBrk="1" hangingPunct="1">
              <a:lnSpc>
                <a:spcPct val="70000"/>
              </a:lnSpc>
              <a:buFontTx/>
              <a:buNone/>
            </a:pPr>
            <a:r>
              <a:rPr lang="ru-RU" smtClean="0"/>
              <a:t>	среда</a:t>
            </a:r>
          </a:p>
          <a:p>
            <a:pPr lvl="1" algn="r" eaLnBrk="1" hangingPunct="1">
              <a:lnSpc>
                <a:spcPct val="70000"/>
              </a:lnSpc>
            </a:pPr>
            <a:r>
              <a:rPr lang="ru-RU" smtClean="0"/>
              <a:t>Фильм-презентация</a:t>
            </a:r>
          </a:p>
          <a:p>
            <a:pPr lvl="1" algn="r" eaLnBrk="1" hangingPunct="1">
              <a:lnSpc>
                <a:spcPct val="70000"/>
              </a:lnSpc>
            </a:pPr>
            <a:r>
              <a:rPr lang="ru-RU" smtClean="0"/>
              <a:t>Информационные уголки</a:t>
            </a:r>
          </a:p>
          <a:p>
            <a:pPr lvl="1" algn="r" eaLnBrk="1" hangingPunct="1">
              <a:lnSpc>
                <a:spcPct val="70000"/>
              </a:lnSpc>
            </a:pPr>
            <a:endParaRPr lang="ru-RU" smtClean="0"/>
          </a:p>
          <a:p>
            <a:pPr lvl="1" algn="r" eaLnBrk="1" hangingPunct="1">
              <a:lnSpc>
                <a:spcPct val="70000"/>
              </a:lnSpc>
            </a:pPr>
            <a:endParaRPr lang="ru-RU" smtClean="0"/>
          </a:p>
          <a:p>
            <a:pPr eaLnBrk="1" hangingPunct="1">
              <a:lnSpc>
                <a:spcPct val="70000"/>
              </a:lnSpc>
            </a:pPr>
            <a:r>
              <a:rPr lang="ru-RU" smtClean="0"/>
              <a:t>Презентации проектов</a:t>
            </a:r>
          </a:p>
          <a:p>
            <a:pPr eaLnBrk="1" hangingPunct="1">
              <a:lnSpc>
                <a:spcPct val="70000"/>
              </a:lnSpc>
            </a:pPr>
            <a:r>
              <a:rPr lang="ru-RU" smtClean="0"/>
              <a:t>Участие в конкурсах</a:t>
            </a:r>
          </a:p>
          <a:p>
            <a:pPr eaLnBrk="1" hangingPunct="1">
              <a:lnSpc>
                <a:spcPct val="70000"/>
              </a:lnSpc>
            </a:pPr>
            <a:r>
              <a:rPr lang="ru-RU" smtClean="0"/>
              <a:t>Создание сайтов, публикации в сети интернет</a:t>
            </a:r>
          </a:p>
        </p:txBody>
      </p:sp>
      <p:sp>
        <p:nvSpPr>
          <p:cNvPr id="19459" name="AutoShape 4"/>
          <p:cNvSpPr>
            <a:spLocks noChangeArrowheads="1"/>
          </p:cNvSpPr>
          <p:nvPr/>
        </p:nvSpPr>
        <p:spPr bwMode="auto">
          <a:xfrm>
            <a:off x="152400" y="1066800"/>
            <a:ext cx="2133600" cy="838200"/>
          </a:xfrm>
          <a:prstGeom prst="flowChartPunchedTape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2"/>
                </a:solidFill>
              </a:rPr>
              <a:t>Дети</a:t>
            </a:r>
            <a:r>
              <a:rPr lang="ru-RU"/>
              <a:t> </a:t>
            </a:r>
          </a:p>
        </p:txBody>
      </p:sp>
      <p:sp>
        <p:nvSpPr>
          <p:cNvPr id="19460" name="Line 8"/>
          <p:cNvSpPr>
            <a:spLocks noChangeShapeType="1"/>
          </p:cNvSpPr>
          <p:nvPr/>
        </p:nvSpPr>
        <p:spPr bwMode="auto">
          <a:xfrm flipH="1">
            <a:off x="2667000" y="1371600"/>
            <a:ext cx="3733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1" name="Line 9"/>
          <p:cNvSpPr>
            <a:spLocks noChangeShapeType="1"/>
          </p:cNvSpPr>
          <p:nvPr/>
        </p:nvSpPr>
        <p:spPr bwMode="auto">
          <a:xfrm>
            <a:off x="6934200" y="1676400"/>
            <a:ext cx="6858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2" name="Line 10"/>
          <p:cNvSpPr>
            <a:spLocks noChangeShapeType="1"/>
          </p:cNvSpPr>
          <p:nvPr/>
        </p:nvSpPr>
        <p:spPr bwMode="auto">
          <a:xfrm flipH="1">
            <a:off x="3962400" y="1676400"/>
            <a:ext cx="2590800" cy="2743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9463" name="AutoShape 6"/>
          <p:cNvSpPr>
            <a:spLocks noChangeArrowheads="1"/>
          </p:cNvSpPr>
          <p:nvPr/>
        </p:nvSpPr>
        <p:spPr bwMode="auto">
          <a:xfrm>
            <a:off x="6629400" y="2590800"/>
            <a:ext cx="1905000" cy="914400"/>
          </a:xfrm>
          <a:prstGeom prst="flowChartPunchedTape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2"/>
                </a:solidFill>
              </a:rPr>
              <a:t>Родители</a:t>
            </a:r>
          </a:p>
        </p:txBody>
      </p:sp>
      <p:sp>
        <p:nvSpPr>
          <p:cNvPr id="19464" name="AutoShape 7"/>
          <p:cNvSpPr>
            <a:spLocks noChangeArrowheads="1"/>
          </p:cNvSpPr>
          <p:nvPr/>
        </p:nvSpPr>
        <p:spPr bwMode="auto">
          <a:xfrm>
            <a:off x="1447800" y="4191000"/>
            <a:ext cx="2057400" cy="838200"/>
          </a:xfrm>
          <a:prstGeom prst="flowChartPunchedTape">
            <a:avLst/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800" b="1">
                <a:solidFill>
                  <a:schemeClr val="bg2"/>
                </a:solidFill>
              </a:rPr>
              <a:t>Педагоги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smtClean="0">
                <a:effectLst/>
              </a:rPr>
              <a:t>Программы:</a:t>
            </a:r>
          </a:p>
        </p:txBody>
      </p:sp>
      <p:sp>
        <p:nvSpPr>
          <p:cNvPr id="21506" name="Rectangle 3"/>
          <p:cNvSpPr>
            <a:spLocks noGrp="1"/>
          </p:cNvSpPr>
          <p:nvPr>
            <p:ph type="body" idx="1"/>
          </p:nvPr>
        </p:nvSpPr>
        <p:spPr>
          <a:xfrm>
            <a:off x="304800" y="1752600"/>
            <a:ext cx="8610600" cy="4876800"/>
          </a:xfrm>
        </p:spPr>
        <p:txBody>
          <a:bodyPr/>
          <a:lstStyle/>
          <a:p>
            <a:r>
              <a:rPr lang="ru-RU" b="1" smtClean="0"/>
              <a:t>Corel VideoStudio Pro X4</a:t>
            </a:r>
            <a:r>
              <a:rPr lang="en-US" smtClean="0"/>
              <a:t>– </a:t>
            </a:r>
            <a:r>
              <a:rPr lang="ru-RU" smtClean="0"/>
              <a:t>создание фото и видео клипов</a:t>
            </a:r>
          </a:p>
          <a:p>
            <a:pPr>
              <a:buFont typeface="Arial" charset="0"/>
              <a:buNone/>
            </a:pPr>
            <a:endParaRPr lang="ru-RU" sz="2000" smtClean="0"/>
          </a:p>
          <a:p>
            <a:r>
              <a:rPr lang="ru-RU" b="1" smtClean="0"/>
              <a:t>PhotoFiltre Studio</a:t>
            </a:r>
            <a:r>
              <a:rPr lang="ru-RU" smtClean="0"/>
              <a:t> X – редактор изображений</a:t>
            </a:r>
          </a:p>
          <a:p>
            <a:pPr>
              <a:buFont typeface="Arial" charset="0"/>
              <a:buNone/>
            </a:pPr>
            <a:endParaRPr lang="ru-RU" sz="2000" smtClean="0"/>
          </a:p>
          <a:p>
            <a:r>
              <a:rPr lang="ru-RU" b="1" smtClean="0"/>
              <a:t>Sound Forge Pro</a:t>
            </a:r>
            <a:r>
              <a:rPr lang="ru-RU" smtClean="0"/>
              <a:t> 10.0 – звуковой редактор</a:t>
            </a:r>
          </a:p>
          <a:p>
            <a:endParaRPr lang="ru-RU" sz="2000" smtClean="0"/>
          </a:p>
          <a:p>
            <a:r>
              <a:rPr lang="ru-RU" b="1" smtClean="0"/>
              <a:t>Sibelius </a:t>
            </a:r>
            <a:r>
              <a:rPr lang="ru-RU" smtClean="0"/>
              <a:t>7 – нотографическая программа</a:t>
            </a: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b="0" smtClean="0">
                <a:effectLst/>
              </a:rPr>
              <a:t>Corel VideoStudio</a:t>
            </a:r>
          </a:p>
        </p:txBody>
      </p:sp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524000"/>
            <a:ext cx="8915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b="0" smtClean="0">
                <a:effectLst/>
              </a:rPr>
              <a:t>PhotoFiltre Studio</a:t>
            </a:r>
          </a:p>
        </p:txBody>
      </p:sp>
      <p:pic>
        <p:nvPicPr>
          <p:cNvPr id="23554" name="Picture 4"/>
          <p:cNvPicPr>
            <a:picLocks noChangeAspect="1" noChangeArrowheads="1"/>
          </p:cNvPicPr>
          <p:nvPr/>
        </p:nvPicPr>
        <p:blipFill>
          <a:blip r:embed="rId2"/>
          <a:srcRect l="92941" t="13835" r="-279" b="31590"/>
          <a:stretch>
            <a:fillRect/>
          </a:stretch>
        </p:blipFill>
        <p:spPr bwMode="auto">
          <a:xfrm>
            <a:off x="7620000" y="1219200"/>
            <a:ext cx="1295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2"/>
          <a:srcRect t="-545" r="34210" b="86285"/>
          <a:stretch>
            <a:fillRect/>
          </a:stretch>
        </p:blipFill>
        <p:spPr bwMode="auto">
          <a:xfrm>
            <a:off x="152400" y="228600"/>
            <a:ext cx="8763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524000"/>
            <a:ext cx="6705600" cy="509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r>
              <a:rPr lang="ru-RU" b="0" smtClean="0">
                <a:effectLst/>
              </a:rPr>
              <a:t>Sound Forge</a:t>
            </a:r>
          </a:p>
        </p:txBody>
      </p:sp>
      <p:pic>
        <p:nvPicPr>
          <p:cNvPr id="2457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600200"/>
            <a:ext cx="8915400" cy="5043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306</TotalTime>
  <Words>169</Words>
  <Application>Microsoft Office PowerPoint</Application>
  <PresentationFormat>Экран (4:3)</PresentationFormat>
  <Paragraphs>47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Office Theme</vt:lpstr>
      <vt:lpstr>Office Theme</vt:lpstr>
      <vt:lpstr>Office Theme</vt:lpstr>
      <vt:lpstr>Информационные и  коммуникационные технологии в образовании</vt:lpstr>
      <vt:lpstr>Информационная компетенция педагога</vt:lpstr>
      <vt:lpstr>Информационные и коммуникационные технологии (ИКТ) </vt:lpstr>
      <vt:lpstr>ИКТ в образовании</vt:lpstr>
      <vt:lpstr>Направления применения ИКТ:</vt:lpstr>
      <vt:lpstr>Программы:</vt:lpstr>
      <vt:lpstr>Corel VideoStudio</vt:lpstr>
      <vt:lpstr>PhotoFiltre Studio</vt:lpstr>
      <vt:lpstr>Sound Forge</vt:lpstr>
      <vt:lpstr>Слайд 10</vt:lpstr>
      <vt:lpstr>Слайд 11</vt:lpstr>
      <vt:lpstr>Слайд 12</vt:lpstr>
      <vt:lpstr>Слайд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/>
  <cp:keywords/>
  <dc:description/>
  <cp:lastModifiedBy/>
  <cp:revision>18</cp:revision>
  <dcterms:modified xsi:type="dcterms:W3CDTF">2013-08-28T08:21:16Z</dcterms:modified>
  <cp:category/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TC018813529991</vt:lpwstr>
  </property>
</Properties>
</file>