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9" r:id="rId6"/>
    <p:sldId id="278" r:id="rId7"/>
    <p:sldId id="263" r:id="rId8"/>
    <p:sldId id="281" r:id="rId9"/>
    <p:sldId id="265" r:id="rId10"/>
    <p:sldId id="266" r:id="rId11"/>
    <p:sldId id="275" r:id="rId12"/>
    <p:sldId id="273" r:id="rId13"/>
    <p:sldId id="274" r:id="rId14"/>
    <p:sldId id="267" r:id="rId15"/>
    <p:sldId id="276" r:id="rId16"/>
    <p:sldId id="268" r:id="rId17"/>
    <p:sldId id="269" r:id="rId18"/>
    <p:sldId id="270" r:id="rId19"/>
    <p:sldId id="271" r:id="rId20"/>
    <p:sldId id="277" r:id="rId21"/>
    <p:sldId id="272" r:id="rId22"/>
    <p:sldId id="259" r:id="rId23"/>
    <p:sldId id="25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2;&#1086;&#1080;%20&#1076;&#1086;&#1082;&#1091;&#1084;&#1077;&#1085;&#1090;&#1099;\&#1050;&#1085;&#1080;&#1075;&#1072;1%20(&#1042;&#1086;&#1089;&#1089;&#1090;&#1072;&#1085;&#1086;&#1074;&#1083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2;&#1086;&#1080;%20&#1076;&#1086;&#1082;&#1091;&#1084;&#1077;&#1085;&#1090;&#1099;\&#1050;&#1085;&#1080;&#1075;&#1072;1%20(&#1042;&#1086;&#1089;&#1089;&#1090;&#1072;&#1085;&#1086;&#1074;&#1083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dirty="0"/>
              <a:t>мониторинг речевого развития </a:t>
            </a:r>
            <a:r>
              <a:rPr lang="ru-RU" dirty="0" smtClean="0"/>
              <a:t>детей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6- летнего возраста логопедической группы  начало года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1гр. заданий</c:v>
                </c:pt>
                <c:pt idx="1">
                  <c:v>2гр. заданий</c:v>
                </c:pt>
                <c:pt idx="2">
                  <c:v>3 гр. заданий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средний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1гр. заданий</c:v>
                </c:pt>
                <c:pt idx="1">
                  <c:v>2гр. заданий</c:v>
                </c:pt>
                <c:pt idx="2">
                  <c:v>3 гр. заданий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1гр. заданий</c:v>
                </c:pt>
                <c:pt idx="1">
                  <c:v>2гр. заданий</c:v>
                </c:pt>
                <c:pt idx="2">
                  <c:v>3 гр. заданий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axId val="42961536"/>
        <c:axId val="57250560"/>
      </c:barChart>
      <c:catAx>
        <c:axId val="42961536"/>
        <c:scaling>
          <c:orientation val="minMax"/>
        </c:scaling>
        <c:axPos val="b"/>
        <c:majorTickMark val="none"/>
        <c:tickLblPos val="nextTo"/>
        <c:crossAx val="57250560"/>
        <c:crosses val="autoZero"/>
        <c:auto val="1"/>
        <c:lblAlgn val="ctr"/>
        <c:lblOffset val="100"/>
      </c:catAx>
      <c:valAx>
        <c:axId val="57250560"/>
        <c:scaling>
          <c:orientation val="minMax"/>
          <c:max val="6"/>
          <c:min val="0"/>
        </c:scaling>
        <c:axPos val="l"/>
        <c:majorGridlines/>
        <c:numFmt formatCode="General" sourceLinked="1"/>
        <c:majorTickMark val="none"/>
        <c:tickLblPos val="nextTo"/>
        <c:crossAx val="42961536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/>
              <a:t>конец года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1гр. заданий</c:v>
                </c:pt>
                <c:pt idx="1">
                  <c:v>2гр. заданий</c:v>
                </c:pt>
                <c:pt idx="2">
                  <c:v>3 гр. заданий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средний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1гр. заданий</c:v>
                </c:pt>
                <c:pt idx="1">
                  <c:v>2гр. заданий</c:v>
                </c:pt>
                <c:pt idx="2">
                  <c:v>3 гр. заданий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1гр. заданий</c:v>
                </c:pt>
                <c:pt idx="1">
                  <c:v>2гр. заданий</c:v>
                </c:pt>
                <c:pt idx="2">
                  <c:v>3 гр. заданий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57358592"/>
        <c:axId val="57364480"/>
      </c:barChart>
      <c:catAx>
        <c:axId val="57358592"/>
        <c:scaling>
          <c:orientation val="minMax"/>
        </c:scaling>
        <c:axPos val="b"/>
        <c:majorTickMark val="none"/>
        <c:tickLblPos val="nextTo"/>
        <c:crossAx val="57364480"/>
        <c:crosses val="autoZero"/>
        <c:auto val="1"/>
        <c:lblAlgn val="ctr"/>
        <c:lblOffset val="100"/>
      </c:catAx>
      <c:valAx>
        <c:axId val="57364480"/>
        <c:scaling>
          <c:orientation val="minMax"/>
          <c:max val="6"/>
          <c:min val="0"/>
        </c:scaling>
        <c:axPos val="l"/>
        <c:majorGridlines/>
        <c:numFmt formatCode="General" sourceLinked="1"/>
        <c:majorTickMark val="none"/>
        <c:tickLblPos val="nextTo"/>
        <c:crossAx val="57358592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483F-A241-4AFA-A23E-B355FEA9B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5056-6A00-48BB-A488-B3F6849A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D2182-FA82-47D1-A636-43F5A3F53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1CB18-779C-419E-902A-B8370B11A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DB66-4C66-4105-BC4C-BD327F273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24A9-83B3-4916-B4CC-36133C7C8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0849-7C6C-4C9D-B3EF-EBC6623D5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F408-87E6-422A-9B47-66CCB2ECF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1F05-26C9-4541-9522-E15F5EF7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CCCD-5264-45AD-9165-3B6EDEDB3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1116-8ED4-4977-BE2D-C9AE20F4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EA150D-F3D5-481C-A5BC-2B83FA921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ywebtech.com/images/bg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3195637"/>
          </a:xfrm>
        </p:spPr>
        <p:txBody>
          <a:bodyPr/>
          <a:lstStyle/>
          <a:p>
            <a:r>
              <a:rPr lang="ru-RU" dirty="0" smtClean="0"/>
              <a:t>Использование компьютерных технологий в работе </a:t>
            </a:r>
            <a:br>
              <a:rPr lang="ru-RU" dirty="0" smtClean="0"/>
            </a:br>
            <a:r>
              <a:rPr lang="ru-RU" dirty="0" smtClean="0"/>
              <a:t>учителя- логопеда</a:t>
            </a:r>
          </a:p>
        </p:txBody>
      </p:sp>
      <p:sp>
        <p:nvSpPr>
          <p:cNvPr id="20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4076700"/>
            <a:ext cx="5861050" cy="2279650"/>
          </a:xfrm>
        </p:spPr>
        <p:txBody>
          <a:bodyPr/>
          <a:lstStyle/>
          <a:p>
            <a:r>
              <a:rPr lang="ru-RU" dirty="0" smtClean="0"/>
              <a:t>Составила:</a:t>
            </a:r>
          </a:p>
          <a:p>
            <a:r>
              <a:rPr lang="ru-RU" dirty="0" smtClean="0"/>
              <a:t> учитель- логопед МБДОУ ДС «Солнышко»г. Сурска</a:t>
            </a:r>
          </a:p>
          <a:p>
            <a:r>
              <a:rPr lang="ru-RU" dirty="0" smtClean="0"/>
              <a:t>Попова Галина Александровна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с родителями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Проведение собраний и совместных мероприятий с родителями.</a:t>
            </a:r>
          </a:p>
          <a:p>
            <a:pPr>
              <a:buFont typeface="Wingdings"/>
              <a:buChar char=""/>
              <a:defRPr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Обучение родителей работе с определёнными программами.</a:t>
            </a:r>
          </a:p>
          <a:p>
            <a:pPr>
              <a:buFont typeface="Wingdings"/>
              <a:buChar char=""/>
              <a:defRPr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/>
              <a:buChar char="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Практикумы по проведению артикуляционной гимнастики и пальчиковой гимнастики 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C:\Documents and Settings\user\Рабочий стол\Изображение пасха 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85750"/>
            <a:ext cx="84296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1" descr="E:\фото дет сад\Изображение пасха 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85750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285750"/>
            <a:ext cx="8501063" cy="616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лнышко\Documents\GomPlayer\Capture\VTS_02_1.VOB_000368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5596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C:\Documents and Settings\user\Рабочий стол\DSCN07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28575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28605"/>
            <a:ext cx="8229600" cy="92869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Гигиенические нормы и рекомендации работы за компьютером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для детей 6 лет I-II групп  здоровья- 15минут в день;</a:t>
            </a:r>
          </a:p>
          <a:p>
            <a:r>
              <a:rPr lang="ru-RU" sz="2400" dirty="0" smtClean="0"/>
              <a:t>для детей 6 лет III группы здоровья - 10 минут вдень; </a:t>
            </a:r>
          </a:p>
          <a:p>
            <a:r>
              <a:rPr lang="ru-RU" sz="2400" dirty="0" smtClean="0"/>
              <a:t>для детей 5 лет I-II групп здоровья - 10 минут в день; </a:t>
            </a:r>
          </a:p>
          <a:p>
            <a:r>
              <a:rPr lang="ru-RU" sz="2400" dirty="0" smtClean="0"/>
              <a:t>для детей 5 лет III группы здоровья- 7 минут в день; </a:t>
            </a:r>
          </a:p>
          <a:p>
            <a:r>
              <a:rPr lang="ru-RU" sz="2400" dirty="0" smtClean="0"/>
              <a:t>для детей 6 лет, относящихся к группе риска по состоянию зрения - 10 минут в день; </a:t>
            </a:r>
          </a:p>
          <a:p>
            <a:r>
              <a:rPr lang="ru-RU" sz="2400" dirty="0" smtClean="0"/>
              <a:t>для детей 5 лет, относящихся к группе риска по состоянию зрения - 7 минут в день, </a:t>
            </a:r>
          </a:p>
          <a:p>
            <a:pPr>
              <a:buFontTx/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C</a:t>
            </a:r>
            <a:r>
              <a:rPr lang="ru-RU" sz="3200" dirty="0" err="1" smtClean="0">
                <a:solidFill>
                  <a:schemeClr val="tx1"/>
                </a:solidFill>
              </a:rPr>
              <a:t>пециальные</a:t>
            </a:r>
            <a:r>
              <a:rPr lang="ru-RU" sz="3200" dirty="0" smtClean="0">
                <a:solidFill>
                  <a:schemeClr val="tx1"/>
                </a:solidFill>
              </a:rPr>
              <a:t> упражнения для глаз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dirty="0" smtClean="0"/>
              <a:t>Длительность зрительной гимнастики во всех случаях равняется 1 минуте. </a:t>
            </a:r>
          </a:p>
          <a:p>
            <a:pPr>
              <a:buFontTx/>
              <a:buNone/>
            </a:pPr>
            <a:r>
              <a:rPr lang="ru-RU" sz="1600" dirty="0" smtClean="0"/>
              <a:t> </a:t>
            </a:r>
          </a:p>
          <a:p>
            <a:pPr>
              <a:buFontTx/>
              <a:buNone/>
            </a:pPr>
            <a:r>
              <a:rPr lang="ru-RU" sz="1600" u="sng" dirty="0" smtClean="0"/>
              <a:t>Зрительная гимнастика во время работы на компьютере</a:t>
            </a:r>
          </a:p>
          <a:p>
            <a:pPr>
              <a:buFontTx/>
              <a:buNone/>
            </a:pPr>
            <a:r>
              <a:rPr lang="ru-RU" sz="1600" u="sng" dirty="0" smtClean="0"/>
              <a:t> </a:t>
            </a:r>
            <a:r>
              <a:rPr lang="ru-RU" sz="1600" dirty="0" smtClean="0"/>
              <a:t>Упражнение 1 - со зрительными метками</a:t>
            </a:r>
          </a:p>
          <a:p>
            <a:pPr>
              <a:buFontTx/>
              <a:buNone/>
            </a:pPr>
            <a:r>
              <a:rPr lang="ru-RU" sz="1600" dirty="0" smtClean="0"/>
              <a:t>Упражнение 2 - со зрительными метками и поворотами головы</a:t>
            </a:r>
          </a:p>
          <a:p>
            <a:endParaRPr lang="ru-RU" sz="1600" dirty="0" smtClean="0"/>
          </a:p>
          <a:p>
            <a:pPr>
              <a:buFontTx/>
              <a:buNone/>
            </a:pPr>
            <a:r>
              <a:rPr lang="ru-RU" sz="1600" u="sng" dirty="0" smtClean="0"/>
              <a:t>Зрительная гимнастика после занятия с использованием компьютера</a:t>
            </a:r>
          </a:p>
          <a:p>
            <a:pPr>
              <a:buFontTx/>
              <a:buNone/>
            </a:pPr>
            <a:r>
              <a:rPr lang="ru-RU" sz="1600" dirty="0" smtClean="0"/>
              <a:t>	Выполняется сидя или стоя, при ритмичном дыхании, с максимальной амплитудой движения глаз. Рекомендуются следующие варианты упражнений.</a:t>
            </a:r>
          </a:p>
          <a:p>
            <a:pPr>
              <a:buFontTx/>
              <a:buNone/>
            </a:pPr>
            <a:r>
              <a:rPr lang="ru-RU" sz="1600" dirty="0" smtClean="0"/>
              <a:t> </a:t>
            </a:r>
          </a:p>
          <a:p>
            <a:pPr>
              <a:buFontTx/>
              <a:buNone/>
            </a:pPr>
            <a:r>
              <a:rPr lang="ru-RU" sz="1600" dirty="0" smtClean="0"/>
              <a:t>Упражнение 1</a:t>
            </a:r>
          </a:p>
          <a:p>
            <a:pPr>
              <a:buFontTx/>
              <a:buNone/>
            </a:pPr>
            <a:r>
              <a:rPr lang="ru-RU" sz="1600" dirty="0" smtClean="0"/>
              <a:t>	 Закрыть глаза, сильно напрягая глазные мышцы, на счет 1-4, затем открыть глаза, расслабив мышцы глаз, посмотреть вдаль через окно на счет 1-6. Повторить 4-5 раз.</a:t>
            </a:r>
          </a:p>
          <a:p>
            <a:pPr>
              <a:buFontTx/>
              <a:buNone/>
            </a:pPr>
            <a:r>
              <a:rPr lang="ru-RU" sz="1600" dirty="0" smtClean="0"/>
              <a:t> </a:t>
            </a:r>
          </a:p>
          <a:p>
            <a:pPr>
              <a:buFontTx/>
              <a:buNone/>
            </a:pPr>
            <a:r>
              <a:rPr lang="ru-RU" sz="1600" dirty="0" smtClean="0"/>
              <a:t>Упражнение 2</a:t>
            </a:r>
          </a:p>
          <a:p>
            <a:pPr>
              <a:buFontTx/>
              <a:buNone/>
            </a:pPr>
            <a:r>
              <a:rPr lang="ru-RU" sz="1600" dirty="0" smtClean="0"/>
              <a:t> 	Не поворачивая головы, посмотреть направо и зафиксировать взгляд на счет 1-4, затем посмотреть вдаль прямо на счет 1-6. Аналогичным образом проводятся упражнения, но с фиксацией взгляда влево, вверх и вниз. Повторить 2 раза.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Развивающие компьютерные программы</a:t>
            </a:r>
          </a:p>
        </p:txBody>
      </p:sp>
      <p:pic>
        <p:nvPicPr>
          <p:cNvPr id="4" name="Picture 17" descr="баба яг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2089150" cy="2232025"/>
          </a:xfrm>
          <a:noFill/>
        </p:spPr>
      </p:pic>
      <p:pic>
        <p:nvPicPr>
          <p:cNvPr id="10" name="Picture 22" descr="волш букв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341438"/>
            <a:ext cx="21209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Картинка 20 из 868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3933825"/>
            <a:ext cx="23764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http://www.gamerepublic.ru/UserFiles/Cover2(10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538" y="4005263"/>
            <a:ext cx="230346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08009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Выводы: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2000" dirty="0" smtClean="0"/>
              <a:t>компьютер становится необходимым средством обучения детей с нарушениями речи;</a:t>
            </a:r>
          </a:p>
          <a:p>
            <a:r>
              <a:rPr lang="ru-RU" sz="2000" dirty="0" smtClean="0"/>
              <a:t>использование ИКТ повышает мотивацию ребенка к логопедическим занятиям, способствует повышению речевой и познавательной активности</a:t>
            </a:r>
          </a:p>
          <a:p>
            <a:r>
              <a:rPr lang="ru-RU" sz="2000" dirty="0" smtClean="0"/>
              <a:t>способствует повышению самооценки ребенка</a:t>
            </a:r>
          </a:p>
          <a:p>
            <a:r>
              <a:rPr lang="ru-RU" sz="2000" dirty="0" smtClean="0"/>
              <a:t>использование компьютерных технологий в процессе коррекции нарушений речи детей позволяет более эффективно устранять речевые недостатки, тем самым преодолевая преграды на пути достижения успеха.</a:t>
            </a:r>
          </a:p>
          <a:p>
            <a:r>
              <a:rPr lang="ru-RU" sz="2000" dirty="0" smtClean="0"/>
              <a:t>В процессе коррекционной логопедической работы на их основе у детей формируются правильные речевые навыки, а в дальнейшем и самоконтроль за своей речью.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Компьютерные технологии в работе учителя –логопеда</a:t>
            </a:r>
            <a:endParaRPr lang="ru-RU" sz="4000" dirty="0" smtClean="0"/>
          </a:p>
        </p:txBody>
      </p:sp>
      <p:sp>
        <p:nvSpPr>
          <p:cNvPr id="307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Позволяют:</a:t>
            </a:r>
          </a:p>
          <a:p>
            <a:pPr>
              <a:buFontTx/>
              <a:buNone/>
            </a:pPr>
            <a:r>
              <a:rPr lang="ru-RU" i="1" dirty="0" smtClean="0"/>
              <a:t>	активизировать компенсаторные механизмы и достичь оптимальной коррекции нарушенных функций.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076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Применяются :</a:t>
            </a:r>
          </a:p>
          <a:p>
            <a:pPr>
              <a:buFontTx/>
              <a:buNone/>
            </a:pPr>
            <a:r>
              <a:rPr lang="en-US" i="1" dirty="0" smtClean="0"/>
              <a:t>	</a:t>
            </a:r>
            <a:r>
              <a:rPr lang="ru-RU" i="1" dirty="0" smtClean="0"/>
              <a:t>на разных этапах коррекционной работы;</a:t>
            </a:r>
          </a:p>
          <a:p>
            <a:pPr>
              <a:buFontTx/>
              <a:buNone/>
            </a:pPr>
            <a:endParaRPr lang="ru-RU" i="1" dirty="0" smtClean="0"/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813" y="571500"/>
            <a:ext cx="7443787" cy="55546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dirty="0" smtClean="0"/>
              <a:t>Использование средств информационных технологий позволяет сделать процесс обучения и развития ребенка   достаточно простым и эффективным, освобождает от рутинной ручной работы, открывает новые возможности</a:t>
            </a:r>
            <a:r>
              <a:rPr lang="en-US" dirty="0" smtClean="0"/>
              <a:t> </a:t>
            </a:r>
            <a:r>
              <a:rPr lang="ru-RU" dirty="0" smtClean="0"/>
              <a:t>в образовании.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85852" y="2071678"/>
            <a:ext cx="6715172" cy="2071702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Успехов в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8426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B00000"/>
                </a:solidFill>
              </a:rPr>
              <a:t>Интернет-ресурсы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539750" y="1341438"/>
            <a:ext cx="80645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SzPct val="70000"/>
              <a:buFont typeface="Wingdings" pitchFamily="2" charset="2"/>
              <a:buChar char="Ø"/>
            </a:pPr>
            <a:r>
              <a:rPr lang="ru-RU" sz="2400" dirty="0"/>
              <a:t>Фон: </a:t>
            </a:r>
            <a:r>
              <a:rPr lang="ru-RU" sz="2400" dirty="0">
                <a:hlinkClick r:id="rId2"/>
              </a:rPr>
              <a:t>http://www.flywebtech.com/images/bg.jpg</a:t>
            </a:r>
            <a:r>
              <a:rPr lang="ru-RU" sz="2400" dirty="0"/>
              <a:t> </a:t>
            </a:r>
          </a:p>
          <a:p>
            <a:pPr marL="342900" indent="-342900">
              <a:buClr>
                <a:srgbClr val="800000"/>
              </a:buClr>
              <a:buSzPct val="70000"/>
              <a:buFont typeface="Wingdings" pitchFamily="2" charset="2"/>
              <a:buNone/>
            </a:pPr>
            <a:endParaRPr lang="ru-RU" sz="1400" dirty="0"/>
          </a:p>
          <a:p>
            <a:pPr marL="342900" indent="-342900">
              <a:buClr>
                <a:srgbClr val="800000"/>
              </a:buClr>
              <a:buSzPct val="70000"/>
              <a:buFont typeface="Wingdings" pitchFamily="2" charset="2"/>
              <a:buChar char="Ø"/>
            </a:pPr>
            <a:r>
              <a:rPr lang="ru-RU" sz="2400" dirty="0"/>
              <a:t>Картинка в правом нижнем углу: сканированное и обработанное изображение грамоты (ЗАО «Праздник), изготовлено ИПФ «Стезя»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539750" y="692150"/>
            <a:ext cx="8064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источник </a:t>
            </a:r>
            <a:r>
              <a:rPr lang="ru-RU" sz="2400" dirty="0"/>
              <a:t>шаблона: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i="1" dirty="0" err="1"/>
              <a:t>Ранько</a:t>
            </a:r>
            <a:r>
              <a:rPr lang="ru-RU" sz="2400" b="1" i="1" dirty="0"/>
              <a:t> Елена Алексеевна </a:t>
            </a:r>
          </a:p>
          <a:p>
            <a:pPr algn="ctr"/>
            <a:r>
              <a:rPr lang="ru-RU" sz="2400" b="1" i="1" dirty="0"/>
              <a:t>учитель начальных классов  </a:t>
            </a:r>
          </a:p>
          <a:p>
            <a:pPr algn="ctr"/>
            <a:r>
              <a:rPr lang="ru-RU" sz="2400" b="1" i="1" dirty="0"/>
              <a:t>МАОУ лицей №21  </a:t>
            </a:r>
          </a:p>
          <a:p>
            <a:pPr algn="ctr"/>
            <a:r>
              <a:rPr lang="ru-RU" sz="2400" b="1" i="1" dirty="0"/>
              <a:t>г. Иваново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sz="2400" b="1" i="1" dirty="0"/>
              <a:t>Сайт: </a:t>
            </a:r>
            <a:r>
              <a:rPr lang="ru-RU" sz="2400" b="1" i="1" dirty="0">
                <a:hlinkClick r:id="rId2"/>
              </a:rPr>
              <a:t>http://pedsovet.su/</a:t>
            </a:r>
            <a:r>
              <a:rPr lang="ru-RU" sz="2400" b="1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572132" y="3786190"/>
            <a:ext cx="271464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3504" y="1571612"/>
            <a:ext cx="285752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24" y="3857628"/>
            <a:ext cx="285752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1538" y="1714488"/>
            <a:ext cx="2786082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ПРИМЕНЕНИЕ ПК В РАБОТЕ ЛОГОПЕДА</a:t>
            </a:r>
            <a:endParaRPr lang="ru-RU" sz="3200" dirty="0" smtClean="0"/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1355725" y="1928802"/>
            <a:ext cx="2144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ДИАГНОСТИКА</a:t>
            </a:r>
          </a:p>
        </p:txBody>
      </p:sp>
      <p:sp>
        <p:nvSpPr>
          <p:cNvPr id="4100" name="Прямоугольник 8"/>
          <p:cNvSpPr>
            <a:spLocks noChangeArrowheads="1"/>
          </p:cNvSpPr>
          <p:nvPr/>
        </p:nvSpPr>
        <p:spPr bwMode="auto">
          <a:xfrm rot="10800000" flipV="1">
            <a:off x="5364163" y="1715917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РАБОТА С РОДИТЕЛЯМИ</a:t>
            </a:r>
          </a:p>
        </p:txBody>
      </p:sp>
      <p:sp>
        <p:nvSpPr>
          <p:cNvPr id="4101" name="Прямоугольник 9"/>
          <p:cNvSpPr>
            <a:spLocks noChangeArrowheads="1"/>
          </p:cNvSpPr>
          <p:nvPr/>
        </p:nvSpPr>
        <p:spPr bwMode="auto">
          <a:xfrm rot="10800000" flipV="1">
            <a:off x="5651500" y="402907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ИНДИВИДУАЛЬНЫЕ </a:t>
            </a:r>
          </a:p>
          <a:p>
            <a:pPr algn="ctr"/>
            <a:r>
              <a:rPr lang="ru-RU" dirty="0"/>
              <a:t>ЗАНЯТИЯ</a:t>
            </a:r>
          </a:p>
        </p:txBody>
      </p:sp>
      <p:sp>
        <p:nvSpPr>
          <p:cNvPr id="4102" name="Прямоугольник 10"/>
          <p:cNvSpPr>
            <a:spLocks noChangeArrowheads="1"/>
          </p:cNvSpPr>
          <p:nvPr/>
        </p:nvSpPr>
        <p:spPr bwMode="auto">
          <a:xfrm rot="10800000" flipV="1">
            <a:off x="1071538" y="4009101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ФРОНТАЛЬНЫЕ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4098" grpId="0"/>
      <p:bldP spid="4099" grpId="0"/>
      <p:bldP spid="4100" grpId="0"/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ДИАГНОСТИКА</a:t>
            </a:r>
            <a:endParaRPr lang="ru-RU" dirty="0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4938" y="1600200"/>
            <a:ext cx="63341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1538" y="714356"/>
          <a:ext cx="728667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14348" y="500042"/>
          <a:ext cx="77867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ИНДИВИДУАЛЬНЫЕ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 ФРОНТАЛЬНЫЕ ЗАНЯТИЯ</a:t>
            </a:r>
          </a:p>
        </p:txBody>
      </p:sp>
      <p:sp>
        <p:nvSpPr>
          <p:cNvPr id="7171" name="Текс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Для развития артикуляционной  моторики</a:t>
            </a:r>
          </a:p>
          <a:p>
            <a:r>
              <a:rPr lang="ru-RU" sz="2400" dirty="0" smtClean="0"/>
              <a:t>Развития пальчиковой моторики</a:t>
            </a:r>
          </a:p>
          <a:p>
            <a:r>
              <a:rPr lang="ru-RU" sz="2400" dirty="0" smtClean="0"/>
              <a:t>Автоматизации звуков в слогах, словах, предложениях и связной речи;</a:t>
            </a:r>
          </a:p>
          <a:p>
            <a:r>
              <a:rPr lang="ru-RU" sz="2400" dirty="0" smtClean="0"/>
              <a:t> Дифференциации звуков слогах, словах, предложениях и связной речи;</a:t>
            </a:r>
          </a:p>
          <a:p>
            <a:r>
              <a:rPr lang="ru-RU" sz="2400" dirty="0" smtClean="0"/>
              <a:t>Развития связной речи и познавательных способностей;</a:t>
            </a:r>
          </a:p>
          <a:p>
            <a:r>
              <a:rPr lang="ru-RU" sz="2400" dirty="0" smtClean="0"/>
              <a:t> Для проведения в игровой форме обобщающих занятий.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/>
          <a:srcRect l="12497" r="12497"/>
          <a:stretch>
            <a:fillRect/>
          </a:stretch>
        </p:blipFill>
        <p:spPr bwMode="auto">
          <a:xfrm rot="-1037012">
            <a:off x="630363" y="734126"/>
            <a:ext cx="3600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5944">
            <a:off x="4311662" y="1045487"/>
            <a:ext cx="4398962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71678"/>
            <a:ext cx="441325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3098800" cy="2298700"/>
          </a:xfrm>
          <a:prstGeom prst="flowChartAlternate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501132" cy="2520280"/>
          </a:xfrm>
          <a:prstGeom prst="flowChartAlternate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2881" b="948"/>
          <a:stretch>
            <a:fillRect/>
          </a:stretch>
        </p:blipFill>
        <p:spPr bwMode="auto">
          <a:xfrm>
            <a:off x="1547664" y="3789040"/>
            <a:ext cx="5256584" cy="2448272"/>
          </a:xfrm>
          <a:prstGeom prst="flowChartAlternate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392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Использование компьютерных технологий в работе  учителя- логопеда</vt:lpstr>
      <vt:lpstr>Компьютерные технологии в работе учителя –логопеда</vt:lpstr>
      <vt:lpstr>ПРИМЕНЕНИЕ ПК В РАБОТЕ ЛОГОПЕДА</vt:lpstr>
      <vt:lpstr>ДИАГНОСТИКА</vt:lpstr>
      <vt:lpstr>Слайд 5</vt:lpstr>
      <vt:lpstr>Слайд 6</vt:lpstr>
      <vt:lpstr>ИНДИВИДУАЛЬНЫЕ  И ФРОНТАЛЬНЫЕ ЗАНЯТИЯ</vt:lpstr>
      <vt:lpstr>Слайд 8</vt:lpstr>
      <vt:lpstr>Слайд 9</vt:lpstr>
      <vt:lpstr>Работа с родителями</vt:lpstr>
      <vt:lpstr>Слайд 11</vt:lpstr>
      <vt:lpstr>Слайд 12</vt:lpstr>
      <vt:lpstr>Слайд 13</vt:lpstr>
      <vt:lpstr>Слайд 14</vt:lpstr>
      <vt:lpstr>Слайд 15</vt:lpstr>
      <vt:lpstr>  Гигиенические нормы и рекомендации работы за компьютером </vt:lpstr>
      <vt:lpstr> Cпециальные упражнения для глаз </vt:lpstr>
      <vt:lpstr>Развивающие компьютерные программы</vt:lpstr>
      <vt:lpstr> Выводы: </vt:lpstr>
      <vt:lpstr>Слайд 20</vt:lpstr>
      <vt:lpstr>Слайд 21</vt:lpstr>
      <vt:lpstr>Интернет-ресурсы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24</cp:revision>
  <dcterms:created xsi:type="dcterms:W3CDTF">2012-09-18T19:05:21Z</dcterms:created>
  <dcterms:modified xsi:type="dcterms:W3CDTF">2013-08-31T11:49:00Z</dcterms:modified>
</cp:coreProperties>
</file>