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5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A5DC-C168-4C70-A961-0937026BE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C28E-F3EF-4FED-8B40-478B3593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8ECB-CD4D-4A79-AA91-45C0B2DF2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DA83-D758-4776-A59B-36F6FDA30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86E85-AB69-404F-A62F-44B62476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AD06-E8D8-4058-B998-85F4E7B9B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1BD4-F94D-48B8-8BEE-54C28AE3A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D8FA-80BB-4DDF-9DF6-D363C52DD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131C-C379-40B6-B20D-16F763DB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ADCE-F125-489D-AC23-CC123A4BE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613F-9317-4BC5-ADCE-36A10507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C97C-2126-4F0E-A700-2FB51AC2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71C6-FA07-4E03-977E-ECDDACFB8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01FEFA-9D07-40F4-AECC-0883DE8C1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over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фон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5832475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           Урок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математики</a:t>
            </a:r>
          </a:p>
        </p:txBody>
      </p:sp>
      <p:pic>
        <p:nvPicPr>
          <p:cNvPr id="2054" name="Picture 6" descr="Всезн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98926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08400" y="3068638"/>
            <a:ext cx="4968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0099"/>
                </a:solidFill>
              </a:rPr>
              <a:t>Тема урока:</a:t>
            </a:r>
            <a:r>
              <a:rPr lang="ru-RU" sz="2800" b="1">
                <a:solidFill>
                  <a:srgbClr val="000099"/>
                </a:solidFill>
              </a:rPr>
              <a:t> </a:t>
            </a:r>
            <a:endParaRPr lang="ru-RU" sz="2800" b="1" i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000099"/>
                </a:solidFill>
              </a:rPr>
              <a:t>«Решение примеров и задач на умножение и деление»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219700" y="4941888"/>
            <a:ext cx="37449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Подготовила учитель начальных классов </a:t>
            </a:r>
          </a:p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ГБОУ СОШ № 259</a:t>
            </a:r>
          </a:p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Макаренкова Наталья Юрьевна</a:t>
            </a:r>
            <a:endParaRPr lang="ru-RU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 descr="фон 01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669766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Проверка домашнего задания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1557338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</a:rPr>
              <a:t>Примеры № 10 (2-3 ст.) стр.129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9750" y="2349500"/>
            <a:ext cx="68405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33"/>
                </a:solidFill>
              </a:rPr>
              <a:t>9х5-17 =                      9х7-45 =   9х4-28 =                      9х8-38 = 9х6-35 =                      9х10-32=  9х3-19 =                      9х9-54 =   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092950" y="227647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55875" y="2924175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92950" y="2852738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84438" y="3429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092950" y="3429000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555875" y="4005263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092950" y="4005263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6162" name="Picture 18" descr="мультяшки 02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188913"/>
            <a:ext cx="1758950" cy="2109787"/>
          </a:xfrm>
          <a:noFill/>
        </p:spPr>
      </p:pic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692275" y="5013325"/>
            <a:ext cx="4464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</a:rPr>
              <a:t>Ты примеры все проверил И ошибок не нашёл,             В силы ты свои поверил -   Это очень ХОРОШО!</a:t>
            </a:r>
            <a:endParaRPr lang="ru-RU" sz="2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3" descr="фон 026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000080"/>
            </a:solidFill>
          </a:ln>
        </p:spPr>
      </p:pic>
      <p:pic>
        <p:nvPicPr>
          <p:cNvPr id="37892" name="Picture 4" descr="незнайка 00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15888"/>
            <a:ext cx="1911350" cy="2185987"/>
          </a:xfrm>
          <a:noFill/>
        </p:spPr>
      </p:pic>
      <p:pic>
        <p:nvPicPr>
          <p:cNvPr id="37893" name="Picture 5" descr="мультяшки 03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59563" y="3860800"/>
            <a:ext cx="1422400" cy="2187575"/>
          </a:xfrm>
          <a:noFill/>
        </p:spPr>
      </p:pic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611981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Устный   счёт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187450" y="6092825"/>
            <a:ext cx="35290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987675" y="3573463"/>
            <a:ext cx="1728788" cy="25193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1187450" y="3573463"/>
            <a:ext cx="1800225" cy="25193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987675" y="3573463"/>
            <a:ext cx="0" cy="251936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2987675" y="5013325"/>
            <a:ext cx="1008063" cy="10795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95288" y="6165850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Какие геометрические фигуры вы видите на рисунке? Сколько их?</a:t>
            </a:r>
          </a:p>
        </p:txBody>
      </p:sp>
      <p:pic>
        <p:nvPicPr>
          <p:cNvPr id="37902" name="Picture 14" descr="фон 026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13100"/>
            <a:ext cx="9144000" cy="3644900"/>
          </a:xfrm>
          <a:noFill/>
        </p:spPr>
      </p:pic>
      <p:graphicFrame>
        <p:nvGraphicFramePr>
          <p:cNvPr id="37903" name="Group 15"/>
          <p:cNvGraphicFramePr>
            <a:graphicFrameLocks noGrp="1"/>
          </p:cNvGraphicFramePr>
          <p:nvPr/>
        </p:nvGraphicFramePr>
        <p:xfrm>
          <a:off x="107950" y="3357563"/>
          <a:ext cx="8856663" cy="2592388"/>
        </p:xfrm>
        <a:graphic>
          <a:graphicData uri="http://schemas.openxmlformats.org/drawingml/2006/table">
            <a:tbl>
              <a:tblPr/>
              <a:tblGrid>
                <a:gridCol w="2303463"/>
                <a:gridCol w="647700"/>
                <a:gridCol w="582612"/>
                <a:gridCol w="809625"/>
                <a:gridCol w="808038"/>
                <a:gridCol w="681037"/>
                <a:gridCol w="792163"/>
                <a:gridCol w="792162"/>
                <a:gridCol w="719138"/>
                <a:gridCol w="7207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6" name="Text Box 62"/>
          <p:cNvSpPr txBox="1">
            <a:spLocks noChangeArrowheads="1"/>
          </p:cNvSpPr>
          <p:nvPr/>
        </p:nvSpPr>
        <p:spPr bwMode="auto">
          <a:xfrm>
            <a:off x="684213" y="37782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951" name="Text Box 63"/>
          <p:cNvSpPr txBox="1">
            <a:spLocks noChangeArrowheads="1"/>
          </p:cNvSpPr>
          <p:nvPr/>
        </p:nvSpPr>
        <p:spPr bwMode="auto">
          <a:xfrm>
            <a:off x="323850" y="377825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множитель</a:t>
            </a:r>
          </a:p>
        </p:txBody>
      </p:sp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323850" y="465296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множитель</a:t>
            </a:r>
          </a:p>
        </p:txBody>
      </p:sp>
      <p:sp>
        <p:nvSpPr>
          <p:cNvPr id="37953" name="Text Box 65"/>
          <p:cNvSpPr txBox="1">
            <a:spLocks noChangeArrowheads="1"/>
          </p:cNvSpPr>
          <p:nvPr/>
        </p:nvSpPr>
        <p:spPr bwMode="auto">
          <a:xfrm>
            <a:off x="179388" y="5300663"/>
            <a:ext cx="248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произведение</a:t>
            </a:r>
          </a:p>
        </p:txBody>
      </p:sp>
      <p:sp>
        <p:nvSpPr>
          <p:cNvPr id="37954" name="Text Box 66"/>
          <p:cNvSpPr txBox="1">
            <a:spLocks noChangeArrowheads="1"/>
          </p:cNvSpPr>
          <p:nvPr/>
        </p:nvSpPr>
        <p:spPr bwMode="auto">
          <a:xfrm>
            <a:off x="2484438" y="5229225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/>
        </p:nvSpPr>
        <p:spPr bwMode="auto">
          <a:xfrm>
            <a:off x="3059113" y="5229225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7956" name="Text Box 68"/>
          <p:cNvSpPr txBox="1">
            <a:spLocks noChangeArrowheads="1"/>
          </p:cNvSpPr>
          <p:nvPr/>
        </p:nvSpPr>
        <p:spPr bwMode="auto">
          <a:xfrm>
            <a:off x="3779838" y="4292600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/>
        </p:nvSpPr>
        <p:spPr bwMode="auto">
          <a:xfrm>
            <a:off x="4500563" y="335756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865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/>
        </p:nvSpPr>
        <p:spPr bwMode="auto">
          <a:xfrm>
            <a:off x="6011863" y="422116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/>
        </p:nvSpPr>
        <p:spPr bwMode="auto">
          <a:xfrm>
            <a:off x="6804025" y="3429000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961" name="Text Box 73"/>
          <p:cNvSpPr txBox="1">
            <a:spLocks noChangeArrowheads="1"/>
          </p:cNvSpPr>
          <p:nvPr/>
        </p:nvSpPr>
        <p:spPr bwMode="auto">
          <a:xfrm>
            <a:off x="7451725" y="5084763"/>
            <a:ext cx="93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8243888" y="4292600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37963" name="Picture 75" descr="фон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91440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64" name="Picture 76" descr="математика 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924175"/>
            <a:ext cx="82089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65" name="Text Box 77"/>
          <p:cNvSpPr txBox="1">
            <a:spLocks noChangeArrowheads="1"/>
          </p:cNvSpPr>
          <p:nvPr/>
        </p:nvSpPr>
        <p:spPr bwMode="auto">
          <a:xfrm>
            <a:off x="468313" y="59499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Какая корова даёт молока больше?</a:t>
            </a:r>
          </a:p>
        </p:txBody>
      </p:sp>
      <p:pic>
        <p:nvPicPr>
          <p:cNvPr id="37966" name="Picture 78" descr="фон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1588"/>
            <a:ext cx="914400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67" name="Picture 79" descr="мультяшки 0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852738"/>
            <a:ext cx="1828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4" name="Text Box 80"/>
          <p:cNvSpPr txBox="1">
            <a:spLocks noChangeArrowheads="1"/>
          </p:cNvSpPr>
          <p:nvPr/>
        </p:nvSpPr>
        <p:spPr bwMode="auto">
          <a:xfrm>
            <a:off x="2484438" y="2852738"/>
            <a:ext cx="648017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969" name="Oval 81"/>
          <p:cNvSpPr>
            <a:spLocks noChangeArrowheads="1"/>
          </p:cNvSpPr>
          <p:nvPr/>
        </p:nvSpPr>
        <p:spPr bwMode="auto">
          <a:xfrm>
            <a:off x="2411413" y="2781300"/>
            <a:ext cx="98583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45</a:t>
            </a:r>
          </a:p>
        </p:txBody>
      </p:sp>
      <p:sp>
        <p:nvSpPr>
          <p:cNvPr id="37970" name="Oval 82"/>
          <p:cNvSpPr>
            <a:spLocks noChangeArrowheads="1"/>
          </p:cNvSpPr>
          <p:nvPr/>
        </p:nvSpPr>
        <p:spPr bwMode="auto">
          <a:xfrm>
            <a:off x="2339975" y="39338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27</a:t>
            </a:r>
          </a:p>
        </p:txBody>
      </p:sp>
      <p:sp>
        <p:nvSpPr>
          <p:cNvPr id="37971" name="Oval 83"/>
          <p:cNvSpPr>
            <a:spLocks noChangeArrowheads="1"/>
          </p:cNvSpPr>
          <p:nvPr/>
        </p:nvSpPr>
        <p:spPr bwMode="auto">
          <a:xfrm>
            <a:off x="2411413" y="50847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36</a:t>
            </a:r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3924300" y="3860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:9</a:t>
            </a:r>
          </a:p>
        </p:txBody>
      </p:sp>
      <p:sp>
        <p:nvSpPr>
          <p:cNvPr id="37973" name="Line 85"/>
          <p:cNvSpPr>
            <a:spLocks noChangeShapeType="1"/>
          </p:cNvSpPr>
          <p:nvPr/>
        </p:nvSpPr>
        <p:spPr bwMode="auto">
          <a:xfrm>
            <a:off x="3203575" y="3500438"/>
            <a:ext cx="792163" cy="360362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74" name="Line 86"/>
          <p:cNvSpPr>
            <a:spLocks noChangeShapeType="1"/>
          </p:cNvSpPr>
          <p:nvPr/>
        </p:nvSpPr>
        <p:spPr bwMode="auto">
          <a:xfrm flipV="1">
            <a:off x="3276600" y="4797425"/>
            <a:ext cx="647700" cy="64770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75" name="Line 87"/>
          <p:cNvSpPr>
            <a:spLocks noChangeShapeType="1"/>
          </p:cNvSpPr>
          <p:nvPr/>
        </p:nvSpPr>
        <p:spPr bwMode="auto">
          <a:xfrm>
            <a:off x="3203575" y="4508500"/>
            <a:ext cx="7207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76" name="AutoShape 88"/>
          <p:cNvSpPr>
            <a:spLocks noChangeArrowheads="1"/>
          </p:cNvSpPr>
          <p:nvPr/>
        </p:nvSpPr>
        <p:spPr bwMode="auto">
          <a:xfrm>
            <a:off x="6011863" y="386080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х5</a:t>
            </a:r>
          </a:p>
        </p:txBody>
      </p:sp>
      <p:sp>
        <p:nvSpPr>
          <p:cNvPr id="37977" name="Line 89"/>
          <p:cNvSpPr>
            <a:spLocks noChangeShapeType="1"/>
          </p:cNvSpPr>
          <p:nvPr/>
        </p:nvSpPr>
        <p:spPr bwMode="auto">
          <a:xfrm>
            <a:off x="5003800" y="4437063"/>
            <a:ext cx="1081088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78" name="AutoShape 90"/>
          <p:cNvSpPr>
            <a:spLocks noChangeArrowheads="1"/>
          </p:cNvSpPr>
          <p:nvPr/>
        </p:nvSpPr>
        <p:spPr bwMode="auto">
          <a:xfrm>
            <a:off x="8027988" y="3789363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+11</a:t>
            </a:r>
          </a:p>
        </p:txBody>
      </p:sp>
      <p:sp>
        <p:nvSpPr>
          <p:cNvPr id="37979" name="Line 91"/>
          <p:cNvSpPr>
            <a:spLocks noChangeShapeType="1"/>
          </p:cNvSpPr>
          <p:nvPr/>
        </p:nvSpPr>
        <p:spPr bwMode="auto">
          <a:xfrm>
            <a:off x="7019925" y="4292600"/>
            <a:ext cx="100806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80" name="Text Box 92"/>
          <p:cNvSpPr txBox="1">
            <a:spLocks noChangeArrowheads="1"/>
          </p:cNvSpPr>
          <p:nvPr/>
        </p:nvSpPr>
        <p:spPr bwMode="auto">
          <a:xfrm>
            <a:off x="3348038" y="2492375"/>
            <a:ext cx="547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Составьте и решите примеры по схеме:</a:t>
            </a:r>
          </a:p>
        </p:txBody>
      </p:sp>
      <p:sp>
        <p:nvSpPr>
          <p:cNvPr id="37981" name="Text Box 93"/>
          <p:cNvSpPr txBox="1">
            <a:spLocks noChangeArrowheads="1"/>
          </p:cNvSpPr>
          <p:nvPr/>
        </p:nvSpPr>
        <p:spPr bwMode="auto">
          <a:xfrm>
            <a:off x="250825" y="1341438"/>
            <a:ext cx="662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</a:rPr>
              <a:t>                                      </a:t>
            </a:r>
            <a:endParaRPr lang="ru-RU" sz="2400" b="1" i="1">
              <a:solidFill>
                <a:srgbClr val="660033"/>
              </a:solidFill>
            </a:endParaRPr>
          </a:p>
        </p:txBody>
      </p:sp>
      <p:sp>
        <p:nvSpPr>
          <p:cNvPr id="4188" name="Text Box 94"/>
          <p:cNvSpPr txBox="1">
            <a:spLocks noChangeArrowheads="1"/>
          </p:cNvSpPr>
          <p:nvPr/>
        </p:nvSpPr>
        <p:spPr bwMode="auto">
          <a:xfrm>
            <a:off x="107950" y="4149725"/>
            <a:ext cx="817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323850" y="4149725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33"/>
                </a:solidFill>
              </a:rPr>
              <a:t>                      </a:t>
            </a:r>
            <a:endParaRPr lang="ru-RU" sz="2400" b="1" i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3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7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3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7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7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7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7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7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7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7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7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7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7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900" decel="100000" fill="hold"/>
                                        <p:tgtEl>
                                          <p:spTgt spid="3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37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900" decel="1000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/>
      <p:bldP spid="37951" grpId="0"/>
      <p:bldP spid="37952" grpId="0"/>
      <p:bldP spid="37953" grpId="0"/>
      <p:bldP spid="37954" grpId="0"/>
      <p:bldP spid="37955" grpId="0"/>
      <p:bldP spid="37956" grpId="0"/>
      <p:bldP spid="37957" grpId="0"/>
      <p:bldP spid="37958" grpId="0"/>
      <p:bldP spid="37959" grpId="0"/>
      <p:bldP spid="37960" grpId="0"/>
      <p:bldP spid="37961" grpId="0"/>
      <p:bldP spid="37962" grpId="0"/>
      <p:bldP spid="37965" grpId="0"/>
      <p:bldP spid="37969" grpId="0" animBg="1"/>
      <p:bldP spid="37970" grpId="0" animBg="1"/>
      <p:bldP spid="37971" grpId="0" animBg="1"/>
      <p:bldP spid="37972" grpId="0" animBg="1"/>
      <p:bldP spid="37973" grpId="0" animBg="1"/>
      <p:bldP spid="37974" grpId="0" animBg="1"/>
      <p:bldP spid="37975" grpId="0" animBg="1"/>
      <p:bldP spid="37976" grpId="0" animBg="1"/>
      <p:bldP spid="37977" grpId="0" animBg="1"/>
      <p:bldP spid="37978" grpId="0" animBg="1"/>
      <p:bldP spid="37979" grpId="0" animBg="1"/>
      <p:bldP spid="37980" grpId="0"/>
      <p:bldP spid="37981" grpId="0"/>
      <p:bldP spid="379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 descr="фон 02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42350" cy="6337300"/>
          </a:xfrm>
          <a:noFill/>
          <a:ln w="38100">
            <a:solidFill>
              <a:srgbClr val="000080"/>
            </a:solidFill>
          </a:ln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8888" y="1557338"/>
            <a:ext cx="71294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0033"/>
                </a:solidFill>
              </a:rPr>
              <a:t>                       </a:t>
            </a:r>
            <a:r>
              <a:rPr lang="ru-RU" sz="3200" b="1" i="1">
                <a:solidFill>
                  <a:srgbClr val="FF0000"/>
                </a:solidFill>
              </a:rPr>
              <a:t>Задача.</a:t>
            </a:r>
          </a:p>
          <a:p>
            <a:r>
              <a:rPr lang="ru-RU" sz="2800" b="1" i="1">
                <a:solidFill>
                  <a:srgbClr val="660033"/>
                </a:solidFill>
              </a:rPr>
              <a:t>Школьники – 8  деревьев</a:t>
            </a:r>
          </a:p>
          <a:p>
            <a:r>
              <a:rPr lang="ru-RU" sz="2800" b="1" i="1">
                <a:solidFill>
                  <a:srgbClr val="660033"/>
                </a:solidFill>
              </a:rPr>
              <a:t>Взрослые - ? на  7 деревьев больше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187450" y="4221163"/>
            <a:ext cx="66960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0033"/>
                </a:solidFill>
              </a:rPr>
              <a:t>                           </a:t>
            </a:r>
            <a:r>
              <a:rPr lang="ru-RU" sz="3200" b="1" i="1">
                <a:solidFill>
                  <a:srgbClr val="FF0000"/>
                </a:solidFill>
              </a:rPr>
              <a:t>Задача.</a:t>
            </a:r>
          </a:p>
          <a:p>
            <a:r>
              <a:rPr lang="ru-RU" sz="2800" b="1" i="1">
                <a:solidFill>
                  <a:srgbClr val="660033"/>
                </a:solidFill>
              </a:rPr>
              <a:t>Школьники – 8 деревьев</a:t>
            </a:r>
          </a:p>
          <a:p>
            <a:r>
              <a:rPr lang="ru-RU" sz="2800" b="1" i="1">
                <a:solidFill>
                  <a:srgbClr val="660033"/>
                </a:solidFill>
              </a:rPr>
              <a:t>Взрослые - ? в 7 раз больше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11981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Устный   счёт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 descr="фон 02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148" name="Picture 15" descr="незнайка 00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77050" y="0"/>
            <a:ext cx="2266950" cy="2060575"/>
          </a:xfrm>
          <a:noFill/>
        </p:spPr>
      </p:pic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6408738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Арифметический  диктант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3850" y="1773238"/>
            <a:ext cx="73453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</a:rPr>
              <a:t>3 цыплёнка стоят, на скорлупку глядят.       2 яичка в гнезде у наседки лежат.                  Сосчитай поскорей, сколько будет цыплят   У наседки  моей.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1188" y="3357563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33"/>
                </a:solidFill>
              </a:rPr>
              <a:t>*</a:t>
            </a:r>
            <a:r>
              <a:rPr lang="ru-RU" sz="2800" b="1" i="1">
                <a:solidFill>
                  <a:srgbClr val="660033"/>
                </a:solidFill>
              </a:rPr>
              <a:t> </a:t>
            </a:r>
            <a:r>
              <a:rPr lang="ru-RU" sz="2400" b="1" i="1">
                <a:solidFill>
                  <a:srgbClr val="660033"/>
                </a:solidFill>
              </a:rPr>
              <a:t>Ответ увеличить в </a:t>
            </a:r>
            <a:r>
              <a:rPr lang="ru-RU" sz="3600" b="1" i="1">
                <a:solidFill>
                  <a:srgbClr val="660033"/>
                </a:solidFill>
              </a:rPr>
              <a:t>4</a:t>
            </a:r>
            <a:r>
              <a:rPr lang="ru-RU" sz="2400" b="1" i="1">
                <a:solidFill>
                  <a:srgbClr val="660033"/>
                </a:solidFill>
              </a:rPr>
              <a:t> раза;</a:t>
            </a:r>
            <a:endParaRPr lang="ru-RU" sz="3600" b="1">
              <a:solidFill>
                <a:srgbClr val="660033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9750" y="3860800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33"/>
                </a:solidFill>
              </a:rPr>
              <a:t>*</a:t>
            </a:r>
            <a:r>
              <a:rPr lang="ru-RU" sz="2400" b="1" i="1">
                <a:solidFill>
                  <a:srgbClr val="660033"/>
                </a:solidFill>
              </a:rPr>
              <a:t> Результат уменьшить в </a:t>
            </a:r>
            <a:r>
              <a:rPr lang="ru-RU" sz="3600" b="1" i="1">
                <a:solidFill>
                  <a:srgbClr val="660033"/>
                </a:solidFill>
              </a:rPr>
              <a:t>2 </a:t>
            </a:r>
            <a:r>
              <a:rPr lang="ru-RU" sz="2400" b="1" i="1">
                <a:solidFill>
                  <a:srgbClr val="660033"/>
                </a:solidFill>
              </a:rPr>
              <a:t>раза;</a:t>
            </a:r>
            <a:endParaRPr lang="ru-RU" sz="3600" b="1">
              <a:solidFill>
                <a:srgbClr val="660033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68313" y="42926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33"/>
                </a:solidFill>
              </a:rPr>
              <a:t>*</a:t>
            </a:r>
            <a:r>
              <a:rPr lang="ru-RU" sz="2400" b="1" i="1">
                <a:solidFill>
                  <a:srgbClr val="660033"/>
                </a:solidFill>
              </a:rPr>
              <a:t> К полученному числу прибавить </a:t>
            </a:r>
            <a:r>
              <a:rPr lang="ru-RU" sz="3600" b="1" i="1">
                <a:solidFill>
                  <a:srgbClr val="660033"/>
                </a:solidFill>
              </a:rPr>
              <a:t>44</a:t>
            </a:r>
            <a:r>
              <a:rPr lang="ru-RU" sz="2400" b="1" i="1">
                <a:solidFill>
                  <a:srgbClr val="660033"/>
                </a:solidFill>
              </a:rPr>
              <a:t>;</a:t>
            </a:r>
            <a:endParaRPr lang="ru-RU" sz="3600" b="1" i="1">
              <a:solidFill>
                <a:srgbClr val="660033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68313" y="4797425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33"/>
                </a:solidFill>
              </a:rPr>
              <a:t>* </a:t>
            </a:r>
            <a:r>
              <a:rPr lang="ru-RU" sz="2400" b="1" i="1">
                <a:solidFill>
                  <a:srgbClr val="660033"/>
                </a:solidFill>
              </a:rPr>
              <a:t>Результат разделить на </a:t>
            </a:r>
            <a:r>
              <a:rPr lang="ru-RU" sz="3600" b="1" i="1">
                <a:solidFill>
                  <a:srgbClr val="660033"/>
                </a:solidFill>
              </a:rPr>
              <a:t>9</a:t>
            </a:r>
            <a:r>
              <a:rPr lang="ru-RU" sz="2400" b="1" i="1">
                <a:solidFill>
                  <a:srgbClr val="660033"/>
                </a:solidFill>
              </a:rPr>
              <a:t>;</a:t>
            </a:r>
            <a:endParaRPr lang="ru-RU" sz="3600" b="1" i="1">
              <a:solidFill>
                <a:srgbClr val="660033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8313" y="5300663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33"/>
                </a:solidFill>
              </a:rPr>
              <a:t>*</a:t>
            </a:r>
            <a:r>
              <a:rPr lang="ru-RU" sz="2400" b="1" i="1">
                <a:solidFill>
                  <a:srgbClr val="660033"/>
                </a:solidFill>
              </a:rPr>
              <a:t> Из полученного числа вычесть число </a:t>
            </a:r>
            <a:r>
              <a:rPr lang="ru-RU" sz="3600" b="1" i="1">
                <a:solidFill>
                  <a:srgbClr val="660033"/>
                </a:solidFill>
              </a:rPr>
              <a:t>5</a:t>
            </a:r>
            <a:r>
              <a:rPr lang="ru-RU" sz="2400" b="1" i="1">
                <a:solidFill>
                  <a:srgbClr val="660033"/>
                </a:solidFill>
              </a:rPr>
              <a:t>;</a:t>
            </a:r>
            <a:endParaRPr lang="ru-RU" sz="3600" b="1" i="1">
              <a:solidFill>
                <a:srgbClr val="660033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68313" y="5949950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Проверь себя: 5, 20, 10, 54, 6, 1.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  <p:bldP spid="20492" grpId="0"/>
      <p:bldP spid="20493" grpId="0"/>
      <p:bldP spid="20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28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Гимнастика  для  глаз</a:t>
            </a:r>
          </a:p>
        </p:txBody>
      </p:sp>
      <p:pic>
        <p:nvPicPr>
          <p:cNvPr id="22533" name="Picture 5" descr="математика 01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4652963"/>
            <a:ext cx="2266950" cy="1974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6821E-6 L -0.69896 -1.668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896 -1.66821E-6 L -0.69896 -0.399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896 -0.39944 L -0.17118 -0.406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18 -0.40686 L -0.17118 0.003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18 0.00301 L 0.00208 -0.427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42795 L 0.00208 -0.007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4 -0.45946 L 3.05556E-6 4.05931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39 -0.4803 L -0.69895 -2.2613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896 4.05931E-6 L 0.00208 -0.44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42795 L -0.36007 -0.427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07 -0.42795 L -0.36007 -0.007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6 -0.45946 L -0.36216 -0.0102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фон 00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416800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Самостоятельная  работа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0825" y="11969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Лучше умственной зарядки нет для взрослых и детей: Кто считает и решает,  тот становится умней!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79388" y="2060575"/>
            <a:ext cx="896461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        </a:t>
            </a:r>
            <a:r>
              <a:rPr lang="ru-RU" sz="2400" b="1" dirty="0">
                <a:solidFill>
                  <a:srgbClr val="660033"/>
                </a:solidFill>
              </a:rPr>
              <a:t>Вставьте нужные знаки :</a:t>
            </a:r>
            <a:r>
              <a:rPr lang="en-US" sz="2400" b="1" dirty="0">
                <a:solidFill>
                  <a:srgbClr val="660033"/>
                </a:solidFill>
              </a:rPr>
              <a:t>&lt;</a:t>
            </a:r>
            <a:r>
              <a:rPr lang="ru-RU" sz="2400" b="1" dirty="0">
                <a:solidFill>
                  <a:srgbClr val="660033"/>
                </a:solidFill>
              </a:rPr>
              <a:t>,</a:t>
            </a:r>
            <a:r>
              <a:rPr lang="en-US" sz="2400" b="1" dirty="0">
                <a:solidFill>
                  <a:srgbClr val="660033"/>
                </a:solidFill>
              </a:rPr>
              <a:t>   &gt;</a:t>
            </a:r>
            <a:r>
              <a:rPr lang="ru-RU" sz="2400" b="1" dirty="0">
                <a:solidFill>
                  <a:srgbClr val="660033"/>
                </a:solidFill>
              </a:rPr>
              <a:t>,</a:t>
            </a:r>
            <a:r>
              <a:rPr lang="en-US" sz="2400" b="1" dirty="0">
                <a:solidFill>
                  <a:srgbClr val="660033"/>
                </a:solidFill>
              </a:rPr>
              <a:t>   =</a:t>
            </a:r>
            <a:r>
              <a:rPr lang="ru-RU" sz="2400" b="1" dirty="0">
                <a:solidFill>
                  <a:srgbClr val="660033"/>
                </a:solidFill>
              </a:rPr>
              <a:t> 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</a:t>
            </a:r>
            <a:endParaRPr lang="ru-RU" sz="1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FF0000"/>
                </a:solidFill>
              </a:rPr>
              <a:t>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9х2 … 6х3            9Х6 … 7х9           </a:t>
            </a:r>
            <a:r>
              <a:rPr lang="ru-RU" sz="2400" b="1" dirty="0" smtClean="0">
                <a:solidFill>
                  <a:srgbClr val="660033"/>
                </a:solidFill>
              </a:rPr>
              <a:t>               </a:t>
            </a:r>
            <a:endParaRPr lang="ru-RU" sz="2400" b="1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9х7 … 7х9            9х5 … 6х7            </a:t>
            </a:r>
            <a:r>
              <a:rPr lang="ru-RU" sz="2400" b="1" dirty="0" smtClean="0">
                <a:solidFill>
                  <a:srgbClr val="660033"/>
                </a:solidFill>
              </a:rPr>
              <a:t>                </a:t>
            </a:r>
            <a:endParaRPr lang="ru-RU" sz="2400" b="1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9х8 … 7х4            9х1 … 3х3            </a:t>
            </a:r>
            <a:r>
              <a:rPr lang="ru-RU" sz="2400" b="1" dirty="0" smtClean="0">
                <a:solidFill>
                  <a:srgbClr val="660033"/>
                </a:solidFill>
              </a:rPr>
              <a:t>                </a:t>
            </a:r>
            <a:endParaRPr lang="ru-RU" sz="2400" b="1" dirty="0">
              <a:solidFill>
                <a:srgbClr val="660033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9х4 … 6х6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9х6 … 8х9          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9х9 … 9х8             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5650" y="34290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=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55650" y="3860800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=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55650" y="4437063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55650" y="5013325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=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55650" y="551656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27088" y="6092825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276600" y="3357563"/>
            <a:ext cx="36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348038" y="3933825"/>
            <a:ext cx="36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276600" y="45085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=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 descr="фон 02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413" y="0"/>
            <a:ext cx="9396413" cy="6858000"/>
          </a:xfrm>
          <a:noFill/>
        </p:spPr>
      </p:pic>
      <p:pic>
        <p:nvPicPr>
          <p:cNvPr id="9220" name="Picture 7" descr="мультяшки 02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81075"/>
            <a:ext cx="2195513" cy="4437063"/>
          </a:xfrm>
          <a:noFill/>
        </p:spPr>
      </p:pic>
      <p:sp>
        <p:nvSpPr>
          <p:cNvPr id="9221" name="WordArt 10"/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56880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Задание   на   дом: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2484438" y="2924175"/>
            <a:ext cx="63357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  № 20 ( 3-4 ст.) стр.130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223" name="WordArt 12"/>
          <p:cNvSpPr>
            <a:spLocks noChangeArrowheads="1" noChangeShapeType="1" noTextEdit="1"/>
          </p:cNvSpPr>
          <p:nvPr/>
        </p:nvSpPr>
        <p:spPr bwMode="auto">
          <a:xfrm>
            <a:off x="611188" y="5589588"/>
            <a:ext cx="73453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Желаю  удачи!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344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Владос</dc:creator>
  <cp:lastModifiedBy>Пользователь</cp:lastModifiedBy>
  <cp:revision>13</cp:revision>
  <dcterms:created xsi:type="dcterms:W3CDTF">2009-02-28T10:47:00Z</dcterms:created>
  <dcterms:modified xsi:type="dcterms:W3CDTF">2012-05-07T12:58:09Z</dcterms:modified>
</cp:coreProperties>
</file>