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64" r:id="rId3"/>
    <p:sldId id="258" r:id="rId4"/>
    <p:sldId id="265" r:id="rId5"/>
    <p:sldId id="266" r:id="rId6"/>
    <p:sldId id="267" r:id="rId7"/>
    <p:sldId id="269" r:id="rId8"/>
    <p:sldId id="270" r:id="rId9"/>
    <p:sldId id="271" r:id="rId10"/>
    <p:sldId id="273" r:id="rId11"/>
    <p:sldId id="272" r:id="rId12"/>
    <p:sldId id="275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F588D7-F42B-4C27-BDDC-1EC841586615}" type="datetimeFigureOut">
              <a:rPr lang="ru-RU" smtClean="0"/>
              <a:pPr/>
              <a:t>14.12.2008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5077C-E919-4204-8B66-1289E764F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F9ED-049C-401D-8480-4C59505727E0}" type="datetimeFigureOut">
              <a:rPr lang="ru-RU" smtClean="0"/>
              <a:pPr/>
              <a:t>14.12.2008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4075-AFDA-4F09-8998-8E62436E0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F9ED-049C-401D-8480-4C59505727E0}" type="datetimeFigureOut">
              <a:rPr lang="ru-RU" smtClean="0"/>
              <a:pPr/>
              <a:t>14.12.2008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4075-AFDA-4F09-8998-8E62436E0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F9ED-049C-401D-8480-4C59505727E0}" type="datetimeFigureOut">
              <a:rPr lang="ru-RU" smtClean="0"/>
              <a:pPr/>
              <a:t>14.12.2008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4075-AFDA-4F09-8998-8E62436E0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F9ED-049C-401D-8480-4C59505727E0}" type="datetimeFigureOut">
              <a:rPr lang="ru-RU" smtClean="0"/>
              <a:pPr/>
              <a:t>14.12.2008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4075-AFDA-4F09-8998-8E62436E0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F9ED-049C-401D-8480-4C59505727E0}" type="datetimeFigureOut">
              <a:rPr lang="ru-RU" smtClean="0"/>
              <a:pPr/>
              <a:t>14.12.2008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4075-AFDA-4F09-8998-8E62436E0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F9ED-049C-401D-8480-4C59505727E0}" type="datetimeFigureOut">
              <a:rPr lang="ru-RU" smtClean="0"/>
              <a:pPr/>
              <a:t>14.12.2008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4075-AFDA-4F09-8998-8E62436E0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F9ED-049C-401D-8480-4C59505727E0}" type="datetimeFigureOut">
              <a:rPr lang="ru-RU" smtClean="0"/>
              <a:pPr/>
              <a:t>14.12.2008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4075-AFDA-4F09-8998-8E62436E0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F9ED-049C-401D-8480-4C59505727E0}" type="datetimeFigureOut">
              <a:rPr lang="ru-RU" smtClean="0"/>
              <a:pPr/>
              <a:t>14.12.2008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4075-AFDA-4F09-8998-8E62436E0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F9ED-049C-401D-8480-4C59505727E0}" type="datetimeFigureOut">
              <a:rPr lang="ru-RU" smtClean="0"/>
              <a:pPr/>
              <a:t>14.12.2008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4075-AFDA-4F09-8998-8E62436E0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F9ED-049C-401D-8480-4C59505727E0}" type="datetimeFigureOut">
              <a:rPr lang="ru-RU" smtClean="0"/>
              <a:pPr/>
              <a:t>14.12.2008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4075-AFDA-4F09-8998-8E62436E0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8F9ED-049C-401D-8480-4C59505727E0}" type="datetimeFigureOut">
              <a:rPr lang="ru-RU" smtClean="0"/>
              <a:pPr/>
              <a:t>14.12.2008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4075-AFDA-4F09-8998-8E62436E0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8F9ED-049C-401D-8480-4C59505727E0}" type="datetimeFigureOut">
              <a:rPr lang="ru-RU" smtClean="0"/>
              <a:pPr/>
              <a:t>14.12.2008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04075-AFDA-4F09-8998-8E62436E0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1\&#1052;&#1086;&#1080;%20&#1076;&#1086;&#1082;&#1091;&#1084;&#1077;&#1085;&#1090;&#1099;\&#1052;&#1086;&#1103;%20&#1084;&#1091;&#1079;&#1099;&#1082;&#1072;\Chaykovskiy12.wma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1\Desktop\&#1048;&#1074;&#1072;&#1085;&#1086;&#1074;&#1072;%20&#1084;&#1072;&#1090;&#1077;&#1084;&#1072;&#1090;&#1080;&#1082;&#1072;\&#1055;&#1086;&#1083;&#1100;&#1082;&#1072;%20(&#1084;&#1080;&#1085;&#1091;&#1089;)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uainfo.com/photos/big/58592_1.jpg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8" name="Chaykovskiy12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sp>
        <p:nvSpPr>
          <p:cNvPr id="55310" name="WordArt 14"/>
          <p:cNvSpPr>
            <a:spLocks noChangeArrowheads="1" noChangeShapeType="1" noTextEdit="1"/>
          </p:cNvSpPr>
          <p:nvPr/>
        </p:nvSpPr>
        <p:spPr bwMode="auto">
          <a:xfrm>
            <a:off x="0" y="1412875"/>
            <a:ext cx="8675688" cy="43926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54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Georgia"/>
              </a:rPr>
              <a:t>Математика</a:t>
            </a:r>
          </a:p>
        </p:txBody>
      </p:sp>
      <p:sp>
        <p:nvSpPr>
          <p:cNvPr id="55311" name="Rectangle 15"/>
          <p:cNvSpPr>
            <a:spLocks noChangeArrowheads="1"/>
          </p:cNvSpPr>
          <p:nvPr/>
        </p:nvSpPr>
        <p:spPr bwMode="auto">
          <a:xfrm>
            <a:off x="5903913" y="5214950"/>
            <a:ext cx="3240087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4763" algn="ctr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ru-RU" sz="3200" dirty="0">
                <a:solidFill>
                  <a:srgbClr val="E0250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Учитель: </a:t>
            </a:r>
            <a:endParaRPr lang="ru-RU" sz="3200" dirty="0" smtClean="0">
              <a:solidFill>
                <a:srgbClr val="E0250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indent="4763" algn="ctr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ru-RU" sz="3200" dirty="0" smtClean="0">
                <a:solidFill>
                  <a:srgbClr val="E0250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Иванова Н. М.</a:t>
            </a:r>
            <a:endParaRPr lang="ru-RU" sz="4800" dirty="0">
              <a:solidFill>
                <a:srgbClr val="E7F56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53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50"/>
                            </p:stCondLst>
                            <p:childTnLst>
                              <p:par>
                                <p:cTn id="1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308"/>
                </p:tgtEl>
              </p:cMediaNode>
            </p:audio>
          </p:childTnLst>
        </p:cTn>
      </p:par>
    </p:tnLst>
    <p:bldLst>
      <p:bldP spid="5531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1\Desktop\Новая папка\4947823_182358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03433" name="Picture 9" descr="аппаапр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0107" y="-285776"/>
            <a:ext cx="2193893" cy="174396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142852"/>
            <a:ext cx="61175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Работа по учебнику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24" name="Picture 4" descr="http://im2-tub.yandex.net/i?id=37378183&amp;tov=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368154"/>
            <a:ext cx="1857356" cy="24898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 descr="post-28220-119712304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2571744"/>
            <a:ext cx="2598389" cy="38521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3643314"/>
            <a:ext cx="107157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3794" name="WordArt 2" descr="Фиолетовый узор"/>
          <p:cNvSpPr>
            <a:spLocks noChangeArrowheads="1" noChangeShapeType="1" noTextEdit="1"/>
          </p:cNvSpPr>
          <p:nvPr/>
        </p:nvSpPr>
        <p:spPr bwMode="auto">
          <a:xfrm>
            <a:off x="1071538" y="500042"/>
            <a:ext cx="6858048" cy="928694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effectLst>
                  <a:outerShdw dist="45791" dir="2021404" algn="ctr" rotWithShape="0">
                    <a:srgbClr val="E5B8B7"/>
                  </a:outerShdw>
                </a:effectLst>
                <a:latin typeface="Arial Black"/>
              </a:rPr>
              <a:t>САМОСТОЯТЕЛЬНАЯ РАБОТА</a:t>
            </a:r>
            <a:endParaRPr lang="ru-RU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effectLst>
                <a:outerShdw dist="45791" dir="2021404" algn="ctr" rotWithShape="0">
                  <a:srgbClr val="E5B8B7"/>
                </a:outerShdw>
              </a:effectLst>
              <a:latin typeface="Arial Black"/>
            </a:endParaRPr>
          </a:p>
        </p:txBody>
      </p:sp>
      <p:sp>
        <p:nvSpPr>
          <p:cNvPr id="33795" name="WordArt 3"/>
          <p:cNvSpPr>
            <a:spLocks noChangeArrowheads="1" noChangeShapeType="1" noTextEdit="1"/>
          </p:cNvSpPr>
          <p:nvPr/>
        </p:nvSpPr>
        <p:spPr bwMode="auto">
          <a:xfrm>
            <a:off x="642910" y="2786058"/>
            <a:ext cx="1371600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33796" name="WordArt 4"/>
          <p:cNvSpPr>
            <a:spLocks noChangeArrowheads="1" noChangeShapeType="1" noTextEdit="1"/>
          </p:cNvSpPr>
          <p:nvPr/>
        </p:nvSpPr>
        <p:spPr bwMode="auto">
          <a:xfrm>
            <a:off x="714348" y="2643182"/>
            <a:ext cx="1585914" cy="2357454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/>
              </a:rPr>
              <a:t>5+3=</a:t>
            </a:r>
          </a:p>
          <a:p>
            <a:pPr algn="ctr" rtl="0"/>
            <a:endParaRPr lang="ru-RU" sz="36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effectLst/>
              <a:latin typeface="Arial Black"/>
            </a:endParaRP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/>
              </a:rPr>
              <a:t>10-1=</a:t>
            </a:r>
          </a:p>
          <a:p>
            <a:pPr algn="ctr" rtl="0"/>
            <a:endParaRPr lang="ru-RU" sz="36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effectLst/>
              <a:latin typeface="Arial Black"/>
            </a:endParaRP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/>
              </a:rPr>
              <a:t>6+2=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effectLst/>
              <a:latin typeface="Arial Black"/>
            </a:endParaRPr>
          </a:p>
        </p:txBody>
      </p:sp>
      <p:sp>
        <p:nvSpPr>
          <p:cNvPr id="33797" name="WordArt 5"/>
          <p:cNvSpPr>
            <a:spLocks noChangeArrowheads="1" noChangeShapeType="1" noTextEdit="1"/>
          </p:cNvSpPr>
          <p:nvPr/>
        </p:nvSpPr>
        <p:spPr bwMode="auto">
          <a:xfrm>
            <a:off x="6072198" y="2786058"/>
            <a:ext cx="1428760" cy="25003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/>
              </a:rPr>
              <a:t>7-2=</a:t>
            </a:r>
          </a:p>
          <a:p>
            <a:pPr algn="ctr" rtl="0"/>
            <a:endParaRPr lang="ru-RU" sz="36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effectLst/>
              <a:latin typeface="Arial Black"/>
            </a:endParaRP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/>
              </a:rPr>
              <a:t>9+1=</a:t>
            </a:r>
          </a:p>
          <a:p>
            <a:pPr algn="ctr" rtl="0"/>
            <a:endParaRPr lang="ru-RU" sz="36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effectLst/>
              <a:latin typeface="Arial Black"/>
            </a:endParaRP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/>
              </a:rPr>
              <a:t>9-3=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effectLst/>
              <a:latin typeface="Arial Black"/>
            </a:endParaRPr>
          </a:p>
        </p:txBody>
      </p:sp>
      <p:sp>
        <p:nvSpPr>
          <p:cNvPr id="14" name="5-конечная звезда 13"/>
          <p:cNvSpPr/>
          <p:nvPr/>
        </p:nvSpPr>
        <p:spPr>
          <a:xfrm>
            <a:off x="3714744" y="2214554"/>
            <a:ext cx="1214446" cy="1200152"/>
          </a:xfrm>
          <a:prstGeom prst="star5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1" name="6-конечная звезда 20"/>
          <p:cNvSpPr/>
          <p:nvPr/>
        </p:nvSpPr>
        <p:spPr>
          <a:xfrm>
            <a:off x="2428860" y="2500306"/>
            <a:ext cx="500066" cy="571504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98" name="WordArt 6"/>
          <p:cNvSpPr>
            <a:spLocks noChangeArrowheads="1" noChangeShapeType="1" noTextEdit="1"/>
          </p:cNvSpPr>
          <p:nvPr/>
        </p:nvSpPr>
        <p:spPr bwMode="auto">
          <a:xfrm>
            <a:off x="2428861" y="2571745"/>
            <a:ext cx="285752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/>
                <a:latin typeface="Arial Black"/>
              </a:rPr>
              <a:t>8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B0F0"/>
              </a:solidFill>
              <a:effectLst/>
              <a:latin typeface="Arial Black"/>
            </a:endParaRPr>
          </a:p>
        </p:txBody>
      </p:sp>
      <p:sp>
        <p:nvSpPr>
          <p:cNvPr id="23" name="6-конечная звезда 22"/>
          <p:cNvSpPr/>
          <p:nvPr/>
        </p:nvSpPr>
        <p:spPr>
          <a:xfrm>
            <a:off x="2357422" y="4572008"/>
            <a:ext cx="500066" cy="571504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6-конечная звезда 23"/>
          <p:cNvSpPr/>
          <p:nvPr/>
        </p:nvSpPr>
        <p:spPr>
          <a:xfrm>
            <a:off x="2428860" y="3571876"/>
            <a:ext cx="500066" cy="571504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6-конечная звезда 24"/>
          <p:cNvSpPr/>
          <p:nvPr/>
        </p:nvSpPr>
        <p:spPr>
          <a:xfrm>
            <a:off x="7500958" y="4857760"/>
            <a:ext cx="500066" cy="571504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6-конечная звезда 25"/>
          <p:cNvSpPr/>
          <p:nvPr/>
        </p:nvSpPr>
        <p:spPr>
          <a:xfrm>
            <a:off x="7572396" y="3786190"/>
            <a:ext cx="500066" cy="571504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6-конечная звезда 26"/>
          <p:cNvSpPr/>
          <p:nvPr/>
        </p:nvSpPr>
        <p:spPr>
          <a:xfrm>
            <a:off x="7500958" y="2643182"/>
            <a:ext cx="500066" cy="571504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99" name="WordArt 7"/>
          <p:cNvSpPr>
            <a:spLocks noChangeArrowheads="1" noChangeShapeType="1" noTextEdit="1"/>
          </p:cNvSpPr>
          <p:nvPr/>
        </p:nvSpPr>
        <p:spPr bwMode="auto">
          <a:xfrm>
            <a:off x="7572396" y="4857760"/>
            <a:ext cx="285752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/>
                <a:latin typeface="Arial Black"/>
              </a:rPr>
              <a:t>6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B0F0"/>
              </a:solidFill>
              <a:effectLst/>
              <a:latin typeface="Arial Black"/>
            </a:endParaRPr>
          </a:p>
        </p:txBody>
      </p:sp>
      <p:sp>
        <p:nvSpPr>
          <p:cNvPr id="33800" name="WordArt 8"/>
          <p:cNvSpPr>
            <a:spLocks noChangeArrowheads="1" noChangeShapeType="1" noTextEdit="1"/>
          </p:cNvSpPr>
          <p:nvPr/>
        </p:nvSpPr>
        <p:spPr bwMode="auto">
          <a:xfrm>
            <a:off x="2357422" y="4572008"/>
            <a:ext cx="285752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/>
                <a:latin typeface="Arial Black"/>
              </a:rPr>
              <a:t>8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B0F0"/>
              </a:solidFill>
              <a:effectLst/>
              <a:latin typeface="Arial Black"/>
            </a:endParaRPr>
          </a:p>
        </p:txBody>
      </p:sp>
      <p:sp>
        <p:nvSpPr>
          <p:cNvPr id="33801" name="WordArt 9"/>
          <p:cNvSpPr>
            <a:spLocks noChangeArrowheads="1" noChangeShapeType="1" noTextEdit="1"/>
          </p:cNvSpPr>
          <p:nvPr/>
        </p:nvSpPr>
        <p:spPr bwMode="auto">
          <a:xfrm>
            <a:off x="7572396" y="3714752"/>
            <a:ext cx="428628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/>
                <a:latin typeface="Arial Black"/>
              </a:rPr>
              <a:t>10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B0F0"/>
              </a:solidFill>
              <a:effectLst/>
              <a:latin typeface="Arial Black"/>
            </a:endParaRPr>
          </a:p>
        </p:txBody>
      </p:sp>
      <p:sp>
        <p:nvSpPr>
          <p:cNvPr id="33802" name="WordArt 10"/>
          <p:cNvSpPr>
            <a:spLocks noChangeArrowheads="1" noChangeShapeType="1" noTextEdit="1"/>
          </p:cNvSpPr>
          <p:nvPr/>
        </p:nvSpPr>
        <p:spPr bwMode="auto">
          <a:xfrm>
            <a:off x="7572396" y="2714620"/>
            <a:ext cx="285752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/>
                <a:latin typeface="Arial Black"/>
              </a:rPr>
              <a:t>5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B0F0"/>
              </a:solidFill>
              <a:effectLst/>
              <a:latin typeface="Arial Black"/>
            </a:endParaRPr>
          </a:p>
        </p:txBody>
      </p:sp>
      <p:sp>
        <p:nvSpPr>
          <p:cNvPr id="33803" name="WordArt 11"/>
          <p:cNvSpPr>
            <a:spLocks noChangeArrowheads="1" noChangeShapeType="1" noTextEdit="1"/>
          </p:cNvSpPr>
          <p:nvPr/>
        </p:nvSpPr>
        <p:spPr bwMode="auto">
          <a:xfrm>
            <a:off x="2428860" y="3571876"/>
            <a:ext cx="285752" cy="5048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/>
                <a:latin typeface="Arial Black"/>
              </a:rPr>
              <a:t>9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B0F0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33798" grpId="0"/>
      <p:bldP spid="23" grpId="0" animBg="1"/>
      <p:bldP spid="24" grpId="0" animBg="1"/>
      <p:bldP spid="25" grpId="0" animBg="1"/>
      <p:bldP spid="26" grpId="0" animBg="1"/>
      <p:bldP spid="27" grpId="0" animBg="1"/>
      <p:bldP spid="33799" grpId="0"/>
      <p:bldP spid="33800" grpId="0"/>
      <p:bldP spid="33801" grpId="0"/>
      <p:bldP spid="33802" grpId="0"/>
      <p:bldP spid="338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42910" y="4071942"/>
            <a:ext cx="7386638" cy="92869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 b="1" dirty="0"/>
              <a:t>     </a:t>
            </a:r>
            <a:r>
              <a:rPr lang="ru-RU" sz="2800" b="1" dirty="0">
                <a:solidFill>
                  <a:srgbClr val="006600"/>
                </a:solidFill>
              </a:rPr>
              <a:t>Какой знак соответствовал вашему   настроению на уроке? Почему?</a:t>
            </a:r>
          </a:p>
          <a:p>
            <a:pPr>
              <a:lnSpc>
                <a:spcPct val="80000"/>
              </a:lnSpc>
            </a:pPr>
            <a:endParaRPr lang="ru-RU" sz="2400" b="1" dirty="0">
              <a:solidFill>
                <a:srgbClr val="006600"/>
              </a:solidFill>
            </a:endParaRPr>
          </a:p>
          <a:p>
            <a:pPr>
              <a:lnSpc>
                <a:spcPct val="80000"/>
              </a:lnSpc>
            </a:pPr>
            <a:endParaRPr lang="ru-RU" sz="1800" b="1" dirty="0"/>
          </a:p>
        </p:txBody>
      </p:sp>
      <p:sp>
        <p:nvSpPr>
          <p:cNvPr id="84995" name="WordArt 3"/>
          <p:cNvSpPr>
            <a:spLocks noChangeArrowheads="1" noChangeShapeType="1" noTextEdit="1"/>
          </p:cNvSpPr>
          <p:nvPr/>
        </p:nvSpPr>
        <p:spPr bwMode="auto">
          <a:xfrm>
            <a:off x="971550" y="188913"/>
            <a:ext cx="7477125" cy="11430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r>
              <a:rPr lang="ru-RU" sz="3600" b="1" kern="10" dirty="0" smtClean="0"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2700000" scaled="1"/>
                </a:gradFill>
                <a:effectLst>
                  <a:outerShdw dist="107763" dir="13500000" algn="ctr" rotWithShape="0">
                    <a:srgbClr val="969696">
                      <a:alpha val="50000"/>
                    </a:srgbClr>
                  </a:outerShdw>
                </a:effectLst>
                <a:latin typeface="Arial"/>
                <a:cs typeface="Arial"/>
              </a:rPr>
              <a:t>Итог </a:t>
            </a:r>
            <a:r>
              <a:rPr lang="ru-RU" sz="3600" b="1" kern="10" dirty="0"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2700000" scaled="1"/>
                </a:gradFill>
                <a:effectLst>
                  <a:outerShdw dist="107763" dir="13500000" algn="ctr" rotWithShape="0">
                    <a:srgbClr val="969696">
                      <a:alpha val="50000"/>
                    </a:srgbClr>
                  </a:outerShdw>
                </a:effectLst>
                <a:latin typeface="Arial"/>
                <a:cs typeface="Arial"/>
              </a:rPr>
              <a:t>урока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395288" y="1700213"/>
            <a:ext cx="7462860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b="1" dirty="0"/>
              <a:t>    </a:t>
            </a:r>
            <a:r>
              <a:rPr lang="ru-RU" sz="2800" b="1" dirty="0" smtClean="0"/>
              <a:t>Какой этап урока вам понравился больше?</a:t>
            </a:r>
            <a:endParaRPr lang="ru-RU" sz="2800" b="1" dirty="0"/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785786" y="3000372"/>
            <a:ext cx="7048661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800" b="1" dirty="0" smtClean="0">
                <a:solidFill>
                  <a:srgbClr val="3333CC"/>
                </a:solidFill>
              </a:rPr>
              <a:t>Какое задание оказалось для вас трудным?</a:t>
            </a:r>
            <a:endParaRPr lang="ru-RU" sz="2800" b="1" dirty="0">
              <a:solidFill>
                <a:srgbClr val="3333CC"/>
              </a:solidFill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395288" y="3213100"/>
            <a:ext cx="7127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b="1" dirty="0"/>
              <a:t>    </a:t>
            </a:r>
            <a:endParaRPr lang="ru-RU" b="1" dirty="0">
              <a:solidFill>
                <a:srgbClr val="006600"/>
              </a:solidFill>
            </a:endParaRPr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642549" y="5572140"/>
            <a:ext cx="7272337" cy="993775"/>
            <a:chOff x="1531" y="1167"/>
            <a:chExt cx="9720" cy="900"/>
          </a:xfrm>
        </p:grpSpPr>
        <p:sp>
          <p:nvSpPr>
            <p:cNvPr id="85000" name="AutoShape 8"/>
            <p:cNvSpPr>
              <a:spLocks noChangeAspect="1" noChangeArrowheads="1"/>
            </p:cNvSpPr>
            <p:nvPr/>
          </p:nvSpPr>
          <p:spPr bwMode="auto">
            <a:xfrm>
              <a:off x="1531" y="1167"/>
              <a:ext cx="9720" cy="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1" name="AutoShape 9"/>
            <p:cNvSpPr>
              <a:spLocks noChangeArrowheads="1"/>
            </p:cNvSpPr>
            <p:nvPr/>
          </p:nvSpPr>
          <p:spPr bwMode="auto">
            <a:xfrm>
              <a:off x="1616" y="1347"/>
              <a:ext cx="679" cy="467"/>
            </a:xfrm>
            <a:prstGeom prst="smileyFace">
              <a:avLst>
                <a:gd name="adj" fmla="val 4653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2" name="AutoShape 10"/>
            <p:cNvSpPr>
              <a:spLocks noChangeArrowheads="1"/>
            </p:cNvSpPr>
            <p:nvPr/>
          </p:nvSpPr>
          <p:spPr bwMode="auto">
            <a:xfrm>
              <a:off x="2773" y="1361"/>
              <a:ext cx="635" cy="453"/>
            </a:xfrm>
            <a:prstGeom prst="smileyFace">
              <a:avLst>
                <a:gd name="adj" fmla="val -4653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3" name="AutoShape 11"/>
            <p:cNvSpPr>
              <a:spLocks noChangeArrowheads="1"/>
            </p:cNvSpPr>
            <p:nvPr/>
          </p:nvSpPr>
          <p:spPr bwMode="auto">
            <a:xfrm>
              <a:off x="5160" y="1296"/>
              <a:ext cx="764" cy="540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4" name="AutoShape 12"/>
            <p:cNvSpPr>
              <a:spLocks noChangeArrowheads="1"/>
            </p:cNvSpPr>
            <p:nvPr/>
          </p:nvSpPr>
          <p:spPr bwMode="auto">
            <a:xfrm>
              <a:off x="3823" y="1232"/>
              <a:ext cx="1146" cy="712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7" name="Music"/>
            <p:cNvSpPr>
              <a:spLocks noEditPoints="1" noChangeArrowheads="1"/>
            </p:cNvSpPr>
            <p:nvPr/>
          </p:nvSpPr>
          <p:spPr bwMode="auto">
            <a:xfrm>
              <a:off x="6306" y="1296"/>
              <a:ext cx="540" cy="540"/>
            </a:xfrm>
            <a:custGeom>
              <a:avLst/>
              <a:gdLst>
                <a:gd name="T0" fmla="*/ 7352 w 21600"/>
                <a:gd name="T1" fmla="*/ 46 h 21600"/>
                <a:gd name="T2" fmla="*/ 7373 w 21600"/>
                <a:gd name="T3" fmla="*/ 9900 h 21600"/>
                <a:gd name="T4" fmla="*/ 21683 w 21600"/>
                <a:gd name="T5" fmla="*/ 10061 h 21600"/>
                <a:gd name="T6" fmla="*/ 7352 w 21600"/>
                <a:gd name="T7" fmla="*/ 46 h 21600"/>
                <a:gd name="T8" fmla="*/ 21600 w 21600"/>
                <a:gd name="T9" fmla="*/ 0 h 21600"/>
                <a:gd name="T10" fmla="*/ 7975 w 21600"/>
                <a:gd name="T11" fmla="*/ 923 h 21600"/>
                <a:gd name="T12" fmla="*/ 20935 w 21600"/>
                <a:gd name="T13" fmla="*/ 535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7352" y="46"/>
                  </a:moveTo>
                  <a:lnTo>
                    <a:pt x="7373" y="9900"/>
                  </a:lnTo>
                  <a:lnTo>
                    <a:pt x="7352" y="16107"/>
                  </a:lnTo>
                  <a:lnTo>
                    <a:pt x="7103" y="15969"/>
                  </a:lnTo>
                  <a:lnTo>
                    <a:pt x="6729" y="15692"/>
                  </a:lnTo>
                  <a:lnTo>
                    <a:pt x="6355" y="15553"/>
                  </a:lnTo>
                  <a:lnTo>
                    <a:pt x="5981" y="15415"/>
                  </a:lnTo>
                  <a:lnTo>
                    <a:pt x="5607" y="15276"/>
                  </a:lnTo>
                  <a:lnTo>
                    <a:pt x="5109" y="15138"/>
                  </a:lnTo>
                  <a:lnTo>
                    <a:pt x="4735" y="15138"/>
                  </a:lnTo>
                  <a:lnTo>
                    <a:pt x="4236" y="15138"/>
                  </a:lnTo>
                  <a:lnTo>
                    <a:pt x="3364" y="15138"/>
                  </a:lnTo>
                  <a:lnTo>
                    <a:pt x="2616" y="15276"/>
                  </a:lnTo>
                  <a:lnTo>
                    <a:pt x="1869" y="15692"/>
                  </a:lnTo>
                  <a:lnTo>
                    <a:pt x="1246" y="15969"/>
                  </a:lnTo>
                  <a:lnTo>
                    <a:pt x="747" y="16523"/>
                  </a:lnTo>
                  <a:lnTo>
                    <a:pt x="373" y="17076"/>
                  </a:lnTo>
                  <a:lnTo>
                    <a:pt x="124" y="17630"/>
                  </a:lnTo>
                  <a:lnTo>
                    <a:pt x="0" y="18323"/>
                  </a:lnTo>
                  <a:lnTo>
                    <a:pt x="124" y="19015"/>
                  </a:lnTo>
                  <a:lnTo>
                    <a:pt x="373" y="19569"/>
                  </a:lnTo>
                  <a:lnTo>
                    <a:pt x="747" y="20123"/>
                  </a:lnTo>
                  <a:lnTo>
                    <a:pt x="1246" y="20676"/>
                  </a:lnTo>
                  <a:lnTo>
                    <a:pt x="1869" y="21092"/>
                  </a:lnTo>
                  <a:lnTo>
                    <a:pt x="2616" y="21369"/>
                  </a:lnTo>
                  <a:lnTo>
                    <a:pt x="3364" y="21507"/>
                  </a:lnTo>
                  <a:lnTo>
                    <a:pt x="4236" y="21646"/>
                  </a:lnTo>
                  <a:lnTo>
                    <a:pt x="5109" y="21507"/>
                  </a:lnTo>
                  <a:lnTo>
                    <a:pt x="5856" y="21369"/>
                  </a:lnTo>
                  <a:lnTo>
                    <a:pt x="6604" y="21092"/>
                  </a:lnTo>
                  <a:lnTo>
                    <a:pt x="7227" y="20676"/>
                  </a:lnTo>
                  <a:lnTo>
                    <a:pt x="7726" y="20123"/>
                  </a:lnTo>
                  <a:lnTo>
                    <a:pt x="8100" y="19569"/>
                  </a:lnTo>
                  <a:lnTo>
                    <a:pt x="8349" y="19015"/>
                  </a:lnTo>
                  <a:lnTo>
                    <a:pt x="8473" y="18323"/>
                  </a:lnTo>
                  <a:lnTo>
                    <a:pt x="8473" y="6276"/>
                  </a:lnTo>
                  <a:lnTo>
                    <a:pt x="20561" y="6276"/>
                  </a:lnTo>
                  <a:lnTo>
                    <a:pt x="20561" y="16107"/>
                  </a:lnTo>
                  <a:lnTo>
                    <a:pt x="20187" y="15830"/>
                  </a:lnTo>
                  <a:lnTo>
                    <a:pt x="19938" y="15692"/>
                  </a:lnTo>
                  <a:lnTo>
                    <a:pt x="19564" y="15553"/>
                  </a:lnTo>
                  <a:lnTo>
                    <a:pt x="19190" y="15415"/>
                  </a:lnTo>
                  <a:lnTo>
                    <a:pt x="18692" y="15276"/>
                  </a:lnTo>
                  <a:lnTo>
                    <a:pt x="18318" y="15138"/>
                  </a:lnTo>
                  <a:lnTo>
                    <a:pt x="17944" y="15138"/>
                  </a:lnTo>
                  <a:lnTo>
                    <a:pt x="17446" y="15138"/>
                  </a:lnTo>
                  <a:lnTo>
                    <a:pt x="16573" y="15138"/>
                  </a:lnTo>
                  <a:lnTo>
                    <a:pt x="15826" y="15276"/>
                  </a:lnTo>
                  <a:lnTo>
                    <a:pt x="15078" y="15692"/>
                  </a:lnTo>
                  <a:lnTo>
                    <a:pt x="14455" y="15969"/>
                  </a:lnTo>
                  <a:lnTo>
                    <a:pt x="13956" y="16523"/>
                  </a:lnTo>
                  <a:lnTo>
                    <a:pt x="13583" y="17076"/>
                  </a:lnTo>
                  <a:lnTo>
                    <a:pt x="13333" y="17630"/>
                  </a:lnTo>
                  <a:lnTo>
                    <a:pt x="13209" y="18323"/>
                  </a:lnTo>
                  <a:lnTo>
                    <a:pt x="13333" y="19015"/>
                  </a:lnTo>
                  <a:lnTo>
                    <a:pt x="13583" y="19569"/>
                  </a:lnTo>
                  <a:lnTo>
                    <a:pt x="13956" y="20123"/>
                  </a:lnTo>
                  <a:lnTo>
                    <a:pt x="14455" y="20676"/>
                  </a:lnTo>
                  <a:lnTo>
                    <a:pt x="15078" y="21092"/>
                  </a:lnTo>
                  <a:lnTo>
                    <a:pt x="15826" y="21369"/>
                  </a:lnTo>
                  <a:lnTo>
                    <a:pt x="16573" y="21507"/>
                  </a:lnTo>
                  <a:lnTo>
                    <a:pt x="17446" y="21646"/>
                  </a:lnTo>
                  <a:lnTo>
                    <a:pt x="18318" y="21507"/>
                  </a:lnTo>
                  <a:lnTo>
                    <a:pt x="19066" y="21369"/>
                  </a:lnTo>
                  <a:lnTo>
                    <a:pt x="19813" y="21092"/>
                  </a:lnTo>
                  <a:lnTo>
                    <a:pt x="20436" y="20676"/>
                  </a:lnTo>
                  <a:lnTo>
                    <a:pt x="20935" y="20123"/>
                  </a:lnTo>
                  <a:lnTo>
                    <a:pt x="21309" y="19569"/>
                  </a:lnTo>
                  <a:lnTo>
                    <a:pt x="21558" y="19015"/>
                  </a:lnTo>
                  <a:lnTo>
                    <a:pt x="21683" y="18323"/>
                  </a:lnTo>
                  <a:lnTo>
                    <a:pt x="21683" y="10061"/>
                  </a:lnTo>
                  <a:lnTo>
                    <a:pt x="21683" y="46"/>
                  </a:lnTo>
                  <a:lnTo>
                    <a:pt x="7352" y="46"/>
                  </a:lnTo>
                  <a:close/>
                </a:path>
              </a:pathLst>
            </a:custGeom>
            <a:solidFill>
              <a:srgbClr val="FFBE7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85008" name="Oval 16"/>
            <p:cNvSpPr>
              <a:spLocks noChangeArrowheads="1"/>
            </p:cNvSpPr>
            <p:nvPr/>
          </p:nvSpPr>
          <p:spPr bwMode="auto">
            <a:xfrm>
              <a:off x="10125" y="1296"/>
              <a:ext cx="731" cy="540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09" name="Oval 17"/>
            <p:cNvSpPr>
              <a:spLocks noChangeArrowheads="1"/>
            </p:cNvSpPr>
            <p:nvPr/>
          </p:nvSpPr>
          <p:spPr bwMode="auto">
            <a:xfrm>
              <a:off x="8979" y="1296"/>
              <a:ext cx="731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10" name="Oval 18"/>
            <p:cNvSpPr>
              <a:spLocks noChangeArrowheads="1"/>
            </p:cNvSpPr>
            <p:nvPr/>
          </p:nvSpPr>
          <p:spPr bwMode="auto">
            <a:xfrm>
              <a:off x="7738" y="1296"/>
              <a:ext cx="764" cy="540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12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6497" y="1361"/>
              <a:ext cx="360" cy="5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endParaRPr>
            </a:p>
          </p:txBody>
        </p:sp>
        <p:sp>
          <p:nvSpPr>
            <p:cNvPr id="85013" name="Line 21"/>
            <p:cNvSpPr>
              <a:spLocks noChangeShapeType="1"/>
            </p:cNvSpPr>
            <p:nvPr/>
          </p:nvSpPr>
          <p:spPr bwMode="auto">
            <a:xfrm>
              <a:off x="8816" y="1527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14" name="Line 22"/>
            <p:cNvSpPr>
              <a:spLocks noChangeShapeType="1"/>
            </p:cNvSpPr>
            <p:nvPr/>
          </p:nvSpPr>
          <p:spPr bwMode="auto">
            <a:xfrm flipV="1">
              <a:off x="8816" y="1527"/>
              <a:ext cx="0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15" name="Line 23"/>
            <p:cNvSpPr>
              <a:spLocks noChangeShapeType="1"/>
            </p:cNvSpPr>
            <p:nvPr/>
          </p:nvSpPr>
          <p:spPr bwMode="auto">
            <a:xfrm>
              <a:off x="8816" y="1707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16" name="Line 24"/>
            <p:cNvSpPr>
              <a:spLocks noChangeShapeType="1"/>
            </p:cNvSpPr>
            <p:nvPr/>
          </p:nvSpPr>
          <p:spPr bwMode="auto">
            <a:xfrm>
              <a:off x="8816" y="1527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17" name="Line 25"/>
            <p:cNvSpPr>
              <a:spLocks noChangeShapeType="1"/>
            </p:cNvSpPr>
            <p:nvPr/>
          </p:nvSpPr>
          <p:spPr bwMode="auto">
            <a:xfrm>
              <a:off x="10076" y="1347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85020" name="Picture 28" descr="выделительная точк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071942"/>
            <a:ext cx="476250" cy="381000"/>
          </a:xfrm>
          <a:prstGeom prst="rect">
            <a:avLst/>
          </a:prstGeom>
          <a:noFill/>
        </p:spPr>
      </p:pic>
      <p:pic>
        <p:nvPicPr>
          <p:cNvPr id="85023" name="Picture 31" descr="выделительная точк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071810"/>
            <a:ext cx="476250" cy="381000"/>
          </a:xfrm>
          <a:prstGeom prst="rect">
            <a:avLst/>
          </a:prstGeom>
          <a:noFill/>
        </p:spPr>
      </p:pic>
      <p:pic>
        <p:nvPicPr>
          <p:cNvPr id="85024" name="Picture 32" descr="выделительная точк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700213"/>
            <a:ext cx="476250" cy="381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build="p"/>
      <p:bldP spid="84996" grpId="0"/>
      <p:bldP spid="849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6" name="WordArt 4"/>
          <p:cNvSpPr>
            <a:spLocks noChangeArrowheads="1" noChangeShapeType="1" noTextEdit="1"/>
          </p:cNvSpPr>
          <p:nvPr/>
        </p:nvSpPr>
        <p:spPr bwMode="auto">
          <a:xfrm>
            <a:off x="857224" y="381000"/>
            <a:ext cx="7369201" cy="2743200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спасибо </a:t>
            </a:r>
          </a:p>
          <a:p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за</a:t>
            </a:r>
          </a:p>
          <a:p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урок!</a:t>
            </a:r>
          </a:p>
        </p:txBody>
      </p:sp>
      <p:sp>
        <p:nvSpPr>
          <p:cNvPr id="151558" name="WordArt 6"/>
          <p:cNvSpPr>
            <a:spLocks noChangeArrowheads="1" noChangeShapeType="1" noTextEdit="1"/>
          </p:cNvSpPr>
          <p:nvPr/>
        </p:nvSpPr>
        <p:spPr bwMode="auto">
          <a:xfrm>
            <a:off x="4214810" y="4071942"/>
            <a:ext cx="3587750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молодцы!</a:t>
            </a:r>
          </a:p>
        </p:txBody>
      </p:sp>
      <p:pic>
        <p:nvPicPr>
          <p:cNvPr id="151559" name="Picture 7" descr="Звонок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1143000"/>
            <a:ext cx="1066800" cy="889000"/>
          </a:xfrm>
          <a:prstGeom prst="rect">
            <a:avLst/>
          </a:prstGeom>
          <a:noFill/>
        </p:spPr>
      </p:pic>
      <p:pic>
        <p:nvPicPr>
          <p:cNvPr id="8" name="Рисунок 7" descr="post-28220-119712304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4286256"/>
            <a:ext cx="1362075" cy="2019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 animBg="1"/>
      <p:bldP spid="1515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947823_1823584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7158" y="0"/>
            <a:ext cx="3594958" cy="923330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sp3d extrusionH="25400" prstMaterial="plastic">
            <a:bevelT w="19050" h="88900"/>
            <a:bevelB w="635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Новый год!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1" name="Rectangle 7"/>
          <p:cNvSpPr>
            <a:spLocks noGrp="1" noChangeArrowheads="1"/>
          </p:cNvSpPr>
          <p:nvPr>
            <p:ph type="title"/>
          </p:nvPr>
        </p:nvSpPr>
        <p:spPr>
          <a:xfrm>
            <a:off x="642910" y="1571612"/>
            <a:ext cx="8143932" cy="2286016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990000"/>
                </a:solidFill>
              </a:rPr>
              <a:t>«Сложение и вычитание </a:t>
            </a:r>
            <a:r>
              <a:rPr lang="ru-RU" sz="4800" b="1" dirty="0" smtClean="0">
                <a:solidFill>
                  <a:srgbClr val="990000"/>
                </a:solidFill>
              </a:rPr>
              <a:t>вида: </a:t>
            </a:r>
            <a:r>
              <a:rPr lang="ar-SA" sz="4800" b="1" dirty="0" smtClean="0">
                <a:solidFill>
                  <a:srgbClr val="990000"/>
                </a:solidFill>
              </a:rPr>
              <a:t>ڤ</a:t>
            </a:r>
            <a:r>
              <a:rPr lang="en-US" sz="4800" b="1" dirty="0">
                <a:solidFill>
                  <a:srgbClr val="990000"/>
                </a:solidFill>
              </a:rPr>
              <a:t>±</a:t>
            </a:r>
            <a:r>
              <a:rPr lang="ru-RU" sz="4800" b="1" dirty="0" smtClean="0">
                <a:solidFill>
                  <a:srgbClr val="990000"/>
                </a:solidFill>
              </a:rPr>
              <a:t>1, </a:t>
            </a:r>
            <a:r>
              <a:rPr lang="ar-SA" sz="4800" b="1" dirty="0" smtClean="0">
                <a:solidFill>
                  <a:srgbClr val="990000"/>
                </a:solidFill>
              </a:rPr>
              <a:t>ڤ</a:t>
            </a:r>
            <a:r>
              <a:rPr lang="en-US" sz="4800" b="1" dirty="0">
                <a:solidFill>
                  <a:srgbClr val="990000"/>
                </a:solidFill>
              </a:rPr>
              <a:t>±</a:t>
            </a:r>
            <a:r>
              <a:rPr lang="ru-RU" sz="4800" b="1" dirty="0" smtClean="0">
                <a:solidFill>
                  <a:srgbClr val="990000"/>
                </a:solidFill>
              </a:rPr>
              <a:t>2, </a:t>
            </a:r>
            <a:r>
              <a:rPr lang="ar-SA" sz="4800" b="1" dirty="0" smtClean="0">
                <a:solidFill>
                  <a:srgbClr val="990000"/>
                </a:solidFill>
              </a:rPr>
              <a:t>ڤ</a:t>
            </a:r>
            <a:r>
              <a:rPr lang="en-US" sz="4800" b="1" dirty="0" smtClean="0">
                <a:solidFill>
                  <a:srgbClr val="990000"/>
                </a:solidFill>
              </a:rPr>
              <a:t>±</a:t>
            </a:r>
            <a:r>
              <a:rPr lang="ru-RU" sz="4800" b="1" dirty="0">
                <a:solidFill>
                  <a:srgbClr val="990000"/>
                </a:solidFill>
              </a:rPr>
              <a:t>3</a:t>
            </a:r>
            <a:r>
              <a:rPr lang="ru-RU" sz="4800" b="1" dirty="0" smtClean="0">
                <a:solidFill>
                  <a:srgbClr val="990000"/>
                </a:solidFill>
              </a:rPr>
              <a:t>». </a:t>
            </a:r>
            <a:r>
              <a:rPr lang="ru-RU" sz="4800" b="1" dirty="0">
                <a:solidFill>
                  <a:srgbClr val="990000"/>
                </a:solidFill>
              </a:rPr>
              <a:t/>
            </a:r>
            <a:br>
              <a:rPr lang="ru-RU" sz="4800" b="1" dirty="0">
                <a:solidFill>
                  <a:srgbClr val="990000"/>
                </a:solidFill>
              </a:rPr>
            </a:br>
            <a:r>
              <a:rPr lang="ru-RU" sz="4800" b="1" dirty="0">
                <a:solidFill>
                  <a:srgbClr val="990000"/>
                </a:solidFill>
              </a:rPr>
              <a:t>Закрепление.</a:t>
            </a:r>
            <a:r>
              <a:rPr lang="en-US" sz="4800" b="1" dirty="0">
                <a:solidFill>
                  <a:srgbClr val="990000"/>
                </a:solidFill>
              </a:rPr>
              <a:t/>
            </a:r>
            <a:br>
              <a:rPr lang="en-US" sz="4800" b="1" dirty="0">
                <a:solidFill>
                  <a:srgbClr val="990000"/>
                </a:solidFill>
              </a:rPr>
            </a:br>
            <a:endParaRPr lang="ru-RU" sz="4800" b="1" dirty="0">
              <a:solidFill>
                <a:srgbClr val="990000"/>
              </a:solidFill>
            </a:endParaRPr>
          </a:p>
        </p:txBody>
      </p:sp>
      <p:sp>
        <p:nvSpPr>
          <p:cNvPr id="62472" name="WordArt 8"/>
          <p:cNvSpPr>
            <a:spLocks noChangeArrowheads="1" noChangeShapeType="1" noTextEdit="1"/>
          </p:cNvSpPr>
          <p:nvPr/>
        </p:nvSpPr>
        <p:spPr bwMode="auto">
          <a:xfrm>
            <a:off x="1142977" y="500042"/>
            <a:ext cx="6715172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>
                    <a:alpha val="53999"/>
                  </a:srgbClr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Тема урока:</a:t>
            </a:r>
            <a:endParaRPr lang="ru-RU" sz="3600" kern="10" dirty="0">
              <a:ln w="0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>
                  <a:alpha val="53999"/>
                </a:srgbClr>
              </a:solid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Рисунок 4" descr="23a00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3929066"/>
            <a:ext cx="2571768" cy="2729223"/>
          </a:xfrm>
          <a:prstGeom prst="rect">
            <a:avLst/>
          </a:prstGeom>
        </p:spPr>
      </p:pic>
      <p:sp useBgFill="1">
        <p:nvSpPr>
          <p:cNvPr id="6" name="Прямоугольник 5"/>
          <p:cNvSpPr/>
          <p:nvPr/>
        </p:nvSpPr>
        <p:spPr>
          <a:xfrm>
            <a:off x="5143504" y="2071678"/>
            <a:ext cx="500066" cy="50006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7" name="Прямоугольник 6"/>
          <p:cNvSpPr/>
          <p:nvPr/>
        </p:nvSpPr>
        <p:spPr>
          <a:xfrm>
            <a:off x="3929058" y="2071678"/>
            <a:ext cx="500066" cy="50006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2714612" y="2071678"/>
            <a:ext cx="500066" cy="50006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/>
      <p:bldP spid="62472" grpId="0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im7-tub.yandex.net/i?id=20540577&amp;tov=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3071810"/>
            <a:ext cx="7215238" cy="121444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571472" y="2500306"/>
            <a:ext cx="2714644" cy="178595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рапеция 3"/>
          <p:cNvSpPr/>
          <p:nvPr/>
        </p:nvSpPr>
        <p:spPr>
          <a:xfrm>
            <a:off x="1071538" y="4286256"/>
            <a:ext cx="1785950" cy="1214446"/>
          </a:xfrm>
          <a:prstGeom prst="trapezoi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роцесс 4"/>
          <p:cNvSpPr/>
          <p:nvPr/>
        </p:nvSpPr>
        <p:spPr>
          <a:xfrm rot="5400000">
            <a:off x="1563604" y="5651578"/>
            <a:ext cx="914400" cy="612648"/>
          </a:xfrm>
          <a:prstGeom prst="flowChartProcess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6286512" y="4143380"/>
            <a:ext cx="2203712" cy="1643074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6429388" y="2571744"/>
            <a:ext cx="1846522" cy="1571636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 rot="5400000">
            <a:off x="7164340" y="5765882"/>
            <a:ext cx="571504" cy="612648"/>
          </a:xfrm>
          <a:prstGeom prst="flowChartProcess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00034" y="214290"/>
            <a:ext cx="8215370" cy="17543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blipFill>
                  <a:blip r:embed="rId3"/>
                  <a:tile tx="0" ty="0" sx="100000" sy="100000" flip="none" algn="tl"/>
                </a:blip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ГЕОМЕТРИЧЕСКОЕ ЗАДАНИЕ</a:t>
            </a:r>
            <a:endParaRPr lang="ru-RU" sz="5400" b="1" cap="none" spc="0" dirty="0">
              <a:ln w="11430"/>
              <a:blipFill>
                <a:blip r:embed="rId3"/>
                <a:tile tx="0" ty="0" sx="100000" sy="100000" flip="none" algn="tl"/>
              </a:blip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1\Desktop\Новая папка\a_44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996"/>
            <a:ext cx="9144000" cy="7016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5" name="Picture 3" descr="http://im2-tub.yandex.net/i?id=11136962&amp;tov=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28212" cy="6904696"/>
          </a:xfrm>
          <a:prstGeom prst="rect">
            <a:avLst/>
          </a:prstGeom>
          <a:noFill/>
        </p:spPr>
      </p:pic>
      <p:pic>
        <p:nvPicPr>
          <p:cNvPr id="4" name="Рисунок 3" descr="snowman_throwing_snowballs_lg_nwm_21268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2908" y="4929198"/>
            <a:ext cx="1768101" cy="1928802"/>
          </a:xfrm>
          <a:prstGeom prst="rect">
            <a:avLst/>
          </a:prstGeom>
        </p:spPr>
      </p:pic>
      <p:pic>
        <p:nvPicPr>
          <p:cNvPr id="5" name="Полька (мину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6553200"/>
            <a:ext cx="304800" cy="304800"/>
          </a:xfrm>
          <a:prstGeom prst="rect">
            <a:avLst/>
          </a:prstGeom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643042" y="214290"/>
            <a:ext cx="6357982" cy="100013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107763" dir="8100000" algn="ctr" rotWithShape="0">
                    <a:srgbClr val="868686">
                      <a:alpha val="50000"/>
                    </a:srgbClr>
                  </a:outerShdw>
                </a:effectLst>
                <a:latin typeface="Impact"/>
              </a:rPr>
              <a:t>Физ. минутка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B0F0"/>
              </a:solidFill>
              <a:effectLst>
                <a:outerShdw dist="107763" dir="8100000" algn="ctr" rotWithShape="0">
                  <a:srgbClr val="868686">
                    <a:alpha val="5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Ирина\Мои документы\Мои рисунки\Клипарты10\Разные предметы\domik3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275" y="0"/>
            <a:ext cx="9185275" cy="68580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</p:pic>
      <p:pic>
        <p:nvPicPr>
          <p:cNvPr id="10243" name="Picture 3" descr="C:\Documents and Settings\Ирина\Мои документы\Мои рисунки\Новые\e0f1d88b7ae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5072074"/>
            <a:ext cx="9874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3" descr="C:\Documents and Settings\Ирина\Мои документы\Мои рисунки\Новые\e0f1d88b7ae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4714884"/>
            <a:ext cx="9874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4" descr="C:\Documents and Settings\Ирина\Мои документы\Мои рисунки\Новые\e0f1d88b7ae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5000636"/>
            <a:ext cx="9874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Documents and Settings\Ирина\Мои документы\Мои рисунки\Новые\e0f1d88b7ae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5643578"/>
            <a:ext cx="1071563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C:\Documents and Settings\Ирина\Мои документы\Мои рисунки\Новые\e0f1d88b7ae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5643578"/>
            <a:ext cx="1071563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7" descr="C:\старое\Documents and Settings\С похмела\Мои документы\Мои рисунки\Гифы\37R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" y="357188"/>
            <a:ext cx="184785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C:\Documents and Settings\Ирина\Мои документы\Мои рисунки\Новые\e0f1d88b7ae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5786454"/>
            <a:ext cx="1071563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214282" y="5715016"/>
            <a:ext cx="2357454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Black"/>
              </a:rPr>
              <a:t>6-2=4(п.)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4">
                  <a:lumMod val="50000"/>
                </a:schemeClr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A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1\Desktop\Новая папка\4947823_182358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03433" name="Picture 9" descr="аппаапр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0107" y="-285776"/>
            <a:ext cx="2193893" cy="174396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142852"/>
            <a:ext cx="61175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Работа по учебнику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24" name="Picture 4" descr="http://im2-tub.yandex.net/i?id=37378183&amp;tov=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368154"/>
            <a:ext cx="1857356" cy="24898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Задача</a:t>
            </a:r>
            <a:endParaRPr lang="ru-RU" sz="9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785918" y="2285992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57158" y="2285992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143240" y="2357430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43438" y="2357430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215074" y="228599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643834" y="228599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36155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571472" y="3786190"/>
            <a:ext cx="398145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F243E"/>
                </a:solidFill>
                <a:effectLst/>
                <a:latin typeface="Arial Black"/>
              </a:rPr>
              <a:t>3+3=6(</a:t>
            </a:r>
            <a:r>
              <a:rPr lang="ru-RU" sz="3600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F243E"/>
                </a:solidFill>
                <a:effectLst/>
                <a:latin typeface="Arial Black"/>
              </a:rPr>
              <a:t>ш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F243E"/>
                </a:solidFill>
                <a:effectLst/>
                <a:latin typeface="Arial Black"/>
              </a:rPr>
              <a:t>.)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F243E"/>
                </a:solidFill>
                <a:effectLst/>
                <a:latin typeface="Arial Black"/>
              </a:rPr>
              <a:t>Ответ: 6 шаров.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F243E"/>
              </a:solidFill>
              <a:effectLst/>
              <a:latin typeface="Arial Black"/>
            </a:endParaRPr>
          </a:p>
        </p:txBody>
      </p:sp>
      <p:pic>
        <p:nvPicPr>
          <p:cNvPr id="31752" name="Picture 8" descr="Картинка 1 из 6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929066"/>
            <a:ext cx="2786050" cy="2928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3174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287</TotalTime>
  <Words>108</Words>
  <Application>Microsoft Office PowerPoint</Application>
  <PresentationFormat>Экран (4:3)</PresentationFormat>
  <Paragraphs>40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«Сложение и вычитание вида: ڤ±1, ڤ±2, ڤ±3».  Закрепление. </vt:lpstr>
      <vt:lpstr>Слайд 4</vt:lpstr>
      <vt:lpstr>Слайд 5</vt:lpstr>
      <vt:lpstr>Слайд 6</vt:lpstr>
      <vt:lpstr>Слайд 7</vt:lpstr>
      <vt:lpstr>Слайд 8</vt:lpstr>
      <vt:lpstr>Задача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30</cp:revision>
  <dcterms:created xsi:type="dcterms:W3CDTF">2008-12-13T14:36:39Z</dcterms:created>
  <dcterms:modified xsi:type="dcterms:W3CDTF">2008-12-14T12:46:57Z</dcterms:modified>
</cp:coreProperties>
</file>