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4" r:id="rId5"/>
    <p:sldId id="266" r:id="rId6"/>
    <p:sldId id="268" r:id="rId7"/>
    <p:sldId id="270" r:id="rId8"/>
    <p:sldId id="272" r:id="rId9"/>
    <p:sldId id="274" r:id="rId10"/>
    <p:sldId id="276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D39E3-ACC4-4254-87B7-10C1FC6EE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D01E-CF28-4836-BA6B-DC0B77672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37D77-1E7C-4DD7-AC91-1D4DDAB31876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62776-4076-4780-9102-B707AABE5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92971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9144000" cy="68579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ru-RU" sz="2800" u="sng" dirty="0" err="1" smtClean="0">
                <a:solidFill>
                  <a:srgbClr val="0000FF"/>
                </a:solidFill>
                <a:latin typeface="Times New Roman" pitchFamily="18" charset="0"/>
              </a:rPr>
              <a:t>нче</a:t>
            </a: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u="sng" dirty="0" err="1" smtClean="0">
                <a:solidFill>
                  <a:srgbClr val="0000FF"/>
                </a:solidFill>
                <a:latin typeface="Times New Roman" pitchFamily="18" charset="0"/>
              </a:rPr>
              <a:t>бирем</a:t>
            </a:r>
            <a:endParaRPr lang="ru-RU" sz="2800" u="sng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800" u="sng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chemeClr val="hlink"/>
                </a:solidFill>
                <a:latin typeface="Times New Roman" pitchFamily="18" charset="0"/>
              </a:rPr>
              <a:t>Җаваплар бертөрле.</a:t>
            </a:r>
            <a:endParaRPr lang="ru-RU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03428" name="Picture 4" descr="ч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8802"/>
            <a:ext cx="1760538" cy="1541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9" name="Picture 5" descr="коф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4143380"/>
            <a:ext cx="1584325" cy="154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0" name="Picture 6" descr="вафл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1571612"/>
            <a:ext cx="1428760" cy="150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1" name="Picture 7" descr="бул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2571744"/>
            <a:ext cx="1500198" cy="129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2" name="Picture 8" descr="печень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2" y="4286256"/>
            <a:ext cx="1785950" cy="152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Таблица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кулланып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шү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85750" y="1928813"/>
            <a:ext cx="8229600" cy="19812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1428750"/>
          <a:ext cx="8572559" cy="438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648"/>
                <a:gridCol w="2133822"/>
                <a:gridCol w="3929089"/>
              </a:tblGrid>
              <a:tr h="148878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1 к</a:t>
                      </a:r>
                      <a:r>
                        <a:rPr lang="tt-RU" sz="2400" dirty="0" smtClean="0"/>
                        <a:t>өнлек</a:t>
                      </a:r>
                      <a:r>
                        <a:rPr lang="tt-RU" sz="2400" baseline="0" dirty="0" smtClean="0"/>
                        <a:t> норма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dirty="0" smtClean="0"/>
                        <a:t>Көн саны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dirty="0" smtClean="0"/>
                        <a:t>Барлык </a:t>
                      </a:r>
                      <a:r>
                        <a:rPr lang="ru-RU" sz="2400" dirty="0" smtClean="0"/>
                        <a:t>центнер</a:t>
                      </a:r>
                      <a:endParaRPr lang="ru-RU" sz="2400" dirty="0"/>
                    </a:p>
                  </a:txBody>
                  <a:tcPr/>
                </a:tc>
              </a:tr>
              <a:tr h="127041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3600" dirty="0" smtClean="0"/>
                        <a:t>805 </a:t>
                      </a:r>
                      <a:r>
                        <a:rPr lang="ru-RU" sz="3600" dirty="0" err="1" smtClean="0"/>
                        <a:t>ц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1)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800" dirty="0" smtClean="0"/>
                        <a:t>          </a:t>
                      </a:r>
                      <a:r>
                        <a:rPr lang="ru-RU" sz="4000" dirty="0" smtClean="0"/>
                        <a:t>?</a:t>
                      </a:r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                  </a:t>
                      </a:r>
                      <a:r>
                        <a:rPr lang="ru-RU" baseline="0" dirty="0" smtClean="0"/>
                        <a:t>                              </a:t>
                      </a:r>
                      <a:r>
                        <a:rPr lang="ru-RU" sz="4000" baseline="0" dirty="0" smtClean="0">
                          <a:solidFill>
                            <a:srgbClr val="FF0000"/>
                          </a:solidFill>
                        </a:rPr>
                        <a:t>3) </a:t>
                      </a:r>
                      <a:r>
                        <a:rPr lang="ru-RU" baseline="0" dirty="0" smtClean="0"/>
                        <a:t>  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</a:rPr>
                        <a:t>3)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12766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805 </a:t>
                      </a:r>
                      <a:r>
                        <a:rPr lang="ru-RU" sz="3600" dirty="0" err="1" smtClean="0"/>
                        <a:t>ц</a:t>
                      </a:r>
                      <a:endParaRPr lang="ru-RU" sz="3600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 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2)</a:t>
                      </a:r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ru-RU" sz="4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sz="2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dirty="0" smtClean="0"/>
                        <a:t>             </a:t>
                      </a:r>
                    </a:p>
                    <a:p>
                      <a:r>
                        <a:rPr lang="ru-RU" dirty="0" smtClean="0"/>
                        <a:t>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 flipH="1">
            <a:off x="5357813" y="2928938"/>
            <a:ext cx="714375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*</a:t>
            </a:r>
          </a:p>
        </p:txBody>
      </p:sp>
      <p:sp>
        <p:nvSpPr>
          <p:cNvPr id="7" name="Овал 6"/>
          <p:cNvSpPr/>
          <p:nvPr/>
        </p:nvSpPr>
        <p:spPr>
          <a:xfrm>
            <a:off x="5357818" y="4286256"/>
            <a:ext cx="64293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*</a:t>
            </a: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6357938" y="3143250"/>
            <a:ext cx="428625" cy="1785938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86563" y="3714750"/>
            <a:ext cx="714375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?</a:t>
            </a:r>
          </a:p>
        </p:txBody>
      </p:sp>
      <p:sp>
        <p:nvSpPr>
          <p:cNvPr id="11" name="Овал 10"/>
          <p:cNvSpPr/>
          <p:nvPr/>
        </p:nvSpPr>
        <p:spPr>
          <a:xfrm>
            <a:off x="8001024" y="3714752"/>
            <a:ext cx="642937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tt-RU" sz="3600" dirty="0" smtClean="0">
                <a:latin typeface="Times New Roman" pitchFamily="18" charset="0"/>
              </a:rPr>
              <a:t>Мәс</a:t>
            </a:r>
            <a:r>
              <a:rPr lang="ru-RU" sz="3600" dirty="0" err="1" smtClean="0">
                <a:latin typeface="Times New Roman" pitchFamily="18" charset="0"/>
              </a:rPr>
              <a:t>ь</a:t>
            </a:r>
            <a:r>
              <a:rPr lang="tt-RU" sz="3600" dirty="0" smtClean="0">
                <a:latin typeface="Times New Roman" pitchFamily="18" charset="0"/>
              </a:rPr>
              <a:t>әлә 1</a:t>
            </a:r>
            <a:endParaRPr lang="ru-RU" sz="3600" dirty="0" smtClean="0">
              <a:latin typeface="Times New Roman" pitchFamily="18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22"/>
            <a:ext cx="9144000" cy="564357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err="1" smtClean="0">
                <a:latin typeface="Times New Roman" pitchFamily="18" charset="0"/>
              </a:rPr>
              <a:t>Чәй,кофе,кабартма </a:t>
            </a:r>
            <a:r>
              <a:rPr lang="ru-RU" dirty="0" smtClean="0">
                <a:latin typeface="Times New Roman" pitchFamily="18" charset="0"/>
              </a:rPr>
              <a:t>,печенье, </a:t>
            </a:r>
            <a:r>
              <a:rPr lang="ru-RU" dirty="0" err="1" smtClean="0">
                <a:latin typeface="Times New Roman" pitchFamily="18" charset="0"/>
              </a:rPr>
              <a:t>вафлядан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tt-RU" dirty="0" smtClean="0">
                <a:latin typeface="Times New Roman" pitchFamily="18" charset="0"/>
              </a:rPr>
              <a:t> 1төр эчемлектән һәм 1төр ризыктан торырлык итеп ничә төрле иртәнге чәй әзерләп була?</a:t>
            </a:r>
            <a:r>
              <a:rPr lang="ru-RU" dirty="0" smtClean="0">
                <a:latin typeface="Times New Roman" pitchFamily="18" charset="0"/>
              </a:rPr>
              <a:t>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</a:rPr>
              <a:t> 1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</a:rPr>
              <a:t>бирем</a:t>
            </a:r>
            <a:endParaRPr lang="ru-RU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</a:rPr>
              <a:t> 2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</a:rPr>
              <a:t>бирем</a:t>
            </a:r>
            <a:endParaRPr lang="ru-RU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</a:rPr>
              <a:t> 3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</a:rPr>
              <a:t>бирем</a:t>
            </a:r>
            <a:endParaRPr lang="ru-RU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</a:rPr>
              <a:t>бирем</a:t>
            </a:r>
            <a:endParaRPr lang="ru-RU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95236" name="Picture 4" descr="ч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213100"/>
            <a:ext cx="1905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7" name="Picture 5" descr="коф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4941888"/>
            <a:ext cx="18002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8" name="Picture 6" descr="вафл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3068638"/>
            <a:ext cx="1006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9" name="Picture 7" descr="бул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7625" y="3860800"/>
            <a:ext cx="10064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40" name="Picture 8" descr="печень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4797425"/>
            <a:ext cx="13620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43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524750" y="6092825"/>
            <a:ext cx="1619250" cy="7651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wrap="none" anchor="ctr"/>
          <a:lstStyle/>
          <a:p>
            <a:pPr algn="ctr"/>
            <a:r>
              <a:rPr lang="ru-RU" sz="1200">
                <a:solidFill>
                  <a:srgbClr val="0000FF"/>
                </a:solidFill>
                <a:latin typeface="Times New Roman" pitchFamily="18" charset="0"/>
              </a:rPr>
              <a:t>Этап</a:t>
            </a:r>
            <a:br>
              <a:rPr lang="ru-RU" sz="120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1200">
                <a:solidFill>
                  <a:srgbClr val="0000FF"/>
                </a:solidFill>
                <a:latin typeface="Times New Roman" pitchFamily="18" charset="0"/>
              </a:rPr>
              <a:t> отработки умения</a:t>
            </a:r>
          </a:p>
          <a:p>
            <a:pPr algn="ctr"/>
            <a:r>
              <a:rPr lang="ru-RU" sz="1200">
                <a:solidFill>
                  <a:srgbClr val="0000FF"/>
                </a:solidFill>
                <a:latin typeface="Times New Roman" pitchFamily="18" charset="0"/>
              </a:rPr>
              <a:t>выполнять </a:t>
            </a:r>
            <a:br>
              <a:rPr lang="ru-RU" sz="120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1200">
                <a:solidFill>
                  <a:srgbClr val="0000FF"/>
                </a:solidFill>
                <a:latin typeface="Times New Roman" pitchFamily="18" charset="0"/>
              </a:rPr>
              <a:t>организованный перебор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0043"/>
            <a:ext cx="8229600" cy="5953146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</a:rPr>
              <a:t>1 </a:t>
            </a:r>
            <a:r>
              <a:rPr lang="ru-RU" sz="2800" u="sng" dirty="0" err="1" smtClean="0">
                <a:solidFill>
                  <a:srgbClr val="0000FF"/>
                </a:solidFill>
                <a:latin typeface="Times New Roman" pitchFamily="18" charset="0"/>
              </a:rPr>
              <a:t>нче</a:t>
            </a: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u="sng" dirty="0" err="1" smtClean="0">
                <a:solidFill>
                  <a:srgbClr val="0000FF"/>
                </a:solidFill>
                <a:latin typeface="Times New Roman" pitchFamily="18" charset="0"/>
              </a:rPr>
              <a:t>бирем</a:t>
            </a: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Мәсь</a:t>
            </a: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әләнең шартына туры килерлек итеп табли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ца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төзе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. 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Синең ничә төрле иртәнге чәй килеп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чыкты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? 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96260" name="Picture 4" descr="ч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357430"/>
            <a:ext cx="1617662" cy="196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1" name="Picture 5" descr="коф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929198"/>
            <a:ext cx="217327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2" name="Picture 6" descr="вафл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500307"/>
            <a:ext cx="2071702" cy="1863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3" name="Picture 7" descr="бул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5600" y="3143248"/>
            <a:ext cx="2422548" cy="172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4" name="Picture 8" descr="печень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77" y="4941888"/>
            <a:ext cx="1982812" cy="1201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496300" cy="16287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</a:rPr>
              <a:t> 1 </a:t>
            </a:r>
            <a:r>
              <a:rPr lang="ru-RU" sz="2400" u="sng" dirty="0" err="1" smtClean="0">
                <a:solidFill>
                  <a:srgbClr val="0000FF"/>
                </a:solidFill>
                <a:latin typeface="Times New Roman" pitchFamily="18" charset="0"/>
              </a:rPr>
              <a:t>нче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400" u="sng" dirty="0" err="1" smtClean="0">
                <a:solidFill>
                  <a:srgbClr val="0000FF"/>
                </a:solidFill>
                <a:latin typeface="Times New Roman" pitchFamily="18" charset="0"/>
              </a:rPr>
              <a:t>бирем</a:t>
            </a:r>
            <a:endParaRPr lang="ru-RU" sz="4000" dirty="0" smtClean="0">
              <a:latin typeface="Times New Roman" pitchFamily="18" charset="0"/>
            </a:endParaRPr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589588"/>
            <a:ext cx="8229600" cy="7921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hlink"/>
                </a:solidFill>
                <a:latin typeface="Times New Roman" pitchFamily="18" charset="0"/>
              </a:rPr>
              <a:t>6  </a:t>
            </a:r>
            <a:r>
              <a:rPr lang="ru-RU" sz="2800" dirty="0" err="1" smtClean="0">
                <a:solidFill>
                  <a:schemeClr val="hlink"/>
                </a:solidFill>
                <a:latin typeface="Times New Roman" pitchFamily="18" charset="0"/>
              </a:rPr>
              <a:t>төрле</a:t>
            </a:r>
            <a:endParaRPr lang="ru-RU" sz="2800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152668" name="Group 92"/>
          <p:cNvGraphicFramePr>
            <a:graphicFrameLocks noGrp="1"/>
          </p:cNvGraphicFramePr>
          <p:nvPr>
            <p:ph sz="half" idx="1"/>
          </p:nvPr>
        </p:nvGraphicFramePr>
        <p:xfrm>
          <a:off x="428596" y="1285859"/>
          <a:ext cx="7527954" cy="4087830"/>
        </p:xfrm>
        <a:graphic>
          <a:graphicData uri="http://schemas.openxmlformats.org/drawingml/2006/table">
            <a:tbl>
              <a:tblPr/>
              <a:tblGrid>
                <a:gridCol w="2508730"/>
                <a:gridCol w="2510495"/>
                <a:gridCol w="2508729"/>
              </a:tblGrid>
              <a:tr h="108864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Эчемлекләр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Ризыклар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2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7307" name="Picture 43" descr="ч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285860"/>
            <a:ext cx="1081087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08" name="Picture 44" descr="коф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428736"/>
            <a:ext cx="11525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09" name="Picture 45" descr="бул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500306"/>
            <a:ext cx="1214445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10" name="Picture 46" descr="печень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3429000"/>
            <a:ext cx="1285884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11" name="Picture 47" descr="вафл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4572008"/>
            <a:ext cx="114300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12" name="Picture 48" descr="бул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500306"/>
            <a:ext cx="720725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13" name="Picture 49" descr="бул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500306"/>
            <a:ext cx="720725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14" name="Picture 50" descr="печень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3500438"/>
            <a:ext cx="11525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15" name="Picture 51" descr="печень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3571876"/>
            <a:ext cx="11525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16" name="Picture 52" descr="вафл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4500570"/>
            <a:ext cx="9350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17" name="Picture 53" descr="вафл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4500570"/>
            <a:ext cx="935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18" name="Picture 54" descr="ч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571744"/>
            <a:ext cx="8636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19" name="Picture 56" descr="ч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500438"/>
            <a:ext cx="8636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20" name="Picture 57" descr="ч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500570"/>
            <a:ext cx="8636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21" name="Picture 58" descr="коф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428868"/>
            <a:ext cx="100806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22" name="Picture 60" descr="коф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429000"/>
            <a:ext cx="100806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23" name="Picture 61" descr="коф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500570"/>
            <a:ext cx="100806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9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9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9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9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9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9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152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tt-RU" sz="3600" dirty="0" smtClean="0">
                <a:latin typeface="Times New Roman" pitchFamily="18" charset="0"/>
              </a:rPr>
              <a:t>2 нче бирем</a:t>
            </a:r>
            <a:endParaRPr lang="ru-RU" sz="3600" dirty="0" smtClean="0">
              <a:latin typeface="Times New Roman" pitchFamily="18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8867775" cy="5832475"/>
          </a:xfrm>
        </p:spPr>
        <p:txBody>
          <a:bodyPr>
            <a:normAutofit/>
          </a:bodyPr>
          <a:lstStyle/>
          <a:p>
            <a:pPr marL="90488" indent="0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Мәсь</a:t>
            </a: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әләнең шартына туры килерлек итеп,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агач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тармакларында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вариантларны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күрсәт.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</a:t>
            </a:r>
          </a:p>
          <a:p>
            <a:pPr marL="90488" indent="0" eaLnBrk="1" hangingPunct="1">
              <a:buFont typeface="Wingdings" pitchFamily="2" charset="2"/>
              <a:buNone/>
              <a:defRPr/>
            </a:pP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Иртәнге чәй</a:t>
            </a:r>
          </a:p>
          <a:p>
            <a:pPr marL="90488" indent="0" eaLnBrk="1" hangingPunct="1">
              <a:buFont typeface="Wingdings" pitchFamily="2" charset="2"/>
              <a:buNone/>
              <a:defRPr/>
            </a:pPr>
            <a:endParaRPr lang="tt-RU" sz="28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Эчемлекләр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Ризыклар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Ничә төрле иртәнге чәй килеп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чыкты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pPr marL="90488" indent="0" algn="ctr" eaLnBrk="1" hangingPunct="1">
              <a:buFont typeface="Wingdings" pitchFamily="2" charset="2"/>
              <a:buNone/>
              <a:defRPr/>
            </a:pPr>
            <a:endParaRPr lang="ru-RU" sz="10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algn="ctr"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8311" name="Rectangle 13"/>
          <p:cNvSpPr>
            <a:spLocks noChangeArrowheads="1"/>
          </p:cNvSpPr>
          <p:nvPr/>
        </p:nvSpPr>
        <p:spPr bwMode="auto">
          <a:xfrm>
            <a:off x="3059113" y="3789363"/>
            <a:ext cx="1295400" cy="7191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12" name="Rectangle 14"/>
          <p:cNvSpPr>
            <a:spLocks noChangeArrowheads="1"/>
          </p:cNvSpPr>
          <p:nvPr/>
        </p:nvSpPr>
        <p:spPr bwMode="auto">
          <a:xfrm>
            <a:off x="6300788" y="3789363"/>
            <a:ext cx="1295400" cy="7191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13" name="Rectangle 15"/>
          <p:cNvSpPr>
            <a:spLocks noChangeArrowheads="1"/>
          </p:cNvSpPr>
          <p:nvPr/>
        </p:nvSpPr>
        <p:spPr bwMode="auto">
          <a:xfrm>
            <a:off x="2051050" y="4797425"/>
            <a:ext cx="792163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14" name="Rectangle 16"/>
          <p:cNvSpPr>
            <a:spLocks noChangeArrowheads="1"/>
          </p:cNvSpPr>
          <p:nvPr/>
        </p:nvSpPr>
        <p:spPr bwMode="auto">
          <a:xfrm>
            <a:off x="3276600" y="4797425"/>
            <a:ext cx="792163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15" name="Rectangle 17"/>
          <p:cNvSpPr>
            <a:spLocks noChangeArrowheads="1"/>
          </p:cNvSpPr>
          <p:nvPr/>
        </p:nvSpPr>
        <p:spPr bwMode="auto">
          <a:xfrm>
            <a:off x="5724525" y="4797425"/>
            <a:ext cx="792163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16" name="Rectangle 18"/>
          <p:cNvSpPr>
            <a:spLocks noChangeArrowheads="1"/>
          </p:cNvSpPr>
          <p:nvPr/>
        </p:nvSpPr>
        <p:spPr bwMode="auto">
          <a:xfrm>
            <a:off x="6877050" y="4797425"/>
            <a:ext cx="792163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17" name="Rectangle 19"/>
          <p:cNvSpPr>
            <a:spLocks noChangeArrowheads="1"/>
          </p:cNvSpPr>
          <p:nvPr/>
        </p:nvSpPr>
        <p:spPr bwMode="auto">
          <a:xfrm>
            <a:off x="8027988" y="4797425"/>
            <a:ext cx="792162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18" name="Rectangle 20"/>
          <p:cNvSpPr>
            <a:spLocks noChangeArrowheads="1"/>
          </p:cNvSpPr>
          <p:nvPr/>
        </p:nvSpPr>
        <p:spPr bwMode="auto">
          <a:xfrm>
            <a:off x="4427538" y="4797425"/>
            <a:ext cx="792162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19" name="Line 21"/>
          <p:cNvSpPr>
            <a:spLocks noChangeShapeType="1"/>
          </p:cNvSpPr>
          <p:nvPr/>
        </p:nvSpPr>
        <p:spPr bwMode="auto">
          <a:xfrm flipH="1">
            <a:off x="4356100" y="3429000"/>
            <a:ext cx="360363" cy="3603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8320" name="Line 23"/>
          <p:cNvSpPr>
            <a:spLocks noChangeShapeType="1"/>
          </p:cNvSpPr>
          <p:nvPr/>
        </p:nvSpPr>
        <p:spPr bwMode="auto">
          <a:xfrm>
            <a:off x="5940425" y="3429000"/>
            <a:ext cx="360363" cy="3603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8321" name="Line 25"/>
          <p:cNvSpPr>
            <a:spLocks noChangeShapeType="1"/>
          </p:cNvSpPr>
          <p:nvPr/>
        </p:nvSpPr>
        <p:spPr bwMode="auto">
          <a:xfrm flipH="1">
            <a:off x="2843213" y="4508500"/>
            <a:ext cx="215900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8322" name="Line 28"/>
          <p:cNvSpPr>
            <a:spLocks noChangeShapeType="1"/>
          </p:cNvSpPr>
          <p:nvPr/>
        </p:nvSpPr>
        <p:spPr bwMode="auto">
          <a:xfrm>
            <a:off x="4356100" y="4508500"/>
            <a:ext cx="215900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8323" name="Line 29"/>
          <p:cNvSpPr>
            <a:spLocks noChangeShapeType="1"/>
          </p:cNvSpPr>
          <p:nvPr/>
        </p:nvSpPr>
        <p:spPr bwMode="auto">
          <a:xfrm>
            <a:off x="3635375" y="4508500"/>
            <a:ext cx="0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8324" name="Line 30"/>
          <p:cNvSpPr>
            <a:spLocks noChangeShapeType="1"/>
          </p:cNvSpPr>
          <p:nvPr/>
        </p:nvSpPr>
        <p:spPr bwMode="auto">
          <a:xfrm flipH="1">
            <a:off x="6156325" y="4508500"/>
            <a:ext cx="144463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8325" name="Line 31"/>
          <p:cNvSpPr>
            <a:spLocks noChangeShapeType="1"/>
          </p:cNvSpPr>
          <p:nvPr/>
        </p:nvSpPr>
        <p:spPr bwMode="auto">
          <a:xfrm>
            <a:off x="7596188" y="4508500"/>
            <a:ext cx="431800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8326" name="Line 32"/>
          <p:cNvSpPr>
            <a:spLocks noChangeShapeType="1"/>
          </p:cNvSpPr>
          <p:nvPr/>
        </p:nvSpPr>
        <p:spPr bwMode="auto">
          <a:xfrm>
            <a:off x="6877050" y="4508500"/>
            <a:ext cx="0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9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98311" grpId="0" animBg="1"/>
      <p:bldP spid="98312" grpId="0" animBg="1"/>
      <p:bldP spid="98313" grpId="0" animBg="1"/>
      <p:bldP spid="98314" grpId="0" animBg="1"/>
      <p:bldP spid="98315" grpId="0" animBg="1"/>
      <p:bldP spid="98316" grpId="0" animBg="1"/>
      <p:bldP spid="98317" grpId="0" animBg="1"/>
      <p:bldP spid="98318" grpId="0" animBg="1"/>
      <p:bldP spid="98319" grpId="0" animBg="1"/>
      <p:bldP spid="98320" grpId="0" animBg="1"/>
      <p:bldP spid="98321" grpId="0" animBg="1"/>
      <p:bldP spid="98322" grpId="0" animBg="1"/>
      <p:bldP spid="98323" grpId="0" animBg="1"/>
      <p:bldP spid="98324" grpId="0" animBg="1"/>
      <p:bldP spid="98325" grpId="0" animBg="1"/>
      <p:bldP spid="983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200024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 sz="3600" dirty="0" smtClean="0">
              <a:latin typeface="Times New Roman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800" u="sng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</a:rPr>
              <a:t>     2 </a:t>
            </a:r>
            <a:r>
              <a:rPr lang="ru-RU" sz="2800" u="sng" dirty="0" err="1" smtClean="0">
                <a:solidFill>
                  <a:srgbClr val="0000FF"/>
                </a:solidFill>
                <a:latin typeface="Times New Roman" pitchFamily="18" charset="0"/>
              </a:rPr>
              <a:t>нче</a:t>
            </a: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u="sng" dirty="0" err="1" smtClean="0">
                <a:solidFill>
                  <a:srgbClr val="0000FF"/>
                </a:solidFill>
                <a:latin typeface="Times New Roman" pitchFamily="18" charset="0"/>
              </a:rPr>
              <a:t>бирем</a:t>
            </a:r>
            <a:endParaRPr lang="ru-RU" sz="2800" u="sng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tt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Иртәнге чәй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tt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t-RU" sz="1800" dirty="0" smtClean="0">
                <a:solidFill>
                  <a:srgbClr val="0000FF"/>
                </a:solidFill>
                <a:latin typeface="Times New Roman" pitchFamily="18" charset="0"/>
              </a:rPr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t-RU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Эчемлекләр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   Ризыклар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tt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   6 төрле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99332" name="Picture 4" descr="ч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860800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3" name="Picture 5" descr="коф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3860800"/>
            <a:ext cx="9366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4" name="Picture 6" descr="вафл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486886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5" name="Picture 7" descr="бул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4075" y="4868863"/>
            <a:ext cx="57626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6" name="Picture 8" descr="печень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8038" y="4941888"/>
            <a:ext cx="6477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3059113" y="3789363"/>
            <a:ext cx="1295400" cy="7191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6300788" y="3789363"/>
            <a:ext cx="1295400" cy="7191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2051050" y="4797425"/>
            <a:ext cx="792163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3276600" y="4797425"/>
            <a:ext cx="792163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5724525" y="4797425"/>
            <a:ext cx="792163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6877050" y="4797425"/>
            <a:ext cx="792163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8027988" y="4797425"/>
            <a:ext cx="792162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4427538" y="4797425"/>
            <a:ext cx="792162" cy="720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8" name="Line 20"/>
          <p:cNvSpPr>
            <a:spLocks noChangeShapeType="1"/>
          </p:cNvSpPr>
          <p:nvPr/>
        </p:nvSpPr>
        <p:spPr bwMode="auto">
          <a:xfrm flipH="1">
            <a:off x="4356100" y="3429000"/>
            <a:ext cx="360363" cy="3603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49" name="Line 21"/>
          <p:cNvSpPr>
            <a:spLocks noChangeShapeType="1"/>
          </p:cNvSpPr>
          <p:nvPr/>
        </p:nvSpPr>
        <p:spPr bwMode="auto">
          <a:xfrm>
            <a:off x="5940425" y="3429000"/>
            <a:ext cx="360363" cy="3603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 flipH="1">
            <a:off x="2843213" y="4508500"/>
            <a:ext cx="215900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>
            <a:off x="4356100" y="4508500"/>
            <a:ext cx="215900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>
            <a:off x="3635375" y="4508500"/>
            <a:ext cx="0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 flipH="1">
            <a:off x="6156325" y="4508500"/>
            <a:ext cx="144463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>
            <a:off x="7596188" y="4508500"/>
            <a:ext cx="431800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6877050" y="4508500"/>
            <a:ext cx="0" cy="2889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9356" name="Picture 28" descr="бул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4868863"/>
            <a:ext cx="5762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57" name="Picture 29" descr="печень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488" y="4941888"/>
            <a:ext cx="6477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58" name="Picture 30" descr="вафл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486886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5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57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10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99340" grpId="0" animBg="1"/>
      <p:bldP spid="99341" grpId="0" animBg="1"/>
      <p:bldP spid="99342" grpId="0" animBg="1"/>
      <p:bldP spid="99343" grpId="0" animBg="1"/>
      <p:bldP spid="99344" grpId="0" animBg="1"/>
      <p:bldP spid="99345" grpId="0" animBg="1"/>
      <p:bldP spid="99346" grpId="0" animBg="1"/>
      <p:bldP spid="99347" grpId="0" animBg="1"/>
      <p:bldP spid="99348" grpId="0" animBg="1"/>
      <p:bldP spid="99349" grpId="0" animBg="1"/>
      <p:bldP spid="99350" grpId="0" animBg="1"/>
      <p:bldP spid="99351" grpId="0" animBg="1"/>
      <p:bldP spid="99352" grpId="0" animBg="1"/>
      <p:bldP spid="99353" grpId="0" animBg="1"/>
      <p:bldP spid="99354" grpId="0" animBg="1"/>
      <p:bldP spid="993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458789"/>
            <a:ext cx="9144000" cy="731678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90488" indent="0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  </a:t>
            </a:r>
          </a:p>
          <a:p>
            <a:pPr marL="90488" indent="0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3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нче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бирем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</a:p>
          <a:p>
            <a:pPr marL="90488" indent="0"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Мәсь</a:t>
            </a: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әләнең шартына туры килерлек итеп,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 граф  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төзе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>
              <a:buNone/>
              <a:defRPr/>
            </a:pP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        Ничә төрле иртәнге чәй килеп чыкты?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90488" indent="0" algn="ctr" eaLnBrk="1" hangingPunct="1">
              <a:buFont typeface="Wingdings" pitchFamily="2" charset="2"/>
              <a:buNone/>
              <a:defRPr/>
            </a:pPr>
            <a:endParaRPr lang="ru-RU" sz="10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algn="ctr"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0356" name="Picture 23" descr="ч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997200"/>
            <a:ext cx="1296987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7" name="Picture 24" descr="печень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5143512"/>
            <a:ext cx="1150938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8" name="Picture 26" descr="бул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714620"/>
            <a:ext cx="10064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9" name="Picture 27" descr="вафл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3929066"/>
            <a:ext cx="100013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60" name="Picture 28" descr="коф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8888" y="4365625"/>
            <a:ext cx="13684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61" name="Line 29"/>
          <p:cNvSpPr>
            <a:spLocks noChangeShapeType="1"/>
          </p:cNvSpPr>
          <p:nvPr/>
        </p:nvSpPr>
        <p:spPr bwMode="auto">
          <a:xfrm flipV="1">
            <a:off x="2555875" y="3213100"/>
            <a:ext cx="1800225" cy="287338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2" name="Line 30"/>
          <p:cNvSpPr>
            <a:spLocks noChangeShapeType="1"/>
          </p:cNvSpPr>
          <p:nvPr/>
        </p:nvSpPr>
        <p:spPr bwMode="auto">
          <a:xfrm flipV="1">
            <a:off x="2627313" y="3429000"/>
            <a:ext cx="1728787" cy="1512888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58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1" grpId="0" animBg="1"/>
      <p:bldP spid="1003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90488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</a:p>
          <a:p>
            <a:pPr marL="90488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t-RU" sz="2800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3 нче бирем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90488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90488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90488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90488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hlink"/>
                </a:solidFill>
                <a:latin typeface="Times New Roman" pitchFamily="18" charset="0"/>
              </a:rPr>
              <a:t>                                                         6 </a:t>
            </a:r>
            <a:r>
              <a:rPr lang="ru-RU" sz="2800" dirty="0" err="1" smtClean="0">
                <a:solidFill>
                  <a:schemeClr val="hlink"/>
                </a:solidFill>
                <a:latin typeface="Times New Roman" pitchFamily="18" charset="0"/>
              </a:rPr>
              <a:t>төрле</a:t>
            </a:r>
            <a:endParaRPr lang="ru-RU" sz="1800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101380" name="Picture 4" descr="ч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285992"/>
            <a:ext cx="1296987" cy="177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1" name="Picture 5" descr="печень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2511" y="4868862"/>
            <a:ext cx="1424527" cy="91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2" name="Picture 6" descr="бул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2454438"/>
            <a:ext cx="1358908" cy="126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3" name="Picture 7" descr="вафл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860800"/>
            <a:ext cx="121444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4" name="Picture 8" descr="коф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8888" y="4365625"/>
            <a:ext cx="13684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2555875" y="3213100"/>
            <a:ext cx="1800225" cy="287338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2627313" y="3429000"/>
            <a:ext cx="1728787" cy="1512888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2555875" y="3716338"/>
            <a:ext cx="1944688" cy="433387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V="1">
            <a:off x="2627313" y="4292600"/>
            <a:ext cx="1873250" cy="7921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>
            <a:off x="2555875" y="3860800"/>
            <a:ext cx="1800225" cy="1584325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2627313" y="5229225"/>
            <a:ext cx="1728787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01385" grpId="0" animBg="1"/>
      <p:bldP spid="101386" grpId="0" animBg="1"/>
      <p:bldP spid="101387" grpId="0" animBg="1"/>
      <p:bldP spid="101388" grpId="0" animBg="1"/>
      <p:bldP spid="101389" grpId="0" animBg="1"/>
      <p:bldP spid="1013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ru-RU" sz="2800" u="sng" dirty="0" err="1" smtClean="0">
                <a:solidFill>
                  <a:srgbClr val="0000FF"/>
                </a:solidFill>
                <a:latin typeface="Times New Roman" pitchFamily="18" charset="0"/>
              </a:rPr>
              <a:t>нче</a:t>
            </a: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u="sng" dirty="0" err="1" smtClean="0">
                <a:solidFill>
                  <a:srgbClr val="0000FF"/>
                </a:solidFill>
                <a:latin typeface="Times New Roman" pitchFamily="18" charset="0"/>
              </a:rPr>
              <a:t>бирем</a:t>
            </a:r>
            <a:endParaRPr lang="ru-RU" sz="2800" u="sng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1, 2, 3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нче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биремнәрдә килеп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чыккан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</a:rPr>
              <a:t>нәтиҗәләреңне                      чагыштыр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2404" name="Picture 4" descr="ч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3357563"/>
            <a:ext cx="1617662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5" name="Picture 5" descr="коф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4941888"/>
            <a:ext cx="15843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6" name="Picture 6" descr="вафл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997200"/>
            <a:ext cx="1006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7" name="Picture 7" descr="бул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638" y="3860800"/>
            <a:ext cx="10064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8" name="Picture 8" descr="печень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25" y="5013325"/>
            <a:ext cx="13620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60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221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Мәсьәлә 1</vt:lpstr>
      <vt:lpstr> </vt:lpstr>
      <vt:lpstr> 1 нче бирем</vt:lpstr>
      <vt:lpstr>2 нче бирем</vt:lpstr>
      <vt:lpstr>Слайд 6</vt:lpstr>
      <vt:lpstr>Слайд 7</vt:lpstr>
      <vt:lpstr> </vt:lpstr>
      <vt:lpstr> </vt:lpstr>
      <vt:lpstr> </vt:lpstr>
      <vt:lpstr>Таблица кулланып чишү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Алсу</dc:creator>
  <cp:lastModifiedBy>Алсу</cp:lastModifiedBy>
  <cp:revision>26</cp:revision>
  <dcterms:created xsi:type="dcterms:W3CDTF">2010-11-26T05:55:26Z</dcterms:created>
  <dcterms:modified xsi:type="dcterms:W3CDTF">2012-05-02T10:45:41Z</dcterms:modified>
</cp:coreProperties>
</file>