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19"/>
  </p:notesMasterIdLst>
  <p:sldIdLst>
    <p:sldId id="258" r:id="rId2"/>
    <p:sldId id="265" r:id="rId3"/>
    <p:sldId id="271" r:id="rId4"/>
    <p:sldId id="270" r:id="rId5"/>
    <p:sldId id="263" r:id="rId6"/>
    <p:sldId id="261" r:id="rId7"/>
    <p:sldId id="264" r:id="rId8"/>
    <p:sldId id="266" r:id="rId9"/>
    <p:sldId id="267" r:id="rId10"/>
    <p:sldId id="268" r:id="rId11"/>
    <p:sldId id="273" r:id="rId12"/>
    <p:sldId id="274" r:id="rId13"/>
    <p:sldId id="280" r:id="rId14"/>
    <p:sldId id="275" r:id="rId15"/>
    <p:sldId id="277" r:id="rId16"/>
    <p:sldId id="281" r:id="rId17"/>
    <p:sldId id="27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565" autoAdjust="0"/>
    <p:restoredTop sz="94660"/>
  </p:normalViewPr>
  <p:slideViewPr>
    <p:cSldViewPr>
      <p:cViewPr varScale="1">
        <p:scale>
          <a:sx n="79" d="100"/>
          <a:sy n="79" d="100"/>
        </p:scale>
        <p:origin x="-7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8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B5DF52-676E-433D-A6FC-920405D9E30D}" type="datetimeFigureOut">
              <a:rPr lang="ru-RU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C32493-1E76-48DF-9BCF-A44C132AC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C94F8A-878D-4E2A-9A83-FF45658FC16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E02FAE-6DFC-4BB7-91F0-C7389BF7DD5F}" type="datetimeFigureOut">
              <a:rPr lang="ru-RU" smtClean="0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90DA99D0-456A-4313-95E6-C4DC2EC642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B1AD4B-1D23-4DD7-989E-83CA3F4BF7A9}" type="datetimeFigureOut">
              <a:rPr lang="ru-RU" smtClean="0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C6C25-EFEB-4BAE-8386-05A7429931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3118F5-4548-45A8-83D2-CA0BD16B7A40}" type="datetimeFigureOut">
              <a:rPr lang="ru-RU" smtClean="0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48EFD-1CC3-443C-924A-FB626769CC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084D72-A85D-4585-948A-6B278DF2C8C0}" type="datetimeFigureOut">
              <a:rPr lang="ru-RU" smtClean="0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96AFC980-6F72-4290-BECE-C6731D3DBE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E020CB-3CF6-4925-9CB0-A3344B3CFE59}" type="datetimeFigureOut">
              <a:rPr lang="ru-RU" smtClean="0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81A02-6530-4FD8-93D4-0435262401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8172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C61397-2705-4BC8-A1D3-F64BE361F2E5}" type="datetimeFigureOut">
              <a:rPr lang="ru-RU" smtClean="0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2BAB5-610D-4A47-9FCC-82B47ED07A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6BFDF6-978C-44FD-9BE9-B097118F5C54}" type="datetimeFigureOut">
              <a:rPr lang="ru-RU" smtClean="0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632B62D9-228F-419C-8F8E-FF0837D401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BED097-70F8-43FE-8AFA-7177432F6458}" type="datetimeFigureOut">
              <a:rPr lang="ru-RU" smtClean="0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3CB73-3CDF-4836-8B76-C19758C040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836CD-0880-490C-AEB5-05607A667299}" type="datetimeFigureOut">
              <a:rPr lang="ru-RU" smtClean="0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041FE-F6F7-4350-B444-B03F45E445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ED86DE-1C79-4CA2-BDE6-2D247646388B}" type="datetimeFigureOut">
              <a:rPr lang="ru-RU" smtClean="0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4FEEC-72E6-447E-AD7C-A4F11B3465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5FC3F6-7E17-45A3-A4A3-0C69698C610D}" type="datetimeFigureOut">
              <a:rPr lang="ru-RU" smtClean="0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FA83B-565C-4C15-954E-D122EA966B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B980F06-AF9A-4388-837E-A9E722518849}" type="datetimeFigureOut">
              <a:rPr lang="ru-RU" smtClean="0"/>
              <a:pPr>
                <a:defRPr/>
              </a:pPr>
              <a:t>27.02.2014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170DA3F-7D2F-441B-A89C-5B9BB010A1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ransition spd="med" advClick="0" advTm="8172">
    <p:rand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14678" y="2643182"/>
            <a:ext cx="6143668" cy="235745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«В гостях у</a:t>
            </a:r>
            <a:br>
              <a:rPr lang="ru-RU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сказки»    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0"/>
            <a:ext cx="6500857" cy="242886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1700" dirty="0" smtClean="0">
                <a:solidFill>
                  <a:schemeClr val="tx1"/>
                </a:solidFill>
              </a:rPr>
              <a:t>                 </a:t>
            </a:r>
            <a:r>
              <a:rPr lang="ru-RU" sz="1800" b="1" dirty="0" smtClean="0">
                <a:solidFill>
                  <a:schemeClr val="bg1"/>
                </a:solidFill>
              </a:rPr>
              <a:t>Проектная деятельность в 1 младшей  группе</a:t>
            </a:r>
          </a:p>
          <a:p>
            <a:pPr eaLnBrk="1" hangingPunct="1"/>
            <a:endParaRPr lang="ru-RU" sz="17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1700" dirty="0" smtClean="0">
                <a:solidFill>
                  <a:schemeClr val="bg1"/>
                </a:solidFill>
              </a:rPr>
              <a:t>                     МКДОУ </a:t>
            </a:r>
            <a:r>
              <a:rPr lang="ru-RU" sz="1700" dirty="0" err="1" smtClean="0">
                <a:solidFill>
                  <a:schemeClr val="bg1"/>
                </a:solidFill>
              </a:rPr>
              <a:t>Бутурлиновский</a:t>
            </a:r>
            <a:r>
              <a:rPr lang="ru-RU" sz="1700" dirty="0" smtClean="0">
                <a:solidFill>
                  <a:schemeClr val="bg1"/>
                </a:solidFill>
              </a:rPr>
              <a:t> детский сад №1</a:t>
            </a:r>
          </a:p>
          <a:p>
            <a:pPr eaLnBrk="1" hangingPunct="1"/>
            <a:r>
              <a:rPr lang="ru-RU" sz="1700" dirty="0" smtClean="0">
                <a:solidFill>
                  <a:schemeClr val="bg1"/>
                </a:solidFill>
              </a:rPr>
              <a:t>                                Воспитатель: Рогачева Л.А.</a:t>
            </a:r>
          </a:p>
          <a:p>
            <a:pPr eaLnBrk="1" hangingPunct="1"/>
            <a:endParaRPr lang="ru-RU" sz="1700" dirty="0" smtClean="0">
              <a:solidFill>
                <a:schemeClr val="tx1"/>
              </a:solidFill>
            </a:endParaRPr>
          </a:p>
          <a:p>
            <a:pPr eaLnBrk="1" hangingPunct="1"/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8858250" cy="12144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>Программно-методическое   	обеспечение</a:t>
            </a:r>
            <a:r>
              <a:rPr lang="ru-RU" sz="4000" dirty="0" smtClean="0"/>
              <a:t>.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250825" y="1357298"/>
            <a:ext cx="8401050" cy="5200665"/>
          </a:xfrm>
        </p:spPr>
        <p:txBody>
          <a:bodyPr/>
          <a:lstStyle/>
          <a:p>
            <a:pPr eaLnBrk="1" hangingPunct="1"/>
            <a:r>
              <a:rPr lang="ru-RU" dirty="0" smtClean="0"/>
              <a:t>1. Оформление тематического альбома: «В гостях у сказки». </a:t>
            </a:r>
          </a:p>
          <a:p>
            <a:pPr eaLnBrk="1" hangingPunct="1"/>
            <a:r>
              <a:rPr lang="ru-RU" dirty="0" smtClean="0"/>
              <a:t>2. Подбор материала о сказочных героях (стихи, песни, загадки) </a:t>
            </a:r>
          </a:p>
          <a:p>
            <a:pPr eaLnBrk="1" hangingPunct="1"/>
            <a:r>
              <a:rPr lang="ru-RU" dirty="0" smtClean="0"/>
              <a:t>3. Разработка интегрированных и тематических конспектов по теме: «В гостях у сказки»</a:t>
            </a:r>
          </a:p>
          <a:p>
            <a:pPr eaLnBrk="1" hangingPunct="1"/>
            <a:r>
              <a:rPr lang="ru-RU" dirty="0" smtClean="0"/>
              <a:t>4. Подбор иллюстративного материала художников. 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5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500063"/>
            <a:ext cx="6829425" cy="6429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«В гостях у сказки»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643050"/>
            <a:ext cx="3657600" cy="4572032"/>
          </a:xfrm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 мире много сказок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Грустных и смешных,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 прожить на свете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Нам нельзя без них.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Пусть герои сказок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Дарят нам тепло,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Пусть добро навеки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Побеждает зло</a:t>
            </a:r>
            <a:endParaRPr lang="ru-RU" dirty="0"/>
          </a:p>
        </p:txBody>
      </p:sp>
      <p:sp>
        <p:nvSpPr>
          <p:cNvPr id="2560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sz="quarter" idx="2"/>
          </p:nvPr>
        </p:nvSpPr>
        <p:spPr>
          <a:xfrm>
            <a:off x="428596" y="1928802"/>
            <a:ext cx="3500462" cy="3786214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026" name="Picture 2" descr="C:\Documents and Settings\User\Рабочий стол\изображения\фото005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4810" y="1214422"/>
            <a:ext cx="4429156" cy="45005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142852"/>
            <a:ext cx="4000528" cy="3071834"/>
          </a:xfr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Плывут угрюмые века,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Плывут, как в небе облака.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Спешат, бегут за годом год,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А сказка – на тебе! – живет!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Когда и кто ее сложил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В своей избушке где-то –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И самый старый старожил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Не даст тебе ответа.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500562" y="3071810"/>
            <a:ext cx="4214842" cy="3643338"/>
          </a:xfrm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И про зверей,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И про царей,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И что на свете было –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Все сказка в памяти своей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Нам с вами сохранила.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Она живет в любом дому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И странствует по странам.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А почему?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Да потому,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Что без нее нельзя нам</a:t>
            </a:r>
            <a:endParaRPr lang="ru-RU" sz="1800" dirty="0"/>
          </a:p>
        </p:txBody>
      </p:sp>
      <p:pic>
        <p:nvPicPr>
          <p:cNvPr id="7" name="Содержимое 6" descr="C:\Documents and Settings\User\Local Settings\Temporary Internet Files\Content.Word\фото0054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3143248"/>
            <a:ext cx="4071966" cy="3571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C:\Documents and Settings\User\Local Settings\Temporary Internet Files\Content.Word\фото0063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7686" y="142852"/>
            <a:ext cx="4500594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214290"/>
            <a:ext cx="3857652" cy="1285884"/>
          </a:xfr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0" dirty="0" smtClean="0"/>
              <a:t>Мир озарив чудесами,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Сказки летят над лесами,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500562" y="4357694"/>
            <a:ext cx="3786214" cy="1500198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0" dirty="0" smtClean="0"/>
              <a:t>На подоконник садятся,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В окна, как в речки, глядятся.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" name="Picture 3" descr="C:\Documents and Settings\User\Рабочий стол\изображения\фото007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000241"/>
            <a:ext cx="4143404" cy="44291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Documents and Settings\User\Рабочий стол\изображения\фото007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00562" y="142852"/>
            <a:ext cx="4143404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C:\Documents and Settings\User\Local Settings\Temporary Internet Files\Content.Word\фото0066.jpg"/>
          <p:cNvPicPr>
            <a:picLocks noGrp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00563" y="3429000"/>
            <a:ext cx="4357717" cy="3214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Содержимое 10" descr="C:\Documents and Settings\User\Local Settings\Temporary Internet Files\Content.Word\фото0067.jpg"/>
          <p:cNvPicPr>
            <a:picLocks noGrp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4282" y="3429000"/>
            <a:ext cx="4000528" cy="3214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Содержимое 5" descr="C:\Documents and Settings\User\Local Settings\Temporary Internet Files\Content.Word\фото0064.jpg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214290"/>
            <a:ext cx="4071966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Содержимое 4" descr="C:\Documents and Settings\User\Local Settings\Temporary Internet Files\Content.Word\фото0059.jpg"/>
          <p:cNvPicPr>
            <a:picLocks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214290"/>
            <a:ext cx="4286280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Содержимое 4" descr="C:\Documents and Settings\User\Local Settings\Temporary Internet Files\Content.Word\фото0065.jpg"/>
          <p:cNvPicPr>
            <a:picLocks noGrp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57158" y="285728"/>
            <a:ext cx="4143404" cy="6357982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H:\Работа\Кук. театр\Виды театра фото\4b8ca80b2e734286b88d7ac9020a3b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14876" y="214290"/>
            <a:ext cx="4143404" cy="3143273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429000"/>
            <a:ext cx="4143404" cy="321473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Работа\Фотографии детский сад\мини= музей\Музей ложки\фото01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318369">
            <a:off x="400847" y="504175"/>
            <a:ext cx="3786214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H:\Работа\Фотографии детский сад\мини= музей\Музей ложки\фото02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337104">
            <a:off x="4514433" y="541328"/>
            <a:ext cx="4000528" cy="4857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H:\Работа\Кук. театр\Виды театра фото\4b8ca80b2e734286b88d7ac9020a3b13.jpg"/>
          <p:cNvPicPr>
            <a:picLocks noChangeAspect="1" noChangeArrowheads="1"/>
          </p:cNvPicPr>
          <p:nvPr/>
        </p:nvPicPr>
        <p:blipFill>
          <a:blip r:embed="rId4"/>
          <a:srcRect t="2237" r="3077" b="8300"/>
          <a:stretch>
            <a:fillRect/>
          </a:stretch>
        </p:blipFill>
        <p:spPr bwMode="auto">
          <a:xfrm>
            <a:off x="1785918" y="3714752"/>
            <a:ext cx="4500594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 advClick="0" advTm="8172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571744"/>
            <a:ext cx="6643688" cy="237808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214438"/>
            <a:ext cx="8470900" cy="357187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100" dirty="0" smtClean="0"/>
              <a:t>	   Тип</a:t>
            </a:r>
            <a:r>
              <a:rPr lang="ru-RU" sz="3000" dirty="0" smtClean="0"/>
              <a:t> </a:t>
            </a:r>
            <a:r>
              <a:rPr lang="ru-RU" sz="3100" dirty="0" smtClean="0"/>
              <a:t>проекта</a:t>
            </a:r>
            <a:r>
              <a:rPr lang="ru-RU" sz="3000" dirty="0" smtClean="0"/>
              <a:t>:  </a:t>
            </a:r>
            <a:r>
              <a:rPr lang="ru-RU" sz="2300" dirty="0" smtClean="0"/>
              <a:t>творческий</a:t>
            </a:r>
            <a:r>
              <a:rPr lang="ru-RU" sz="2800" dirty="0" smtClean="0"/>
              <a:t>.</a:t>
            </a:r>
          </a:p>
          <a:p>
            <a:pPr eaLnBrk="1" hangingPunct="1"/>
            <a:endParaRPr lang="ru-RU" sz="2800" dirty="0" smtClean="0"/>
          </a:p>
          <a:p>
            <a:pPr eaLnBrk="1" hangingPunct="1"/>
            <a:r>
              <a:rPr lang="ru-RU" sz="3100" dirty="0" smtClean="0"/>
              <a:t>	   Участники</a:t>
            </a:r>
            <a:r>
              <a:rPr lang="ru-RU" sz="2800" dirty="0" smtClean="0"/>
              <a:t> проекта</a:t>
            </a:r>
            <a:r>
              <a:rPr lang="ru-RU" dirty="0" smtClean="0"/>
              <a:t>: дети , воспитатель, родители.   					  	      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 	         </a:t>
            </a:r>
            <a:r>
              <a:rPr lang="ru-RU" sz="2800" dirty="0" smtClean="0"/>
              <a:t>Продолжительность</a:t>
            </a:r>
            <a:r>
              <a:rPr lang="ru-RU" dirty="0" smtClean="0"/>
              <a:t>:  12 месяцев</a:t>
            </a:r>
          </a:p>
          <a:p>
            <a:pPr eaLnBrk="1" hangingPunct="1"/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750"/>
            <a:ext cx="8715436" cy="571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50" y="1285875"/>
          <a:ext cx="8429625" cy="5027613"/>
        </p:xfrm>
        <a:graphic>
          <a:graphicData uri="http://schemas.openxmlformats.org/drawingml/2006/table">
            <a:tbl>
              <a:tblPr/>
              <a:tblGrid>
                <a:gridCol w="984250"/>
                <a:gridCol w="762000"/>
                <a:gridCol w="588963"/>
                <a:gridCol w="590550"/>
                <a:gridCol w="588962"/>
                <a:gridCol w="549275"/>
                <a:gridCol w="630238"/>
                <a:gridCol w="657225"/>
                <a:gridCol w="742950"/>
                <a:gridCol w="744537"/>
                <a:gridCol w="744538"/>
                <a:gridCol w="846137"/>
              </a:tblGrid>
              <a:tr h="17795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организации детей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64" marR="302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проекта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64" marR="302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методические принципы </a:t>
                      </a: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реализации проекта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264" marR="302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8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Индиви-дуальная работа</a:t>
                      </a:r>
                    </a:p>
                  </a:txBody>
                  <a:tcPr marL="30264" marR="302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в парах (или группами)</a:t>
                      </a:r>
                    </a:p>
                  </a:txBody>
                  <a:tcPr marL="30264" marR="302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Коллек-тивная работа</a:t>
                      </a:r>
                    </a:p>
                  </a:txBody>
                  <a:tcPr marL="30264" marR="302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Объединение нескольких групп</a:t>
                      </a:r>
                    </a:p>
                  </a:txBody>
                  <a:tcPr marL="30264" marR="302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Часть занятия- мини-проект</a:t>
                      </a:r>
                    </a:p>
                  </a:txBody>
                  <a:tcPr marL="30264" marR="302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Целое занятие </a:t>
                      </a:r>
                    </a:p>
                  </a:txBody>
                  <a:tcPr marL="30264" marR="302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Несколь-ко заня-тий</a:t>
                      </a:r>
                    </a:p>
                  </a:txBody>
                  <a:tcPr marL="30264" marR="302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Длитель-ный проект в течение года</a:t>
                      </a:r>
                    </a:p>
                  </a:txBody>
                  <a:tcPr marL="30264" marR="302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Связь с темой занятия,  тематическим планированием</a:t>
                      </a:r>
                    </a:p>
                  </a:txBody>
                  <a:tcPr marL="30264" marR="302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Сочетание с традициионными формами и методами обучения</a:t>
                      </a:r>
                    </a:p>
                  </a:txBody>
                  <a:tcPr marL="30264" marR="302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Включение детского тв-ва в обучение</a:t>
                      </a:r>
                    </a:p>
                  </a:txBody>
                  <a:tcPr marL="30264" marR="302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Выход на социально-значимый продукт</a:t>
                      </a:r>
                    </a:p>
                  </a:txBody>
                  <a:tcPr marL="30264" marR="30264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1" name="Line 12"/>
          <p:cNvSpPr>
            <a:spLocks noChangeShapeType="1"/>
          </p:cNvSpPr>
          <p:nvPr/>
        </p:nvSpPr>
        <p:spPr bwMode="auto">
          <a:xfrm flipH="1">
            <a:off x="5857875" y="2643188"/>
            <a:ext cx="571500" cy="3571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Line 11"/>
          <p:cNvSpPr>
            <a:spLocks noChangeShapeType="1"/>
          </p:cNvSpPr>
          <p:nvPr/>
        </p:nvSpPr>
        <p:spPr bwMode="auto">
          <a:xfrm>
            <a:off x="7858125" y="2643188"/>
            <a:ext cx="571500" cy="4286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Line 10"/>
          <p:cNvSpPr>
            <a:spLocks noChangeShapeType="1"/>
          </p:cNvSpPr>
          <p:nvPr/>
        </p:nvSpPr>
        <p:spPr bwMode="auto">
          <a:xfrm flipH="1">
            <a:off x="6786563" y="2714625"/>
            <a:ext cx="331787" cy="3476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Line 5"/>
          <p:cNvSpPr>
            <a:spLocks noChangeShapeType="1"/>
          </p:cNvSpPr>
          <p:nvPr/>
        </p:nvSpPr>
        <p:spPr bwMode="auto">
          <a:xfrm flipH="1">
            <a:off x="3286125" y="2643188"/>
            <a:ext cx="404813" cy="4286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6405" name="Line 4"/>
          <p:cNvSpPr>
            <a:spLocks noChangeShapeType="1"/>
          </p:cNvSpPr>
          <p:nvPr/>
        </p:nvSpPr>
        <p:spPr bwMode="auto">
          <a:xfrm flipH="1">
            <a:off x="3714750" y="2643188"/>
            <a:ext cx="214313" cy="5000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6406" name="Line 3"/>
          <p:cNvSpPr>
            <a:spLocks noChangeShapeType="1"/>
          </p:cNvSpPr>
          <p:nvPr/>
        </p:nvSpPr>
        <p:spPr bwMode="auto">
          <a:xfrm>
            <a:off x="4143375" y="2714625"/>
            <a:ext cx="214313" cy="4286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6407" name="Line 2"/>
          <p:cNvSpPr>
            <a:spLocks noChangeShapeType="1"/>
          </p:cNvSpPr>
          <p:nvPr/>
        </p:nvSpPr>
        <p:spPr bwMode="auto">
          <a:xfrm>
            <a:off x="4429125" y="2643188"/>
            <a:ext cx="571500" cy="4286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6408" name="Line 9"/>
          <p:cNvSpPr>
            <a:spLocks noChangeShapeType="1"/>
          </p:cNvSpPr>
          <p:nvPr/>
        </p:nvSpPr>
        <p:spPr bwMode="auto">
          <a:xfrm flipH="1">
            <a:off x="785813" y="2643188"/>
            <a:ext cx="560387" cy="3571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6409" name="Line 8"/>
          <p:cNvSpPr>
            <a:spLocks noChangeShapeType="1"/>
          </p:cNvSpPr>
          <p:nvPr/>
        </p:nvSpPr>
        <p:spPr bwMode="auto">
          <a:xfrm flipH="1">
            <a:off x="1428750" y="2643188"/>
            <a:ext cx="185738" cy="4826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6410" name="Line 7"/>
          <p:cNvSpPr>
            <a:spLocks noChangeShapeType="1"/>
          </p:cNvSpPr>
          <p:nvPr/>
        </p:nvSpPr>
        <p:spPr bwMode="auto">
          <a:xfrm>
            <a:off x="1785938" y="2643188"/>
            <a:ext cx="285750" cy="4286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6411" name="Line 6"/>
          <p:cNvSpPr>
            <a:spLocks noChangeShapeType="1"/>
          </p:cNvSpPr>
          <p:nvPr/>
        </p:nvSpPr>
        <p:spPr bwMode="auto">
          <a:xfrm>
            <a:off x="2000250" y="2643188"/>
            <a:ext cx="500063" cy="3571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6412" name="Line 1"/>
          <p:cNvSpPr>
            <a:spLocks noChangeShapeType="1"/>
          </p:cNvSpPr>
          <p:nvPr/>
        </p:nvSpPr>
        <p:spPr bwMode="auto">
          <a:xfrm>
            <a:off x="7429500" y="2714625"/>
            <a:ext cx="263525" cy="3476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16413" name="Rectangle 13"/>
          <p:cNvSpPr>
            <a:spLocks noChangeArrowheads="1"/>
          </p:cNvSpPr>
          <p:nvPr/>
        </p:nvSpPr>
        <p:spPr bwMode="auto">
          <a:xfrm>
            <a:off x="500063" y="1357313"/>
            <a:ext cx="764381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-666540" bIns="0" anchor="ctr">
            <a:spAutoFit/>
          </a:bodyPr>
          <a:lstStyle/>
          <a:p>
            <a:r>
              <a:rPr lang="ru-RU" sz="1600" b="1" u="sng">
                <a:cs typeface="Times New Roman" pitchFamily="18" charset="0"/>
              </a:rPr>
              <a:t>                 </a:t>
            </a:r>
            <a:endParaRPr lang="ru-RU" sz="1400"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142875" y="357188"/>
            <a:ext cx="8715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entury Schoolbook" pitchFamily="18" charset="0"/>
              </a:rPr>
              <a:t>       МОДЕЛЬ ОРГАНИЗАЦИИ  и РЕАЛИЗАЦИИ ПРОЕКТНОЙ ДЕЯТЕЛЬНОСТИ</a:t>
            </a:r>
            <a:endParaRPr lang="ru-RU" sz="1400">
              <a:latin typeface="Century Schoolbook" pitchFamily="18" charset="0"/>
            </a:endParaRPr>
          </a:p>
        </p:txBody>
      </p:sp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928688"/>
          <a:ext cx="8715375" cy="6215063"/>
        </p:xfrm>
        <a:graphic>
          <a:graphicData uri="http://schemas.openxmlformats.org/drawingml/2006/table">
            <a:tbl>
              <a:tblPr/>
              <a:tblGrid>
                <a:gridCol w="2227263"/>
                <a:gridCol w="2162175"/>
                <a:gridCol w="2163762"/>
                <a:gridCol w="2162175"/>
              </a:tblGrid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Подготовительный этап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170" marR="3017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Организационный этап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170" marR="3017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Основной этап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170" marR="3017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Заключительный этап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170" marR="3017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выдвижение идеи;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обсуждение идеи с детьми;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коллективное решение о виде и конечном результате проекта;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проведение родительского собрания с целью знакомства родителей с темой и схемой реализации проекта, определение их роли в проекте.</a:t>
                      </a:r>
                    </a:p>
                  </a:txBody>
                  <a:tcPr marL="30170" marR="3017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формирование пар,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групп по интересам;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заданий 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-включение этих групп в «интерактивный постер»</a:t>
                      </a:r>
                    </a:p>
                  </a:txBody>
                  <a:tcPr marL="30170" marR="3017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самостоятельная, творческая, последовательная работа детей и взрослых;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организационная и практическая помощь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педагога;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регулярное обсуждение первых результатов и отражение их в «интерактивном постере»;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планирование результатов проекта</a:t>
                      </a:r>
                    </a:p>
                  </a:txBody>
                  <a:tcPr marL="30170" marR="3017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-”материализация” проекта – изготовление коллажа, альбома, стенда, книги,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фильма и др.;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презентация проекта;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обсуждение результатов, подведение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практическое использование результатов проекта (дидактическое пособие,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оформление выставки, расширение социального пространства детей, повышение профессиональной и родительской компетенции, развитие активной гражданской позиции).</a:t>
                      </a:r>
                    </a:p>
                  </a:txBody>
                  <a:tcPr marL="30170" marR="3017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14438" y="357188"/>
            <a:ext cx="728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>
                <a:latin typeface="Century Schoolbook" pitchFamily="18" charset="0"/>
              </a:rPr>
              <a:t>Этапы реализации проекта </a:t>
            </a:r>
            <a:r>
              <a:rPr lang="ru-RU">
                <a:latin typeface="Century Schoolbook" pitchFamily="18" charset="0"/>
              </a:rPr>
              <a:t>(с указанием сроков)</a:t>
            </a:r>
          </a:p>
        </p:txBody>
      </p:sp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85750"/>
            <a:ext cx="8401050" cy="857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Основание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85860"/>
            <a:ext cx="8572500" cy="5214974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Воспитание любви к книгам начинается в раннем детстве и способствуют этому сказки. Сказки передаются из поколения в поколение на протяжении веков. Сказки играют большую роль в становлении личности ребенка, в модели его поведения, учат ребенка отличать добрые поступки от плохих,  быть добрее и справедливее. Сказка для ребенка – это не только захватывающие истории, сказка несет в себе педагогическое действие.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2" y="1285860"/>
            <a:ext cx="8786843" cy="521497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dirty="0" smtClean="0">
                <a:solidFill>
                  <a:srgbClr val="675A00"/>
                </a:solidFill>
                <a:latin typeface="Calibri" pitchFamily="34" charset="0"/>
              </a:rPr>
              <a:t>Читая народные сказки детям, вы найдете в них все, что нужно для развития ребенка: любовь, добро и чудеса. Ведь самое главное, чему учит нас сказка- оставаться в душе чуть-чуть Волшебником.</a:t>
            </a:r>
            <a:r>
              <a:rPr lang="ru-RU" sz="2800" dirty="0" smtClean="0">
                <a:solidFill>
                  <a:srgbClr val="675A00"/>
                </a:solidFill>
                <a:latin typeface="Calibri" pitchFamily="34" charset="0"/>
              </a:rPr>
              <a:t> </a:t>
            </a:r>
            <a:r>
              <a:rPr lang="ru-RU" dirty="0" smtClean="0">
                <a:solidFill>
                  <a:srgbClr val="675A00"/>
                </a:solidFill>
                <a:latin typeface="Calibri" pitchFamily="34" charset="0"/>
              </a:rPr>
              <a:t>Именно в детском возрасте сказка провоцирует сопереживание главным героям, в результате чего у ребенка появляются новые представления о людях, их взаимоотношениях, предметах и явлениях окружающего мира, новый эмоциональный опыт.</a:t>
            </a:r>
          </a:p>
          <a:p>
            <a:pPr eaLnBrk="1" hangingPunct="1"/>
            <a:r>
              <a:rPr lang="ru-RU" dirty="0" smtClean="0">
                <a:solidFill>
                  <a:srgbClr val="675A00"/>
                </a:solidFill>
                <a:latin typeface="Calibri" pitchFamily="34" charset="0"/>
              </a:rPr>
              <a:t>Чтобы повысить интерес к сказкам, любви к книгам  был разработан проект «В гостях у сказки»</a:t>
            </a:r>
          </a:p>
        </p:txBody>
      </p:sp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443912" cy="571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214313" y="1357298"/>
            <a:ext cx="8715375" cy="4967302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Развивать интерес к сказкам как произведению искусства; способствовать  раскрытию творческого потенциала детей; развитию воображения.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Формировать понимание важности совместного творчества детей и их родителей; развивать традицию чтения книг с родителями.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Развивать у </a:t>
            </a:r>
            <a:r>
              <a:rPr lang="ru-RU" sz="2800" dirty="0" smtClean="0"/>
              <a:t>детей</a:t>
            </a:r>
            <a:r>
              <a:rPr lang="ru-RU" dirty="0" smtClean="0"/>
              <a:t> интерес к народным сказкам, к рассматриванию иллюстраций.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Расширять представления детей о сказках.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Создать благоприятную атмосферу, учить детей понимать друг друга.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Продолжать оформление книжного уголка  (новые книги, портреты писателей, аудио записи, тематические альбомы, иллюстрации).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Собрать  коллекцию настольных театров.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Проводить драматизации сказок.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50" y="214313"/>
            <a:ext cx="8401050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Ожидаемый результат: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50" y="1214422"/>
            <a:ext cx="8401050" cy="4786328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 пополнение библиотеки книгами по разделу «Сказки»;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 оформление тематического альбома «В гостях у сказки»;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 оформление выставки рисунков детей совместно с родителями на тему : «Наш любимый сказочный герой»;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изготовление настольных театров, атрибутов к сказкам, шапочки героев;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 разработка конспектов занятий по теме «Сказка в гости к нам пришла»;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подбор материала о героях из сказок (стихи, загадки, песни) .</a:t>
            </a:r>
            <a:endParaRPr lang="ru-RU" dirty="0"/>
          </a:p>
        </p:txBody>
      </p:sp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472487" cy="5000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Этапы работы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000108"/>
            <a:ext cx="8401050" cy="521495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b="1" dirty="0" smtClean="0"/>
              <a:t>1 этап – подготовительный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Определить тему ; вызвать интерес у детей к    сказкам; составление плана-схемы проекта; познакомить родителей с проектом; собрать информацию, подобрать литературу, дополнительный материал.</a:t>
            </a:r>
          </a:p>
          <a:p>
            <a:pPr eaLnBrk="1" hangingPunct="1"/>
            <a:r>
              <a:rPr lang="ru-RU" b="1" dirty="0" smtClean="0"/>
              <a:t>2 этап – основной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Обозначение темы для детей и родителей.</a:t>
            </a:r>
          </a:p>
          <a:p>
            <a:pPr eaLnBrk="1" hangingPunct="1"/>
            <a:r>
              <a:rPr lang="ru-RU" b="1" dirty="0" smtClean="0"/>
              <a:t>3 этап – итоговый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Подведение итогов, совместные рисунки родителей с детьми, презентация проекта.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 spd="med" advClick="0" advTm="8172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387</TotalTime>
  <Words>853</Words>
  <Application>Microsoft Office PowerPoint</Application>
  <PresentationFormat>Экран (4:3)</PresentationFormat>
  <Paragraphs>132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 «В гостях у      сказки»     </vt:lpstr>
      <vt:lpstr>Слайд 2</vt:lpstr>
      <vt:lpstr>Слайд 3</vt:lpstr>
      <vt:lpstr>Слайд 4</vt:lpstr>
      <vt:lpstr>Основание проекта: </vt:lpstr>
      <vt:lpstr>Слайд 6</vt:lpstr>
      <vt:lpstr>Цели и задачи:</vt:lpstr>
      <vt:lpstr>Ожидаемый результат: </vt:lpstr>
      <vt:lpstr>Этапы работы:</vt:lpstr>
      <vt:lpstr>Программно-методическое    обеспечение. </vt:lpstr>
      <vt:lpstr>«В гостях у сказки»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ДОУ</dc:title>
  <dc:creator>User</dc:creator>
  <cp:lastModifiedBy>User</cp:lastModifiedBy>
  <cp:revision>50</cp:revision>
  <dcterms:created xsi:type="dcterms:W3CDTF">2013-10-02T20:50:24Z</dcterms:created>
  <dcterms:modified xsi:type="dcterms:W3CDTF">2014-02-27T18:20:03Z</dcterms:modified>
</cp:coreProperties>
</file>