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316" r:id="rId3"/>
    <p:sldId id="310" r:id="rId4"/>
    <p:sldId id="259" r:id="rId5"/>
    <p:sldId id="315" r:id="rId6"/>
    <p:sldId id="337" r:id="rId7"/>
    <p:sldId id="272" r:id="rId8"/>
    <p:sldId id="275" r:id="rId9"/>
    <p:sldId id="340" r:id="rId10"/>
    <p:sldId id="321" r:id="rId11"/>
    <p:sldId id="322" r:id="rId12"/>
    <p:sldId id="325" r:id="rId13"/>
    <p:sldId id="326" r:id="rId14"/>
    <p:sldId id="329" r:id="rId15"/>
    <p:sldId id="333" r:id="rId16"/>
    <p:sldId id="30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EAF8-8FD7-435D-AD08-8F56346D632B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264-FAC9-4CB1-9652-BFC1AA9B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8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EAF8-8FD7-435D-AD08-8F56346D632B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264-FAC9-4CB1-9652-BFC1AA9B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5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EAF8-8FD7-435D-AD08-8F56346D632B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264-FAC9-4CB1-9652-BFC1AA9B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9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EAF8-8FD7-435D-AD08-8F56346D632B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264-FAC9-4CB1-9652-BFC1AA9B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9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EAF8-8FD7-435D-AD08-8F56346D632B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264-FAC9-4CB1-9652-BFC1AA9B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EAF8-8FD7-435D-AD08-8F56346D632B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264-FAC9-4CB1-9652-BFC1AA9B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EAF8-8FD7-435D-AD08-8F56346D632B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264-FAC9-4CB1-9652-BFC1AA9B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43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EAF8-8FD7-435D-AD08-8F56346D632B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264-FAC9-4CB1-9652-BFC1AA9B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6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EAF8-8FD7-435D-AD08-8F56346D632B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264-FAC9-4CB1-9652-BFC1AA9B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8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EAF8-8FD7-435D-AD08-8F56346D632B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264-FAC9-4CB1-9652-BFC1AA9B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7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EAF8-8FD7-435D-AD08-8F56346D632B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6264-FAC9-4CB1-9652-BFC1AA9B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2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EAF8-8FD7-435D-AD08-8F56346D632B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16264-FAC9-4CB1-9652-BFC1AA9B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30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journal_proc.php?action=redirect&amp;url=http://radikal.ru/F/i042.radikal.ru/1012/5e/b7c177dffe36.jpg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liveinternet.ru/users/3162595/post255038500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3162595/post251760024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-fotki.yandex.ru/get/6617/152124108.2b/0_9ac5c_3b1e6332_X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adikal.ru/F/s018.radikal.ru/i514/1211/16/5cd4b85d0f3b.jpg.html" TargetMode="External"/><Relationship Id="rId2" Type="http://schemas.openxmlformats.org/officeDocument/2006/relationships/hyperlink" Target="http://www.liveinternet.ru/users/3162595/post246573819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rtwoman.info/givopis/drevnimir/1327-zhenskie-obrazy-v-izobrazitelnom-iskusstve-drevnego-egip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kusstvo-ved.com/wp-content/uploads/2012/01/mona_liza_gioconda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journal_proc.php?action=redirect&amp;url=http://radikal.ru/F/s49.radikal.ru/i126/1102/e9/fdc9d5754a28.jpg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iveinternet.ru/journal_proc.php?action=redirect&amp;url=http://radikal.ru/F/s60.radikal.ru/i170/1210/a1/16207fe8c71c.jpg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radikal.ru/F/i058.radikal.ru/1301/52/a4539451dc75.jpg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liveinternet.ru/users/taselu/post248860948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4212976" cy="55215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Тема «образ женщины» – бесконечна. Ее истоки видны в далекой древности. С XVIII столетия складывается тот тип, который мы назовем современным. Эти модификации различны. Но ясно, что женщины, начиная с XVIII века по наши дни, имеют определенное сродство. Они хотят видеть себя в образах искусства несколько сентиментальными, обворожительными, слегка капризными и элегантными. Конечно, возможны и другие варианты. Но выставка дает возможность – по преимуществу – понять и прочувствовать именно этот тип. И он покоряет.</a:t>
            </a:r>
            <a:br>
              <a:rPr lang="ru-RU" sz="2000" dirty="0"/>
            </a:br>
            <a:endParaRPr lang="ru-RU" sz="2000" dirty="0"/>
          </a:p>
          <a:p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6271"/>
            <a:ext cx="8838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FF"/>
                </a:solidFill>
              </a:rPr>
              <a:t>ПЛЕННИЦЫ КРАСОТЫ, ИЛИ ТРИУМФ ЖЕНЩИНЫ В ИСКУССТВЕ…</a:t>
            </a:r>
            <a:endParaRPr lang="ru-RU" sz="3200" dirty="0"/>
          </a:p>
        </p:txBody>
      </p:sp>
      <p:pic>
        <p:nvPicPr>
          <p:cNvPr id="5" name="Picture 2" descr="C:\Users\Татьяна\Desktop\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87" y="3639793"/>
            <a:ext cx="3917745" cy="278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20072" y="6396335"/>
            <a:ext cx="3128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rgbClr val="0000FF"/>
                </a:solidFill>
              </a:rPr>
              <a:t>Джон Уайт Александр</a:t>
            </a:r>
            <a:endParaRPr lang="ru-RU" sz="2400" dirty="0"/>
          </a:p>
        </p:txBody>
      </p:sp>
      <p:pic>
        <p:nvPicPr>
          <p:cNvPr id="7" name="Объект 3" descr="http://i042.radikal.ru/1012/5e/b7c177dffe36t.jpg">
            <a:hlinkClick r:id="rId3" tgtFrame="&quot;_blank&quot;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16" y="764704"/>
            <a:ext cx="2808312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12688" y="3351761"/>
            <a:ext cx="3826768" cy="288032"/>
          </a:xfrm>
        </p:spPr>
        <p:txBody>
          <a:bodyPr>
            <a:noAutofit/>
          </a:bodyPr>
          <a:lstStyle/>
          <a:p>
            <a:r>
              <a:rPr lang="ru-RU" sz="2400" b="1" u="sng" dirty="0" err="1">
                <a:solidFill>
                  <a:srgbClr val="0000FF"/>
                </a:solidFill>
              </a:rPr>
              <a:t>Vincenco</a:t>
            </a:r>
            <a:r>
              <a:rPr lang="ru-RU" sz="2400" b="1" u="sng" dirty="0">
                <a:solidFill>
                  <a:srgbClr val="0000FF"/>
                </a:solidFill>
              </a:rPr>
              <a:t> </a:t>
            </a:r>
            <a:r>
              <a:rPr lang="ru-RU" sz="2400" b="1" u="sng" dirty="0" err="1">
                <a:solidFill>
                  <a:srgbClr val="0000FF"/>
                </a:solidFill>
              </a:rPr>
              <a:t>Pascuale</a:t>
            </a:r>
            <a:r>
              <a:rPr lang="ru-RU" sz="2400" b="1" u="sng" dirty="0">
                <a:solidFill>
                  <a:srgbClr val="0000FF"/>
                </a:solidFill>
              </a:rPr>
              <a:t> </a:t>
            </a:r>
            <a:r>
              <a:rPr lang="ru-RU" sz="2400" b="1" u="sng" dirty="0" err="1" smtClean="0">
                <a:solidFill>
                  <a:srgbClr val="0000FF"/>
                </a:solidFill>
              </a:rPr>
              <a:t>Petrocelli</a:t>
            </a:r>
            <a:r>
              <a:rPr lang="ru-RU" sz="2400" u="sng" dirty="0">
                <a:solidFill>
                  <a:srgbClr val="0000FF"/>
                </a:solidFill>
              </a:rPr>
              <a:t/>
            </a:r>
            <a:br>
              <a:rPr lang="ru-RU" sz="2400" u="sng" dirty="0">
                <a:solidFill>
                  <a:srgbClr val="0000FF"/>
                </a:solidFill>
              </a:rPr>
            </a:br>
            <a:endParaRPr lang="ru-RU" sz="24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hlinkClick r:id="rId2"/>
              </a:rPr>
              <a:t>Фигура и геометрия. Художник </a:t>
            </a:r>
            <a:r>
              <a:rPr lang="ru-RU" sz="3600" b="1" u="sng" dirty="0" err="1">
                <a:hlinkClick r:id="rId2"/>
              </a:rPr>
              <a:t>Sergio</a:t>
            </a:r>
            <a:r>
              <a:rPr lang="ru-RU" sz="3600" b="1" u="sng" dirty="0">
                <a:hlinkClick r:id="rId2"/>
              </a:rPr>
              <a:t> </a:t>
            </a:r>
            <a:r>
              <a:rPr lang="ru-RU" sz="3600" b="1" u="sng" dirty="0" err="1">
                <a:hlinkClick r:id="rId2"/>
              </a:rPr>
              <a:t>Cerchi</a:t>
            </a:r>
            <a:endParaRPr lang="ru-RU" sz="3600" dirty="0"/>
          </a:p>
        </p:txBody>
      </p:sp>
      <p:pic>
        <p:nvPicPr>
          <p:cNvPr id="3074" name="Picture 2" descr="C:\Users\Татьяна\Desktop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13853" cy="580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3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Художник </a:t>
            </a:r>
            <a:r>
              <a:rPr lang="ru-RU" b="1" dirty="0" err="1">
                <a:solidFill>
                  <a:srgbClr val="0000FF"/>
                </a:solidFill>
              </a:rPr>
              <a:t>Tae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Park</a:t>
            </a:r>
            <a:r>
              <a:rPr lang="ru-RU" b="1" dirty="0">
                <a:solidFill>
                  <a:srgbClr val="0000FF"/>
                </a:solidFill>
              </a:rPr>
              <a:t> (Тэ Парк</a:t>
            </a:r>
            <a:r>
              <a:rPr lang="ru-RU" b="1" dirty="0" smtClean="0">
                <a:solidFill>
                  <a:srgbClr val="0000FF"/>
                </a:solidFill>
              </a:rPr>
              <a:t>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228200821317705Painting_54_Low (700x338, 48Kb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37444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69399"/>
              </p:ext>
            </p:extLst>
          </p:nvPr>
        </p:nvGraphicFramePr>
        <p:xfrm>
          <a:off x="75710" y="4734436"/>
          <a:ext cx="8960786" cy="1911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0393"/>
                <a:gridCol w="4480393"/>
              </a:tblGrid>
              <a:tr h="1911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Увидел тебя и забыл, как надо дышать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А сердце пробило четырнадцать раз и умолкло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И как ему биться, так жаль, но не мне решать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Ведь даже нельзя, обездвижив, поставить защелку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Увидев тебя, забыл, что умел говорить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Болезненный жар восхищенно исследовал шею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И ночь предрекла весь этот экстаз повторить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И явь становилась прозрачней, а щеки бледнее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Коснувшись тебя, я понял, что раньше не жил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Ведь как это жить, не касаясь изящных ладоней?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А дождь из листвы мои мысли взял и вскружил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И чувства метались на привязи стаей вороней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Увидев тебя, я понял, что значит любить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Один поцелуй опрокинет небесные дали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Жаль, имя твое придется однажды забыть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Но я не забуду, как мы с тобой вместе летали.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64288" y="4365104"/>
            <a:ext cx="159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Forest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Heart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0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ара дает игрушку малышу, 1901 (543x700, 103Kb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320480" cy="54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6461373"/>
            <a:ext cx="344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Сара дает игрушку малышу, 1901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-136177"/>
            <a:ext cx="4176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Что – самая сладкая сладость на свете?</a:t>
            </a:r>
            <a:br>
              <a:rPr lang="ru-RU" sz="1600" i="1" dirty="0"/>
            </a:br>
            <a:r>
              <a:rPr lang="ru-RU" sz="1600" i="1" dirty="0"/>
              <a:t>Сахар – могла я когда-то ответить.</a:t>
            </a:r>
            <a:br>
              <a:rPr lang="ru-RU" sz="1600" i="1" dirty="0"/>
            </a:br>
            <a:r>
              <a:rPr lang="ru-RU" sz="1600" i="1" dirty="0"/>
              <a:t>Мед, мармелад, пастила.. и </a:t>
            </a:r>
            <a:r>
              <a:rPr lang="ru-RU" sz="1600" i="1" dirty="0" err="1"/>
              <a:t>щербет</a:t>
            </a:r>
            <a:r>
              <a:rPr lang="ru-RU" sz="1600" i="1" dirty="0"/>
              <a:t>..</a:t>
            </a:r>
            <a:br>
              <a:rPr lang="ru-RU" sz="1600" i="1" dirty="0"/>
            </a:br>
            <a:r>
              <a:rPr lang="ru-RU" sz="1600" i="1" dirty="0"/>
              <a:t>Только теперь поняла я ответ -</a:t>
            </a:r>
            <a:br>
              <a:rPr lang="ru-RU" sz="1600" i="1" dirty="0"/>
            </a:br>
            <a:r>
              <a:rPr lang="ru-RU" sz="1600" i="1" dirty="0" smtClean="0"/>
              <a:t>Родного </a:t>
            </a:r>
            <a:r>
              <a:rPr lang="ru-RU" sz="1600" i="1" dirty="0"/>
              <a:t>ребеночка – запах макушки,</a:t>
            </a:r>
            <a:br>
              <a:rPr lang="ru-RU" sz="1600" i="1" dirty="0"/>
            </a:br>
            <a:r>
              <a:rPr lang="ru-RU" sz="1600" i="1" dirty="0"/>
              <a:t>Что остается на нашей подушке,</a:t>
            </a:r>
            <a:br>
              <a:rPr lang="ru-RU" sz="1600" i="1" dirty="0"/>
            </a:br>
            <a:r>
              <a:rPr lang="ru-RU" sz="1600" i="1" dirty="0"/>
              <a:t>Пальчики нежные.. и ноготки–</a:t>
            </a:r>
            <a:br>
              <a:rPr lang="ru-RU" sz="1600" i="1" dirty="0"/>
            </a:br>
            <a:r>
              <a:rPr lang="ru-RU" sz="1600" i="1" dirty="0"/>
              <a:t>Попка, </a:t>
            </a:r>
            <a:r>
              <a:rPr lang="ru-RU" sz="1600" i="1" dirty="0" err="1"/>
              <a:t>коленочки</a:t>
            </a:r>
            <a:r>
              <a:rPr lang="ru-RU" sz="1600" i="1" dirty="0"/>
              <a:t>…и локотки…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68522" y="1796108"/>
            <a:ext cx="45396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Что – самая горькая горечь на свете?</a:t>
            </a:r>
            <a:br>
              <a:rPr lang="ru-RU" sz="1600" i="1" dirty="0"/>
            </a:br>
            <a:r>
              <a:rPr lang="ru-RU" sz="1600" i="1" dirty="0"/>
              <a:t>Горчица – могла я когда-то ответить…</a:t>
            </a:r>
            <a:br>
              <a:rPr lang="ru-RU" sz="1600" i="1" dirty="0"/>
            </a:br>
            <a:r>
              <a:rPr lang="ru-RU" sz="1600" i="1" dirty="0"/>
              <a:t>Редька и уксус… полынь и хинин..</a:t>
            </a:r>
            <a:br>
              <a:rPr lang="ru-RU" sz="1600" i="1" dirty="0"/>
            </a:br>
            <a:r>
              <a:rPr lang="ru-RU" sz="1600" i="1" dirty="0"/>
              <a:t>Ну а теперь – мой ответ – лишь один:</a:t>
            </a:r>
            <a:br>
              <a:rPr lang="ru-RU" sz="1600" i="1" dirty="0"/>
            </a:br>
            <a:r>
              <a:rPr lang="ru-RU" sz="1600" i="1" dirty="0" smtClean="0"/>
              <a:t>Губки </a:t>
            </a:r>
            <a:r>
              <a:rPr lang="ru-RU" sz="1600" i="1" dirty="0"/>
              <a:t>дрожащие - плач на подходе</a:t>
            </a:r>
            <a:br>
              <a:rPr lang="ru-RU" sz="1600" i="1" dirty="0"/>
            </a:br>
            <a:r>
              <a:rPr lang="ru-RU" sz="1600" i="1" dirty="0"/>
              <a:t>Вот от чего мое сердце заходит</a:t>
            </a:r>
            <a:br>
              <a:rPr lang="ru-RU" sz="1600" i="1" dirty="0"/>
            </a:br>
            <a:r>
              <a:rPr lang="ru-RU" sz="1600" i="1" dirty="0"/>
              <a:t>Самая горечь – родного ребенка –</a:t>
            </a:r>
            <a:br>
              <a:rPr lang="ru-RU" sz="1600" i="1" dirty="0"/>
            </a:br>
            <a:r>
              <a:rPr lang="ru-RU" sz="1600" i="1" dirty="0"/>
              <a:t>Полные слез и обиды глазенки…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480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hlinkClick r:id="rId3"/>
              </a:rPr>
              <a:t>Художник </a:t>
            </a:r>
            <a:r>
              <a:rPr lang="ru-RU" sz="3600" b="1" u="sng" dirty="0" err="1">
                <a:hlinkClick r:id="rId3"/>
              </a:rPr>
              <a:t>Mary</a:t>
            </a:r>
            <a:r>
              <a:rPr lang="ru-RU" sz="3600" b="1" u="sng" dirty="0">
                <a:hlinkClick r:id="rId3"/>
              </a:rPr>
              <a:t> </a:t>
            </a:r>
            <a:r>
              <a:rPr lang="ru-RU" sz="3600" b="1" u="sng" dirty="0" err="1">
                <a:hlinkClick r:id="rId3"/>
              </a:rPr>
              <a:t>Cassatt</a:t>
            </a:r>
            <a:endParaRPr lang="ru-RU" sz="3600" dirty="0"/>
          </a:p>
        </p:txBody>
      </p:sp>
      <p:pic>
        <p:nvPicPr>
          <p:cNvPr id="9" name="Picture 2" descr="C:\Users\Татьяна\Desktop\Рисун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839452"/>
            <a:ext cx="4176464" cy="28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258816" cy="692696"/>
          </a:xfrm>
        </p:spPr>
        <p:txBody>
          <a:bodyPr>
            <a:normAutofit/>
          </a:bodyPr>
          <a:lstStyle/>
          <a:p>
            <a:r>
              <a:rPr lang="ru-RU" sz="3600" b="1" u="sng" dirty="0" err="1">
                <a:solidFill>
                  <a:srgbClr val="0000FF"/>
                </a:solidFill>
              </a:rPr>
              <a:t>Susan</a:t>
            </a:r>
            <a:r>
              <a:rPr lang="ru-RU" sz="3600" b="1" u="sng" dirty="0">
                <a:solidFill>
                  <a:srgbClr val="0000FF"/>
                </a:solidFill>
              </a:rPr>
              <a:t> </a:t>
            </a:r>
            <a:r>
              <a:rPr lang="ru-RU" sz="3600" b="1" u="sng" dirty="0" err="1" smtClean="0">
                <a:solidFill>
                  <a:srgbClr val="0000FF"/>
                </a:solidFill>
              </a:rPr>
              <a:t>Hall</a:t>
            </a:r>
            <a:endParaRPr lang="ru-RU" sz="3600" b="1" u="sng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http://img-fotki.yandex.ru/get/6617/152124108.2b/0_9ac5c_3b1e6332_XL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8720"/>
            <a:ext cx="5258405" cy="58414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-603448"/>
            <a:ext cx="3672408" cy="7353627"/>
          </a:xfrm>
        </p:spPr>
        <p:txBody>
          <a:bodyPr>
            <a:normAutofit fontScale="25000" lnSpcReduction="20000"/>
          </a:bodyPr>
          <a:lstStyle/>
          <a:p>
            <a:endParaRPr lang="ru-RU" i="1" dirty="0" smtClean="0"/>
          </a:p>
          <a:p>
            <a:endParaRPr lang="ru-RU" i="1" dirty="0"/>
          </a:p>
          <a:p>
            <a:endParaRPr lang="ru-RU" sz="5500" i="1" dirty="0" smtClean="0"/>
          </a:p>
          <a:p>
            <a:endParaRPr lang="ru-RU" i="1" dirty="0"/>
          </a:p>
          <a:p>
            <a:endParaRPr lang="ru-RU" i="1" dirty="0" smtClean="0"/>
          </a:p>
          <a:p>
            <a:r>
              <a:rPr lang="ru-RU" sz="6400" i="1" dirty="0" smtClean="0"/>
              <a:t>Я </a:t>
            </a:r>
            <a:r>
              <a:rPr lang="ru-RU" sz="6400" i="1" dirty="0"/>
              <a:t>все еще сживаюсь с ноябрем ...</a:t>
            </a:r>
            <a:endParaRPr lang="ru-RU" sz="6400" dirty="0"/>
          </a:p>
          <a:p>
            <a:r>
              <a:rPr lang="ru-RU" sz="6400" i="1" dirty="0"/>
              <a:t>Это так неброско и так пронзительно...</a:t>
            </a:r>
            <a:br>
              <a:rPr lang="ru-RU" sz="6400" i="1" dirty="0"/>
            </a:br>
            <a:r>
              <a:rPr lang="ru-RU" sz="6400" i="1" dirty="0"/>
              <a:t>Он - её мурашки. Она - его истерика.</a:t>
            </a:r>
            <a:br>
              <a:rPr lang="ru-RU" sz="6400" i="1" dirty="0"/>
            </a:br>
            <a:r>
              <a:rPr lang="ru-RU" sz="6400" i="1" dirty="0"/>
              <a:t>Без мороза по коже. Так заразительна</a:t>
            </a:r>
            <a:br>
              <a:rPr lang="ru-RU" sz="6400" i="1" dirty="0"/>
            </a:br>
            <a:r>
              <a:rPr lang="ru-RU" sz="6400" i="1" dirty="0"/>
              <a:t>Осень на вкус... по понедельникам.</a:t>
            </a:r>
            <a:br>
              <a:rPr lang="ru-RU" sz="6400" i="1" dirty="0"/>
            </a:br>
            <a:r>
              <a:rPr lang="ru-RU" sz="6400" i="1" dirty="0"/>
              <a:t/>
            </a:r>
            <a:br>
              <a:rPr lang="ru-RU" sz="6400" i="1" dirty="0"/>
            </a:br>
            <a:r>
              <a:rPr lang="ru-RU" sz="6400" i="1" dirty="0"/>
              <a:t>Тонной секунд разбавляем молчание ...</a:t>
            </a:r>
            <a:br>
              <a:rPr lang="ru-RU" sz="6400" i="1" dirty="0"/>
            </a:br>
            <a:r>
              <a:rPr lang="ru-RU" sz="6400" i="1" dirty="0"/>
              <a:t>Он ее перекус... между утром и ужином...</a:t>
            </a:r>
            <a:br>
              <a:rPr lang="ru-RU" sz="6400" i="1" dirty="0"/>
            </a:br>
            <a:r>
              <a:rPr lang="ru-RU" sz="6400" i="1" dirty="0"/>
              <a:t>Слишком родная его... до отчаянья...</a:t>
            </a:r>
            <a:br>
              <a:rPr lang="ru-RU" sz="6400" i="1" dirty="0"/>
            </a:br>
            <a:r>
              <a:rPr lang="ru-RU" sz="6400" i="1" dirty="0"/>
              <a:t>А между ними-осень . Простужена</a:t>
            </a:r>
            <a:endParaRPr lang="ru-RU" sz="6400" dirty="0"/>
          </a:p>
          <a:p>
            <a:r>
              <a:rPr lang="ru-RU" sz="6400" dirty="0"/>
              <a:t> </a:t>
            </a:r>
          </a:p>
          <a:p>
            <a:r>
              <a:rPr lang="ru-RU" sz="6400" i="1" dirty="0"/>
              <a:t>В демисезонном... Покоя хочется.</a:t>
            </a:r>
            <a:br>
              <a:rPr lang="ru-RU" sz="6400" i="1" dirty="0"/>
            </a:br>
            <a:r>
              <a:rPr lang="ru-RU" sz="6400" i="1" dirty="0"/>
              <a:t>Выспаться... Пишется в рифму... Бредовое...</a:t>
            </a:r>
            <a:br>
              <a:rPr lang="ru-RU" sz="6400" i="1" dirty="0"/>
            </a:br>
            <a:r>
              <a:rPr lang="ru-RU" sz="6400" i="1" dirty="0"/>
              <a:t>Она... так смешно от смеха морщится...</a:t>
            </a:r>
            <a:br>
              <a:rPr lang="ru-RU" sz="6400" i="1" dirty="0"/>
            </a:br>
            <a:r>
              <a:rPr lang="ru-RU" sz="6400" i="1" dirty="0"/>
              <a:t>Глаза цвета неба... почти бирюзовые...</a:t>
            </a:r>
            <a:br>
              <a:rPr lang="ru-RU" sz="6400" i="1" dirty="0"/>
            </a:br>
            <a:r>
              <a:rPr lang="ru-RU" sz="6400" i="1" dirty="0"/>
              <a:t/>
            </a:r>
            <a:br>
              <a:rPr lang="ru-RU" sz="6400" i="1" dirty="0"/>
            </a:br>
            <a:r>
              <a:rPr lang="ru-RU" sz="6400" i="1" dirty="0"/>
              <a:t>Так все неброско... моё сокровенное...</a:t>
            </a:r>
            <a:br>
              <a:rPr lang="ru-RU" sz="6400" i="1" dirty="0"/>
            </a:br>
            <a:r>
              <a:rPr lang="ru-RU" sz="6400" i="1" dirty="0"/>
              <a:t>Уходящую осень повесив на гвоздь...</a:t>
            </a:r>
            <a:br>
              <a:rPr lang="ru-RU" sz="6400" i="1" dirty="0"/>
            </a:br>
            <a:r>
              <a:rPr lang="ru-RU" sz="6400" i="1" dirty="0"/>
              <a:t>На кон ставят ставки... проверены временем...</a:t>
            </a:r>
            <a:br>
              <a:rPr lang="ru-RU" sz="6400" i="1" dirty="0"/>
            </a:br>
            <a:r>
              <a:rPr lang="ru-RU" sz="6400" i="1" dirty="0"/>
              <a:t>Он по буквам на нежность, она... "на авось"</a:t>
            </a:r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13184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490066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hlinkClick r:id="rId2"/>
              </a:rPr>
              <a:t>Художник </a:t>
            </a:r>
            <a:r>
              <a:rPr lang="ru-RU" sz="3600" b="1" u="sng" dirty="0" err="1" smtClean="0">
                <a:hlinkClick r:id="rId2"/>
              </a:rPr>
              <a:t>Josef</a:t>
            </a:r>
            <a:r>
              <a:rPr lang="ru-RU" sz="3600" b="1" u="sng" dirty="0" smtClean="0">
                <a:hlinkClick r:id="rId2"/>
              </a:rPr>
              <a:t> </a:t>
            </a:r>
            <a:r>
              <a:rPr lang="ru-RU" sz="3600" b="1" u="sng" dirty="0" err="1" smtClean="0">
                <a:hlinkClick r:id="rId2"/>
              </a:rPr>
              <a:t>Loukota</a:t>
            </a:r>
            <a:endParaRPr lang="ru-RU" sz="3600" dirty="0"/>
          </a:p>
        </p:txBody>
      </p:sp>
      <p:pic>
        <p:nvPicPr>
          <p:cNvPr id="4" name="Объект 3" descr="http://s018.radikal.ru/i514/1211/16/5cd4b85d0f3bt.jpg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104456" cy="55079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60605" y="6469637"/>
            <a:ext cx="2243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ЖенскоПортретное</a:t>
            </a:r>
            <a:r>
              <a:rPr lang="ru-RU" b="1" dirty="0"/>
              <a:t>..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60593"/>
            <a:ext cx="3438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rgbClr val="0000FF"/>
                </a:solidFill>
              </a:rPr>
              <a:t>Художник-иллюстратор </a:t>
            </a:r>
            <a:endParaRPr lang="ru-RU" sz="2400" b="1" u="sng" dirty="0" smtClean="0">
              <a:solidFill>
                <a:srgbClr val="0000FF"/>
              </a:solidFill>
            </a:endParaRPr>
          </a:p>
          <a:p>
            <a:r>
              <a:rPr lang="ru-RU" sz="2400" b="1" u="sng" dirty="0" smtClean="0">
                <a:solidFill>
                  <a:srgbClr val="0000FF"/>
                </a:solidFill>
              </a:rPr>
              <a:t> </a:t>
            </a:r>
            <a:r>
              <a:rPr lang="ru-RU" sz="2400" b="1" u="sng" dirty="0" err="1">
                <a:solidFill>
                  <a:srgbClr val="0000FF"/>
                </a:solidFill>
              </a:rPr>
              <a:t>Jules</a:t>
            </a:r>
            <a:r>
              <a:rPr lang="ru-RU" sz="2400" b="1" u="sng" dirty="0">
                <a:solidFill>
                  <a:srgbClr val="0000FF"/>
                </a:solidFill>
              </a:rPr>
              <a:t> </a:t>
            </a:r>
            <a:r>
              <a:rPr lang="ru-RU" sz="2400" b="1" u="sng" dirty="0" err="1">
                <a:solidFill>
                  <a:srgbClr val="0000FF"/>
                </a:solidFill>
              </a:rPr>
              <a:t>Erbit</a:t>
            </a:r>
            <a:endParaRPr lang="ru-RU" sz="2400" b="1" dirty="0"/>
          </a:p>
        </p:txBody>
      </p:sp>
      <p:pic>
        <p:nvPicPr>
          <p:cNvPr id="7" name="Рисунок 6" descr="Художник-иллюстратор Jules Erbit 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93663"/>
            <a:ext cx="4319562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45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Djordje Prudnikoff (23) (497x700, 55Kb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643835"/>
            <a:ext cx="4832323" cy="60869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004048" y="116631"/>
            <a:ext cx="4139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Она пришла ко мне, молчащая, как ночь,</a:t>
            </a:r>
            <a:br>
              <a:rPr lang="ru-RU" sz="2000" i="1" dirty="0"/>
            </a:br>
            <a:r>
              <a:rPr lang="ru-RU" sz="2000" i="1" dirty="0"/>
              <a:t>Глядящая, как ночь, фиалками-очами,</a:t>
            </a:r>
            <a:br>
              <a:rPr lang="ru-RU" sz="2000" i="1" dirty="0"/>
            </a:br>
            <a:r>
              <a:rPr lang="ru-RU" sz="2000" i="1" dirty="0"/>
              <a:t>Где росы кроткие </a:t>
            </a:r>
            <a:r>
              <a:rPr lang="ru-RU" sz="2000" i="1" dirty="0" err="1"/>
              <a:t>звездилися</a:t>
            </a:r>
            <a:r>
              <a:rPr lang="ru-RU" sz="2000" i="1" dirty="0"/>
              <a:t> лучами,</a:t>
            </a:r>
            <a:br>
              <a:rPr lang="ru-RU" sz="2000" i="1" dirty="0"/>
            </a:br>
            <a:r>
              <a:rPr lang="ru-RU" sz="2000" i="1" dirty="0"/>
              <a:t>Она пришла ко мне - такая же точь-в-точь,</a:t>
            </a:r>
            <a:br>
              <a:rPr lang="ru-RU" sz="2000" i="1" dirty="0"/>
            </a:br>
            <a:r>
              <a:rPr lang="ru-RU" sz="2000" i="1" dirty="0"/>
              <a:t>Как тиховейная, как вкрадчивая ночь.</a:t>
            </a:r>
            <a:br>
              <a:rPr lang="ru-RU" sz="2000" i="1" dirty="0"/>
            </a:br>
            <a:r>
              <a:rPr lang="ru-RU" sz="2000" i="1" dirty="0"/>
              <a:t>Ее единый взгляд проник до глуби тайной</a:t>
            </a:r>
            <a:br>
              <a:rPr lang="ru-RU" sz="2000" i="1" dirty="0"/>
            </a:br>
            <a:r>
              <a:rPr lang="ru-RU" sz="2000" i="1" dirty="0"/>
              <a:t>Где в зеркале немом - мое другое я,</a:t>
            </a:r>
            <a:br>
              <a:rPr lang="ru-RU" sz="2000" i="1" dirty="0"/>
            </a:br>
            <a:r>
              <a:rPr lang="ru-RU" sz="2000" i="1" dirty="0"/>
              <a:t>И я - как лик </a:t>
            </a:r>
            <a:r>
              <a:rPr lang="ru-RU" sz="2000" i="1" dirty="0" err="1"/>
              <a:t>ея</a:t>
            </a:r>
            <a:r>
              <a:rPr lang="ru-RU" sz="2000" i="1" dirty="0"/>
              <a:t>, она - как тень моя,</a:t>
            </a:r>
            <a:br>
              <a:rPr lang="ru-RU" sz="2000" i="1" dirty="0"/>
            </a:br>
            <a:r>
              <a:rPr lang="ru-RU" sz="2000" i="1" dirty="0"/>
              <a:t>Мы молча смотримся в затон необычайный,</a:t>
            </a:r>
            <a:br>
              <a:rPr lang="ru-RU" sz="2000" i="1" dirty="0"/>
            </a:br>
            <a:r>
              <a:rPr lang="ru-RU" sz="2000" i="1" dirty="0"/>
              <a:t>Горящий звездностью, бездонностью и тайной.</a:t>
            </a:r>
            <a:br>
              <a:rPr lang="ru-RU" sz="2000" i="1" dirty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/>
              <a:t>К. Бальмонт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-2496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err="1">
                <a:solidFill>
                  <a:srgbClr val="0000FF"/>
                </a:solidFill>
              </a:rPr>
              <a:t>Djordje</a:t>
            </a:r>
            <a:r>
              <a:rPr lang="ru-RU" sz="3600" b="1" u="sng" dirty="0">
                <a:solidFill>
                  <a:srgbClr val="0000FF"/>
                </a:solidFill>
              </a:rPr>
              <a:t> </a:t>
            </a:r>
            <a:r>
              <a:rPr lang="ru-RU" sz="3600" b="1" u="sng" dirty="0" err="1">
                <a:solidFill>
                  <a:srgbClr val="0000FF"/>
                </a:solidFill>
              </a:rPr>
              <a:t>Prudnikoff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217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3520" y="0"/>
            <a:ext cx="5044033" cy="836712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0000FF"/>
                </a:solidFill>
              </a:rPr>
              <a:t>А. </a:t>
            </a:r>
            <a:r>
              <a:rPr lang="ru-RU" sz="3600" b="1" u="sng" dirty="0" err="1" smtClean="0">
                <a:solidFill>
                  <a:srgbClr val="0000FF"/>
                </a:solidFill>
              </a:rPr>
              <a:t>Херманн</a:t>
            </a:r>
            <a:endParaRPr lang="ru-RU" sz="3600" b="1" u="sng" dirty="0">
              <a:solidFill>
                <a:srgbClr val="0000FF"/>
              </a:solidFill>
            </a:endParaRPr>
          </a:p>
        </p:txBody>
      </p:sp>
      <p:pic>
        <p:nvPicPr>
          <p:cNvPr id="6" name="Объект 3" descr="Изображение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146" y="797446"/>
            <a:ext cx="3275856" cy="48606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74390" y="56081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         </a:t>
            </a:r>
            <a:r>
              <a:rPr lang="ru-RU" dirty="0" err="1" smtClean="0"/>
              <a:t>Эспальда</a:t>
            </a:r>
            <a:r>
              <a:rPr lang="ru-RU" dirty="0"/>
              <a:t>. 2006 г.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8305" y="580526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8305" y="0"/>
            <a:ext cx="2224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00FF"/>
                </a:solidFill>
              </a:rPr>
              <a:t>В. Харитонов</a:t>
            </a:r>
            <a:endParaRPr lang="ru-RU" sz="2800" dirty="0"/>
          </a:p>
        </p:txBody>
      </p:sp>
      <p:pic>
        <p:nvPicPr>
          <p:cNvPr id="10" name="Объект 3" descr="Изображение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5" y="523220"/>
            <a:ext cx="3569599" cy="290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3491880" y="3798332"/>
            <a:ext cx="165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00FF"/>
                </a:solidFill>
              </a:rPr>
              <a:t>Марина Подгаевская</a:t>
            </a:r>
            <a:endParaRPr lang="ru-RU" dirty="0"/>
          </a:p>
        </p:txBody>
      </p:sp>
      <p:pic>
        <p:nvPicPr>
          <p:cNvPr id="13" name="Объект 3" descr="Изображение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8611"/>
            <a:ext cx="2952328" cy="2222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>
                <a:hlinkClick r:id="rId2"/>
              </a:rPr>
              <a:t>Женские образы в изобразительном искусстве Древнего Египта</a:t>
            </a:r>
            <a:r>
              <a:rPr lang="ru-RU" sz="3600" b="1" u="sng" dirty="0"/>
              <a:t> 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  <p:pic>
        <p:nvPicPr>
          <p:cNvPr id="4" name="Объект 3" descr="Пирующие девушки, гробница Нахта (18 династия)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176464" cy="4920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6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Пирующие девушки, гробница </a:t>
            </a:r>
            <a:r>
              <a:rPr lang="ru-RU" b="1" i="1" dirty="0" err="1"/>
              <a:t>Нахта</a:t>
            </a:r>
            <a:r>
              <a:rPr lang="ru-RU" b="1" i="1" dirty="0"/>
              <a:t> (18 династия)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10951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 «Если ты склонен к добру, заведи себе дом.</a:t>
            </a:r>
            <a:endParaRPr lang="ru-RU" dirty="0"/>
          </a:p>
          <a:p>
            <a:r>
              <a:rPr lang="ru-RU" b="1" dirty="0"/>
              <a:t>Как подобает, его госпожу возлюби.</a:t>
            </a:r>
            <a:endParaRPr lang="ru-RU" dirty="0"/>
          </a:p>
          <a:p>
            <a:r>
              <a:rPr lang="ru-RU" b="1" dirty="0"/>
              <a:t>Чрево ее насыщай, одевай ее тело,</a:t>
            </a:r>
            <a:endParaRPr lang="ru-RU" dirty="0"/>
          </a:p>
          <a:p>
            <a:r>
              <a:rPr lang="ru-RU" b="1" dirty="0"/>
              <a:t>Кожу ее умащай благовонным бальзамом,</a:t>
            </a:r>
            <a:endParaRPr lang="ru-RU" dirty="0"/>
          </a:p>
          <a:p>
            <a:r>
              <a:rPr lang="ru-RU" b="1" dirty="0"/>
              <a:t>Сердце ее услаждай, поколе ты жив!</a:t>
            </a:r>
            <a:endParaRPr lang="ru-RU" dirty="0"/>
          </a:p>
          <a:p>
            <a:r>
              <a:rPr lang="ru-RU" b="1" dirty="0"/>
              <a:t>Она - превосходная пашня для своего господина»</a:t>
            </a:r>
            <a:r>
              <a:rPr lang="ru-RU" dirty="0"/>
              <a:t> (Поучения </a:t>
            </a:r>
            <a:r>
              <a:rPr lang="ru-RU" dirty="0" err="1"/>
              <a:t>Птахотепа</a:t>
            </a:r>
            <a:r>
              <a:rPr lang="ru-RU" dirty="0"/>
              <a:t>)</a:t>
            </a:r>
          </a:p>
        </p:txBody>
      </p:sp>
      <p:pic>
        <p:nvPicPr>
          <p:cNvPr id="8" name="Объект 3" descr="Девушки с лотосами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32756"/>
            <a:ext cx="3168352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2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18" y="0"/>
            <a:ext cx="3178696" cy="836712"/>
          </a:xfrm>
        </p:spPr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rgbClr val="0000FF"/>
                </a:solidFill>
              </a:rPr>
              <a:t>Леонардо да Винчи</a:t>
            </a:r>
            <a:r>
              <a:rPr lang="ru-RU" sz="3600" b="1" u="sng" dirty="0">
                <a:solidFill>
                  <a:srgbClr val="0000FF"/>
                </a:solidFill>
              </a:rPr>
              <a:t/>
            </a:r>
            <a:br>
              <a:rPr lang="ru-RU" sz="3600" b="1" u="sng" dirty="0">
                <a:solidFill>
                  <a:srgbClr val="0000FF"/>
                </a:solidFill>
              </a:rPr>
            </a:br>
            <a:endParaRPr lang="ru-RU" sz="3600" b="1" u="sng" dirty="0">
              <a:solidFill>
                <a:srgbClr val="0000FF"/>
              </a:solidFill>
            </a:endParaRPr>
          </a:p>
        </p:txBody>
      </p:sp>
      <p:pic>
        <p:nvPicPr>
          <p:cNvPr id="4" name="Объект 3" descr="Леонардо да Винчи &quot;Мадонна с цветком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1" y="3580361"/>
            <a:ext cx="2606709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6532689"/>
            <a:ext cx="230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"Мадонна с цветком"</a:t>
            </a:r>
          </a:p>
        </p:txBody>
      </p:sp>
      <p:pic>
        <p:nvPicPr>
          <p:cNvPr id="6" name="Рисунок 5" descr="Леонардо да Винчи &quot;Мона Лиза&quot; (Джоконда)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9" y="589330"/>
            <a:ext cx="2478442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94707" y="3253626"/>
            <a:ext cx="284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"</a:t>
            </a:r>
            <a:r>
              <a:rPr lang="ru-RU" dirty="0" err="1"/>
              <a:t>Мона</a:t>
            </a:r>
            <a:r>
              <a:rPr lang="ru-RU" dirty="0"/>
              <a:t> Лиза" ("Джоконда")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3968" y="589330"/>
            <a:ext cx="439248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 smtClean="0">
                <a:solidFill>
                  <a:srgbClr val="0000FF"/>
                </a:solidFill>
              </a:rPr>
              <a:t>Образ   женщины   в   живописи</a:t>
            </a:r>
            <a:r>
              <a:rPr lang="ru-RU" sz="3200" u="sng" dirty="0" smtClean="0">
                <a:solidFill>
                  <a:srgbClr val="0000FF"/>
                </a:solidFill>
              </a:rPr>
              <a:t>  </a:t>
            </a:r>
            <a:r>
              <a:rPr lang="ru-RU" sz="3200" b="1" u="sng" dirty="0" smtClean="0">
                <a:solidFill>
                  <a:srgbClr val="0000FF"/>
                </a:solidFill>
              </a:rPr>
              <a:t>Рафаэля</a:t>
            </a:r>
            <a:r>
              <a:rPr lang="ru-RU" sz="3200" u="sng" dirty="0" smtClean="0">
                <a:solidFill>
                  <a:srgbClr val="0000FF"/>
                </a:solidFill>
              </a:rPr>
              <a:t/>
            </a:r>
            <a:br>
              <a:rPr lang="ru-RU" sz="3200" u="sng" dirty="0" smtClean="0">
                <a:solidFill>
                  <a:srgbClr val="0000FF"/>
                </a:solidFill>
              </a:rPr>
            </a:br>
            <a:endParaRPr lang="ru-RU" sz="3200" u="sng" dirty="0">
              <a:solidFill>
                <a:srgbClr val="0000FF"/>
              </a:solidFill>
            </a:endParaRPr>
          </a:p>
        </p:txBody>
      </p:sp>
      <p:pic>
        <p:nvPicPr>
          <p:cNvPr id="9" name="Picture 2" descr="C:\Users\Татьяна\Desktop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52782"/>
            <a:ext cx="4485763" cy="506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5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89240"/>
            <a:ext cx="4680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Принцесса де </a:t>
            </a:r>
            <a:r>
              <a:rPr lang="ru-RU" dirty="0" err="1" smtClean="0"/>
              <a:t>Брогли</a:t>
            </a:r>
            <a:r>
              <a:rPr lang="ru-RU" dirty="0" smtClean="0"/>
              <a:t> 1851-53. Метрополитен-музей,</a:t>
            </a:r>
            <a:r>
              <a:rPr lang="en-US" dirty="0" smtClean="0"/>
              <a:t> </a:t>
            </a:r>
            <a:r>
              <a:rPr lang="ru-RU" dirty="0" smtClean="0"/>
              <a:t>Нью-Йорк.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974855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b="1" u="sng" dirty="0" err="1" smtClean="0">
                <a:solidFill>
                  <a:srgbClr val="0000FF"/>
                </a:solidFill>
              </a:rPr>
              <a:t>Энгр</a:t>
            </a:r>
            <a:r>
              <a:rPr lang="ru-RU" sz="2800" b="1" u="sng" dirty="0">
                <a:solidFill>
                  <a:srgbClr val="0000FF"/>
                </a:solidFill>
              </a:rPr>
              <a:t>, Жан Огюст Доминик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9" name="Объект 3" descr="Изображе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744416" cy="51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88024" y="116632"/>
            <a:ext cx="296267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u="sng" smtClean="0">
                <a:solidFill>
                  <a:srgbClr val="0000FF"/>
                </a:solidFill>
              </a:rPr>
              <a:t>Hans Zatzka</a:t>
            </a:r>
            <a:r>
              <a:rPr lang="ru-RU" sz="3600" b="1" i="1" u="sng" smtClean="0">
                <a:solidFill>
                  <a:srgbClr val="0000FF"/>
                </a:solidFill>
              </a:rPr>
              <a:t> </a:t>
            </a:r>
            <a:endParaRPr lang="ru-RU" sz="3600" b="1" u="sng" dirty="0">
              <a:solidFill>
                <a:srgbClr val="0000FF"/>
              </a:solidFill>
            </a:endParaRPr>
          </a:p>
        </p:txBody>
      </p:sp>
      <p:pic>
        <p:nvPicPr>
          <p:cNvPr id="12" name="Объект 3" descr="http://s49.radikal.ru/i126/1102/e9/fdc9d5754a28t.jpg">
            <a:hlinkClick r:id="rId3" tgtFrame="&quot;_blank&quot;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381642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9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3552" y="0"/>
            <a:ext cx="4843247" cy="3326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				 </a:t>
            </a:r>
            <a:r>
              <a:rPr lang="ru-RU" sz="3200" b="1" dirty="0">
                <a:solidFill>
                  <a:srgbClr val="0000FF"/>
                </a:solidFill>
              </a:rPr>
              <a:t>ДАНИЭЛЬ РИДЖВЕЙ НАЙТ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600" b="1" u="sng" dirty="0" err="1" smtClean="0">
                <a:solidFill>
                  <a:srgbClr val="0000FF"/>
                </a:solidFill>
              </a:rPr>
              <a:t>Daniel</a:t>
            </a:r>
            <a:r>
              <a:rPr lang="ru-RU" sz="3600" b="1" u="sng" dirty="0" smtClean="0">
                <a:solidFill>
                  <a:srgbClr val="0000FF"/>
                </a:solidFill>
              </a:rPr>
              <a:t> </a:t>
            </a:r>
            <a:r>
              <a:rPr lang="ru-RU" sz="3600" b="1" u="sng" dirty="0" err="1">
                <a:solidFill>
                  <a:srgbClr val="0000FF"/>
                </a:solidFill>
              </a:rPr>
              <a:t>Ridgway</a:t>
            </a:r>
            <a:r>
              <a:rPr lang="ru-RU" sz="3600" b="1" u="sng" dirty="0">
                <a:solidFill>
                  <a:srgbClr val="0000FF"/>
                </a:solidFill>
              </a:rPr>
              <a:t> </a:t>
            </a:r>
            <a:r>
              <a:rPr lang="ru-RU" sz="3600" b="1" u="sng" dirty="0" err="1">
                <a:solidFill>
                  <a:srgbClr val="0000FF"/>
                </a:solidFill>
              </a:rPr>
              <a:t>Knight</a:t>
            </a:r>
            <a:endParaRPr lang="ru-RU" sz="3600" b="1" u="sng" dirty="0">
              <a:solidFill>
                <a:srgbClr val="0000FF"/>
              </a:solidFill>
            </a:endParaRPr>
          </a:p>
        </p:txBody>
      </p:sp>
      <p:pic>
        <p:nvPicPr>
          <p:cNvPr id="4" name="Объект 3" descr="http://radikal.ua/data/upload/0fccf/49112/d9014acc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7328"/>
            <a:ext cx="4176464" cy="50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835696" y="6472030"/>
            <a:ext cx="2007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 дали от города...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346" y="0"/>
            <a:ext cx="3995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Тишина</a:t>
            </a:r>
            <a:endParaRPr lang="ru-RU" b="1" dirty="0"/>
          </a:p>
          <a:p>
            <a:r>
              <a:rPr lang="ru-RU" i="1" dirty="0" smtClean="0"/>
              <a:t>  Я </a:t>
            </a:r>
            <a:r>
              <a:rPr lang="ru-RU" i="1" dirty="0"/>
              <a:t>люблю дыханье тишины,</a:t>
            </a:r>
            <a:br>
              <a:rPr lang="ru-RU" i="1" dirty="0"/>
            </a:br>
            <a:r>
              <a:rPr lang="ru-RU" i="1" dirty="0" smtClean="0"/>
              <a:t>  Сладкий </a:t>
            </a:r>
            <a:r>
              <a:rPr lang="ru-RU" i="1" dirty="0"/>
              <a:t>аромат её иллюзий...</a:t>
            </a:r>
            <a:br>
              <a:rPr lang="ru-RU" i="1" dirty="0"/>
            </a:br>
            <a:r>
              <a:rPr lang="ru-RU" i="1" dirty="0"/>
              <a:t>  Мир загадок</a:t>
            </a:r>
            <a:r>
              <a:rPr lang="ru-RU" i="1" dirty="0" smtClean="0"/>
              <a:t>, радужные </a:t>
            </a:r>
            <a:r>
              <a:rPr lang="ru-RU" i="1" dirty="0"/>
              <a:t>сны</a:t>
            </a:r>
            <a:br>
              <a:rPr lang="ru-RU" i="1" dirty="0"/>
            </a:br>
            <a:r>
              <a:rPr lang="ru-RU" i="1" dirty="0"/>
              <a:t>  Лабиринтов тайных вечный узел.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908720"/>
            <a:ext cx="409650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Милый сердцу уголок</a:t>
            </a:r>
            <a:br>
              <a:rPr lang="ru-RU" sz="2800" dirty="0"/>
            </a:br>
            <a:r>
              <a:rPr lang="ru-RU" sz="2800" dirty="0"/>
              <a:t>Речка, лес и поле.</a:t>
            </a:r>
            <a:br>
              <a:rPr lang="ru-RU" sz="2800" dirty="0"/>
            </a:br>
            <a:r>
              <a:rPr lang="ru-RU" sz="2800" dirty="0"/>
              <a:t>До чего же хорошо</a:t>
            </a:r>
            <a:br>
              <a:rPr lang="ru-RU" sz="2800" dirty="0"/>
            </a:br>
            <a:r>
              <a:rPr lang="ru-RU" sz="2800" dirty="0"/>
              <a:t>Коль душа не ноет.</a:t>
            </a:r>
            <a:br>
              <a:rPr lang="ru-RU" sz="2800" dirty="0"/>
            </a:br>
            <a:r>
              <a:rPr lang="ru-RU" sz="2800" dirty="0"/>
              <a:t>Выйди в поле и вдохни</a:t>
            </a:r>
            <a:br>
              <a:rPr lang="ru-RU" sz="2800" dirty="0"/>
            </a:br>
            <a:r>
              <a:rPr lang="ru-RU" sz="2800" dirty="0"/>
              <a:t>Воздух полной грудью,</a:t>
            </a:r>
            <a:br>
              <a:rPr lang="ru-RU" sz="2800" dirty="0"/>
            </a:br>
            <a:r>
              <a:rPr lang="ru-RU" sz="2800" dirty="0"/>
              <a:t>В тени леса отдохни, -</a:t>
            </a:r>
            <a:br>
              <a:rPr lang="ru-RU" sz="2800" dirty="0"/>
            </a:br>
            <a:r>
              <a:rPr lang="ru-RU" sz="2800" dirty="0"/>
              <a:t>Распрощайся с грустью.</a:t>
            </a:r>
            <a:br>
              <a:rPr lang="ru-RU" sz="2800" dirty="0"/>
            </a:br>
            <a:r>
              <a:rPr lang="ru-RU" sz="2800" dirty="0"/>
              <a:t>В речке смой свою печаль,</a:t>
            </a:r>
            <a:br>
              <a:rPr lang="ru-RU" sz="2800" dirty="0"/>
            </a:br>
            <a:r>
              <a:rPr lang="ru-RU" sz="2800" dirty="0"/>
              <a:t>Сбрось с души ты бремя.</a:t>
            </a:r>
            <a:br>
              <a:rPr lang="ru-RU" sz="2800" dirty="0"/>
            </a:br>
            <a:r>
              <a:rPr lang="ru-RU" sz="2800" dirty="0"/>
              <a:t>И забудь, что было жаль</a:t>
            </a:r>
            <a:br>
              <a:rPr lang="ru-RU" sz="2800" dirty="0"/>
            </a:br>
            <a:r>
              <a:rPr lang="ru-RU" sz="2800" dirty="0"/>
              <a:t> Все излечит время.</a:t>
            </a:r>
          </a:p>
        </p:txBody>
      </p:sp>
    </p:spTree>
    <p:extLst>
      <p:ext uri="{BB962C8B-B14F-4D97-AF65-F5344CB8AC3E}">
        <p14:creationId xmlns:p14="http://schemas.microsoft.com/office/powerpoint/2010/main" val="263793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0"/>
            <a:ext cx="2530624" cy="836712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rgbClr val="0000FF"/>
                </a:solidFill>
              </a:rPr>
              <a:t>Emile Vernon</a:t>
            </a:r>
            <a:endParaRPr lang="ru-RU" sz="3600" b="1" u="sng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http://s60.radikal.ru/i170/1210/a1/16207fe8c71ct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52" y="836712"/>
            <a:ext cx="4101951" cy="5568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372200" y="6405633"/>
            <a:ext cx="205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Pretty In Pink, 1909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0"/>
            <a:ext cx="2736304" cy="1228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u="sng" dirty="0" smtClean="0">
                <a:solidFill>
                  <a:srgbClr val="0000FF"/>
                </a:solidFill>
              </a:rPr>
              <a:t>Ли </a:t>
            </a:r>
            <a:r>
              <a:rPr lang="ru-RU" sz="3600" b="1" i="1" u="sng" dirty="0" err="1" smtClean="0">
                <a:solidFill>
                  <a:srgbClr val="0000FF"/>
                </a:solidFill>
              </a:rPr>
              <a:t>Ханей</a:t>
            </a:r>
            <a:r>
              <a:rPr lang="ru-RU" sz="3600" b="1" i="1" u="sng" dirty="0" smtClean="0">
                <a:solidFill>
                  <a:srgbClr val="0000FF"/>
                </a:solidFill>
              </a:rPr>
              <a:t> (</a:t>
            </a:r>
            <a:r>
              <a:rPr lang="ru-RU" sz="3600" b="1" i="1" u="sng" dirty="0" err="1" smtClean="0">
                <a:solidFill>
                  <a:srgbClr val="0000FF"/>
                </a:solidFill>
              </a:rPr>
              <a:t>Luo</a:t>
            </a:r>
            <a:r>
              <a:rPr lang="ru-RU" sz="3600" b="1" i="1" u="sng" dirty="0" smtClean="0">
                <a:solidFill>
                  <a:srgbClr val="0000FF"/>
                </a:solidFill>
              </a:rPr>
              <a:t> </a:t>
            </a:r>
            <a:r>
              <a:rPr lang="ru-RU" sz="3600" b="1" i="1" u="sng" dirty="0" err="1" smtClean="0">
                <a:solidFill>
                  <a:srgbClr val="0000FF"/>
                </a:solidFill>
              </a:rPr>
              <a:t>Hanlei</a:t>
            </a:r>
            <a:r>
              <a:rPr lang="ru-RU" sz="3600" b="1" i="1" u="sng" dirty="0" smtClean="0">
                <a:solidFill>
                  <a:srgbClr val="0000FF"/>
                </a:solidFill>
              </a:rPr>
              <a:t>) </a:t>
            </a:r>
            <a:r>
              <a:rPr lang="ru-RU" sz="3600" b="1" i="1" u="sng" dirty="0" err="1" smtClean="0">
                <a:solidFill>
                  <a:srgbClr val="0000FF"/>
                </a:solidFill>
              </a:rPr>
              <a:t>China</a:t>
            </a:r>
            <a:r>
              <a:rPr lang="ru-RU" sz="3600" u="sng" dirty="0" smtClean="0">
                <a:solidFill>
                  <a:srgbClr val="0000FF"/>
                </a:solidFill>
              </a:rPr>
              <a:t/>
            </a:r>
            <a:br>
              <a:rPr lang="ru-RU" sz="3600" u="sng" dirty="0" smtClean="0">
                <a:solidFill>
                  <a:srgbClr val="0000FF"/>
                </a:solidFill>
              </a:rPr>
            </a:br>
            <a:endParaRPr lang="ru-RU" sz="3600" u="sng" dirty="0">
              <a:solidFill>
                <a:srgbClr val="0000FF"/>
              </a:solidFill>
            </a:endParaRPr>
          </a:p>
        </p:txBody>
      </p:sp>
      <p:pic>
        <p:nvPicPr>
          <p:cNvPr id="9" name="Объект 3" descr="http://i058.radikal.ru/1301/52/a4539451dc75t.jpg">
            <a:hlinkClick r:id="rId4" tgtFrame="&quot;_blank&quot;"/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2042"/>
            <a:ext cx="209473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255912" y="980728"/>
            <a:ext cx="26460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НЕЖНОЕ...</a:t>
            </a:r>
            <a:endParaRPr lang="ru-RU" sz="2000" dirty="0"/>
          </a:p>
          <a:p>
            <a:r>
              <a:rPr lang="ru-RU" sz="2000" i="1" dirty="0"/>
              <a:t>Ты в одеянии воздушном сравнишься чудной красотой</a:t>
            </a:r>
            <a:endParaRPr lang="ru-RU" sz="2000" dirty="0"/>
          </a:p>
          <a:p>
            <a:r>
              <a:rPr lang="ru-RU" sz="2000" i="1" dirty="0"/>
              <a:t>С пионом, что под небом южным хрустальной окроплён росой.</a:t>
            </a:r>
            <a:endParaRPr lang="ru-RU" sz="2000" dirty="0"/>
          </a:p>
          <a:p>
            <a:r>
              <a:rPr lang="ru-RU" sz="2000" i="1" dirty="0"/>
              <a:t>И, чтоб ещё тебя увидеть, я этот мир забыть готов,</a:t>
            </a:r>
            <a:endParaRPr lang="ru-RU" sz="2000" dirty="0"/>
          </a:p>
          <a:p>
            <a:r>
              <a:rPr lang="ru-RU" sz="2000" i="1" dirty="0"/>
              <a:t>Поднявшись по отвесным кручам в обитель райскую богов.</a:t>
            </a:r>
            <a:endParaRPr lang="ru-RU" sz="2000" dirty="0"/>
          </a:p>
          <a:p>
            <a:r>
              <a:rPr lang="ru-RU" sz="2000" i="1" dirty="0"/>
              <a:t>Ли </a:t>
            </a:r>
            <a:r>
              <a:rPr lang="ru-RU" sz="2000" i="1" dirty="0" err="1"/>
              <a:t>Бо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989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4320480" cy="908720"/>
          </a:xfrm>
        </p:spPr>
        <p:txBody>
          <a:bodyPr>
            <a:normAutofit fontScale="90000"/>
          </a:bodyPr>
          <a:lstStyle/>
          <a:p>
            <a:r>
              <a:rPr lang="ru-RU" sz="2400" b="1" u="sng" dirty="0">
                <a:solidFill>
                  <a:srgbClr val="0000FF"/>
                </a:solidFill>
              </a:rPr>
              <a:t>ТУЛУЗ-ЛОТРЕК Анри Мари </a:t>
            </a:r>
            <a:r>
              <a:rPr lang="ru-RU" sz="2400" b="1" u="sng" dirty="0" err="1" smtClean="0">
                <a:solidFill>
                  <a:srgbClr val="0000FF"/>
                </a:solidFill>
              </a:rPr>
              <a:t>Раймон</a:t>
            </a:r>
            <a:r>
              <a:rPr lang="en-US" sz="2400" b="1" u="sng" dirty="0" smtClean="0">
                <a:solidFill>
                  <a:srgbClr val="0000FF"/>
                </a:solidFill>
              </a:rPr>
              <a:t/>
            </a:r>
            <a:br>
              <a:rPr lang="en-US" sz="2400" b="1" u="sng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французский </a:t>
            </a:r>
            <a:r>
              <a:rPr lang="ru-RU" sz="2400" b="1" dirty="0">
                <a:solidFill>
                  <a:srgbClr val="0000FF"/>
                </a:solidFill>
              </a:rPr>
              <a:t>живописец</a:t>
            </a:r>
          </a:p>
        </p:txBody>
      </p:sp>
      <p:pic>
        <p:nvPicPr>
          <p:cNvPr id="4" name="Объект 3" descr="Изображе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104456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59328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ru-RU" dirty="0" smtClean="0"/>
              <a:t>"</a:t>
            </a:r>
            <a:r>
              <a:rPr lang="ru-RU" dirty="0"/>
              <a:t>Танцующая Джейн </a:t>
            </a:r>
            <a:r>
              <a:rPr lang="ru-RU" dirty="0" err="1"/>
              <a:t>Авриль</a:t>
            </a:r>
            <a:r>
              <a:rPr lang="ru-RU" dirty="0"/>
              <a:t>, эскиз к плакату </a:t>
            </a:r>
            <a:r>
              <a:rPr lang="ru-RU" dirty="0" err="1"/>
              <a:t>Жарден</a:t>
            </a:r>
            <a:r>
              <a:rPr lang="ru-RU" dirty="0"/>
              <a:t> де Пари"</a:t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05180" y="368896"/>
            <a:ext cx="39811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 smtClean="0">
                <a:solidFill>
                  <a:srgbClr val="0000FF"/>
                </a:solidFill>
              </a:rPr>
              <a:t>Художник </a:t>
            </a:r>
            <a:r>
              <a:rPr lang="ru-RU" sz="3200" b="1" u="sng" dirty="0" err="1" smtClean="0">
                <a:solidFill>
                  <a:srgbClr val="0000FF"/>
                </a:solidFill>
              </a:rPr>
              <a:t>Igor</a:t>
            </a:r>
            <a:r>
              <a:rPr lang="ru-RU" sz="3200" b="1" u="sng" dirty="0" smtClean="0">
                <a:solidFill>
                  <a:srgbClr val="0000FF"/>
                </a:solidFill>
              </a:rPr>
              <a:t> </a:t>
            </a:r>
            <a:r>
              <a:rPr lang="ru-RU" sz="3200" b="1" u="sng" dirty="0" err="1" smtClean="0">
                <a:solidFill>
                  <a:srgbClr val="0000FF"/>
                </a:solidFill>
              </a:rPr>
              <a:t>Andrianov</a:t>
            </a:r>
            <a:r>
              <a:rPr lang="ru-RU" sz="3200" b="1" u="sng" dirty="0" smtClean="0">
                <a:solidFill>
                  <a:srgbClr val="0000FF"/>
                </a:solidFill>
              </a:rPr>
              <a:t>, </a:t>
            </a:r>
            <a:r>
              <a:rPr lang="ru-RU" sz="3200" b="1" u="sng" dirty="0" err="1" smtClean="0">
                <a:solidFill>
                  <a:srgbClr val="0000FF"/>
                </a:solidFill>
              </a:rPr>
              <a:t>Shulman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9" name="Рисунок 8" descr="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44167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7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"/>
            <a:ext cx="2592288" cy="434929"/>
          </a:xfrm>
        </p:spPr>
        <p:txBody>
          <a:bodyPr>
            <a:normAutofit fontScale="90000"/>
          </a:bodyPr>
          <a:lstStyle/>
          <a:p>
            <a:r>
              <a:rPr lang="ru-RU" sz="2400" b="1" u="sng" dirty="0">
                <a:solidFill>
                  <a:srgbClr val="0000FF"/>
                </a:solidFill>
              </a:rPr>
              <a:t>Владимир Мухин</a:t>
            </a:r>
          </a:p>
        </p:txBody>
      </p:sp>
      <p:pic>
        <p:nvPicPr>
          <p:cNvPr id="4" name="Объект 3" descr="Изображе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4930"/>
            <a:ext cx="338437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76056" y="74890"/>
            <a:ext cx="35283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u="sng" dirty="0" smtClean="0">
                <a:solidFill>
                  <a:srgbClr val="0000FF"/>
                </a:solidFill>
              </a:rPr>
              <a:t>Художник-акварелист Вячеслав Коробейников</a:t>
            </a:r>
            <a:r>
              <a:rPr lang="ru-RU" sz="2400" u="sng" dirty="0" smtClean="0">
                <a:solidFill>
                  <a:srgbClr val="0000FF"/>
                </a:solidFill>
              </a:rPr>
              <a:t/>
            </a:r>
            <a:br>
              <a:rPr lang="ru-RU" sz="2400" u="sng" dirty="0" smtClean="0">
                <a:solidFill>
                  <a:srgbClr val="0000FF"/>
                </a:solidFill>
              </a:rPr>
            </a:br>
            <a:endParaRPr lang="ru-RU" sz="2400" u="sng" dirty="0">
              <a:solidFill>
                <a:srgbClr val="0000FF"/>
              </a:solidFill>
            </a:endParaRPr>
          </a:p>
        </p:txBody>
      </p:sp>
      <p:pic>
        <p:nvPicPr>
          <p:cNvPr id="7" name="Рисунок 6" descr="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7"/>
            <a:ext cx="3960440" cy="59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453" y="6403640"/>
            <a:ext cx="2797193" cy="4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u="sng" dirty="0" err="1" smtClean="0">
                <a:solidFill>
                  <a:srgbClr val="0000FF"/>
                </a:solidFill>
              </a:rPr>
              <a:t>Курилко</a:t>
            </a:r>
            <a:r>
              <a:rPr lang="ru-RU" sz="3600" b="1" u="sng" dirty="0" smtClean="0">
                <a:solidFill>
                  <a:srgbClr val="0000FF"/>
                </a:solidFill>
              </a:rPr>
              <a:t> М.И.</a:t>
            </a:r>
            <a:endParaRPr lang="ru-RU" sz="3600" b="1" u="sng" dirty="0">
              <a:solidFill>
                <a:srgbClr val="0000FF"/>
              </a:solidFill>
            </a:endParaRPr>
          </a:p>
        </p:txBody>
      </p:sp>
      <p:pic>
        <p:nvPicPr>
          <p:cNvPr id="9" name="Объект 3" descr="Изображение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0" y="3775736"/>
            <a:ext cx="2736304" cy="26282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38694" y="4869160"/>
            <a:ext cx="1589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Театральный костюм №2. 1920-е гг.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5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562074"/>
          </a:xfrm>
        </p:spPr>
        <p:txBody>
          <a:bodyPr>
            <a:noAutofit/>
          </a:bodyPr>
          <a:lstStyle/>
          <a:p>
            <a:r>
              <a:rPr lang="ru-RU" sz="4800" b="1" u="sng" dirty="0" err="1" smtClean="0">
                <a:hlinkClick r:id="rId2"/>
              </a:rPr>
              <a:t>William</a:t>
            </a:r>
            <a:r>
              <a:rPr lang="ru-RU" sz="4800" b="1" u="sng" dirty="0" smtClean="0">
                <a:hlinkClick r:id="rId2"/>
              </a:rPr>
              <a:t> </a:t>
            </a:r>
            <a:r>
              <a:rPr lang="ru-RU" sz="4800" b="1" u="sng" dirty="0" err="1" smtClean="0">
                <a:hlinkClick r:id="rId2"/>
              </a:rPr>
              <a:t>Whitaker</a:t>
            </a:r>
            <a:endParaRPr lang="ru-RU" sz="4800" b="1" dirty="0"/>
          </a:p>
        </p:txBody>
      </p:sp>
      <p:pic>
        <p:nvPicPr>
          <p:cNvPr id="4" name="Объект 3" descr="http://img-fotki.yandex.ru/get/6103/86441892.237/0_95e8e_de2bf617_orig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5"/>
            <a:ext cx="4536504" cy="56450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35597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О, Женщина! -загадка,</a:t>
            </a:r>
            <a:r>
              <a:rPr lang="en-US" sz="2200" dirty="0"/>
              <a:t> </a:t>
            </a:r>
            <a:r>
              <a:rPr lang="ru-RU" sz="2200" dirty="0"/>
              <a:t>для мужчин!</a:t>
            </a:r>
            <a:br>
              <a:rPr lang="ru-RU" sz="2200" dirty="0"/>
            </a:br>
            <a:r>
              <a:rPr lang="ru-RU" sz="2200" dirty="0"/>
              <a:t>О,</a:t>
            </a:r>
            <a:r>
              <a:rPr lang="en-US" sz="2200" dirty="0"/>
              <a:t> </a:t>
            </a:r>
            <a:r>
              <a:rPr lang="ru-RU" sz="2200" dirty="0"/>
              <a:t>Женщина! -восторг и удивленье!</a:t>
            </a:r>
            <a:br>
              <a:rPr lang="ru-RU" sz="2200" dirty="0"/>
            </a:br>
            <a:r>
              <a:rPr lang="ru-RU" sz="2200" dirty="0"/>
              <a:t>Всегда найдёшь ты несколько причин...</a:t>
            </a:r>
            <a:br>
              <a:rPr lang="ru-RU" sz="2200" dirty="0"/>
            </a:br>
            <a:r>
              <a:rPr lang="ru-RU" sz="2200" dirty="0"/>
              <a:t>Чтоб,</a:t>
            </a:r>
            <a:r>
              <a:rPr lang="en-US" sz="2200" dirty="0"/>
              <a:t> </a:t>
            </a:r>
            <a:r>
              <a:rPr lang="ru-RU" sz="2200" dirty="0"/>
              <a:t>изменить на сто процентов мненье.</a:t>
            </a:r>
            <a:br>
              <a:rPr lang="ru-RU" sz="2200" dirty="0"/>
            </a:br>
            <a:r>
              <a:rPr lang="ru-RU" sz="2200" dirty="0"/>
              <a:t>О Женщина! -ты,</a:t>
            </a:r>
            <a:r>
              <a:rPr lang="en-US" sz="2200" dirty="0"/>
              <a:t> </a:t>
            </a:r>
            <a:r>
              <a:rPr lang="ru-RU" sz="2200" dirty="0"/>
              <a:t>нежности сосуд!</a:t>
            </a:r>
            <a:br>
              <a:rPr lang="ru-RU" sz="2200" dirty="0"/>
            </a:br>
            <a:r>
              <a:rPr lang="ru-RU" sz="2200" dirty="0"/>
              <a:t>Ты таинство,</a:t>
            </a:r>
            <a:r>
              <a:rPr lang="en-US" sz="2200" dirty="0"/>
              <a:t> </a:t>
            </a:r>
            <a:r>
              <a:rPr lang="ru-RU" sz="2200" dirty="0"/>
              <a:t>сплошное вдохновенье...</a:t>
            </a:r>
            <a:br>
              <a:rPr lang="ru-RU" sz="2200" dirty="0"/>
            </a:br>
            <a:r>
              <a:rPr lang="ru-RU" sz="2200" dirty="0"/>
              <a:t>О Женщина! -ты самый строгий суд!</a:t>
            </a:r>
            <a:br>
              <a:rPr lang="ru-RU" sz="2200" dirty="0"/>
            </a:br>
            <a:r>
              <a:rPr lang="ru-RU" sz="2200" dirty="0"/>
              <a:t>Любить тебя и боль и наслажденье.</a:t>
            </a:r>
            <a:br>
              <a:rPr lang="ru-RU" sz="2200" dirty="0"/>
            </a:br>
            <a:r>
              <a:rPr lang="ru-RU" sz="2200" dirty="0"/>
              <a:t>О Женщина!-ты свет и божество!</a:t>
            </a:r>
            <a:br>
              <a:rPr lang="ru-RU" sz="2200" dirty="0"/>
            </a:br>
            <a:r>
              <a:rPr lang="ru-RU" sz="2200" dirty="0"/>
              <a:t>Тебя сама природа обвенчала</a:t>
            </a:r>
            <a:br>
              <a:rPr lang="ru-RU" sz="2200" dirty="0"/>
            </a:br>
            <a:r>
              <a:rPr lang="ru-RU" sz="2200" dirty="0"/>
              <a:t>О Женщина!- ты мира, торжество!</a:t>
            </a:r>
            <a:br>
              <a:rPr lang="ru-RU" sz="2200" dirty="0"/>
            </a:br>
            <a:r>
              <a:rPr lang="ru-RU" sz="2200" dirty="0"/>
              <a:t>И новой жизни,</a:t>
            </a:r>
            <a:r>
              <a:rPr lang="en-US" sz="2200" dirty="0"/>
              <a:t> </a:t>
            </a:r>
          </a:p>
          <a:p>
            <a:r>
              <a:rPr lang="ru-RU" sz="2200" dirty="0"/>
              <a:t>Ты, даёшь начало!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45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3E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445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Vincenco Pascuale Petrocelli </vt:lpstr>
      <vt:lpstr>Женские образы в изобразительном искусстве Древнего Египта  </vt:lpstr>
      <vt:lpstr>Леонардо да Винчи </vt:lpstr>
      <vt:lpstr> Энгр, Жан Огюст Доминик  </vt:lpstr>
      <vt:lpstr>     ДАНИЭЛЬ РИДЖВЕЙ НАЙТ Daniel Ridgway Knight</vt:lpstr>
      <vt:lpstr>Emile Vernon</vt:lpstr>
      <vt:lpstr>ТУЛУЗ-ЛОТРЕК Анри Мари Раймон  французский живописец</vt:lpstr>
      <vt:lpstr>Владимир Мухин</vt:lpstr>
      <vt:lpstr>William Whitaker</vt:lpstr>
      <vt:lpstr>Фигура и геометрия. Художник Sergio Cerchi</vt:lpstr>
      <vt:lpstr>Художник Tae Park (Тэ Парк)  </vt:lpstr>
      <vt:lpstr>Презентация PowerPoint</vt:lpstr>
      <vt:lpstr>Susan Hall</vt:lpstr>
      <vt:lpstr>Художник Josef Loukota</vt:lpstr>
      <vt:lpstr>Презентация PowerPoint</vt:lpstr>
      <vt:lpstr>А. Херманн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ПЛЕННИЦЫ КРАСОТЫ, ИЛИ ТРИУМФ ЖЕНЩИНЫ В ИСКУССТВЕ…</dc:title>
  <dc:creator>Admin</dc:creator>
  <cp:lastModifiedBy>Татьяна</cp:lastModifiedBy>
  <cp:revision>69</cp:revision>
  <dcterms:created xsi:type="dcterms:W3CDTF">2013-01-19T14:22:34Z</dcterms:created>
  <dcterms:modified xsi:type="dcterms:W3CDTF">2014-03-15T08:23:14Z</dcterms:modified>
</cp:coreProperties>
</file>