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3"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F2ABB-48F4-40EE-9C75-C2152EFF77C8}" type="datetimeFigureOut">
              <a:rPr lang="ru-RU" smtClean="0"/>
              <a:pPr/>
              <a:t>18.12.2012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51308-74E4-4796-AA5A-EDF4013843C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7DCFDE-4EDB-40DF-B60D-E4C6EAE7BAD0}" type="datetimeFigureOut">
              <a:rPr lang="ru-RU" smtClean="0"/>
              <a:pPr/>
              <a:t>18.12.2012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BE1E8-1093-450E-8F63-4843FD94BAF7}" type="slidenum">
              <a:rPr lang="ru-RU" smtClean="0"/>
              <a:pPr/>
              <a:t>‹#›</a:t>
            </a:fld>
            <a:endParaRPr lang="ru-RU"/>
          </a:p>
        </p:txBody>
      </p:sp>
    </p:spTree>
  </p:cSld>
  <p:clrMapOvr>
    <a:masterClrMapping/>
  </p:clrMapOvr>
  <p:transition spd="slow"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DCFDE-4EDB-40DF-B60D-E4C6EAE7BAD0}" type="datetimeFigureOut">
              <a:rPr lang="ru-RU" smtClean="0"/>
              <a:pPr/>
              <a:t>18.12.2012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BE1E8-1093-450E-8F63-4843FD94BAF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zanimatika.narod.ru/" TargetMode="External"/><Relationship Id="rId2" Type="http://schemas.openxmlformats.org/officeDocument/2006/relationships/hyperlink" Target="http://avtobip.ru/" TargetMode="External"/><Relationship Id="rId1" Type="http://schemas.openxmlformats.org/officeDocument/2006/relationships/slideLayout" Target="../slideLayouts/slideLayout2.xml"/><Relationship Id="rId4" Type="http://schemas.openxmlformats.org/officeDocument/2006/relationships/hyperlink" Target="http://www.stihi.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2357430"/>
            <a:ext cx="7000924" cy="1470025"/>
          </a:xfrm>
        </p:spPr>
        <p:txBody>
          <a:bodyPr>
            <a:noAutofit/>
          </a:bodyPr>
          <a:lstStyle/>
          <a:p>
            <a:pPr algn="r"/>
            <a:r>
              <a:rPr lang="ru-RU" sz="6600" dirty="0" smtClean="0"/>
              <a:t>Знаки дорожного </a:t>
            </a:r>
            <a:br>
              <a:rPr lang="ru-RU" sz="6600" dirty="0" smtClean="0"/>
            </a:br>
            <a:r>
              <a:rPr lang="ru-RU" sz="6600" dirty="0" smtClean="0"/>
              <a:t>движения</a:t>
            </a:r>
            <a:endParaRPr lang="ru-RU" sz="6600" dirty="0"/>
          </a:p>
        </p:txBody>
      </p:sp>
      <p:sp>
        <p:nvSpPr>
          <p:cNvPr id="3" name="Подзаголовок 2"/>
          <p:cNvSpPr>
            <a:spLocks noGrp="1"/>
          </p:cNvSpPr>
          <p:nvPr>
            <p:ph type="subTitle" idx="1"/>
          </p:nvPr>
        </p:nvSpPr>
        <p:spPr>
          <a:xfrm>
            <a:off x="285720" y="5429264"/>
            <a:ext cx="4214842" cy="995354"/>
          </a:xfrm>
        </p:spPr>
        <p:txBody>
          <a:bodyPr>
            <a:noAutofit/>
          </a:bodyPr>
          <a:lstStyle/>
          <a:p>
            <a:pPr algn="l"/>
            <a:r>
              <a:rPr lang="ru-RU" sz="1400" dirty="0" smtClean="0">
                <a:solidFill>
                  <a:schemeClr val="tx1"/>
                </a:solidFill>
              </a:rPr>
              <a:t>Составил воспитатель </a:t>
            </a:r>
          </a:p>
          <a:p>
            <a:pPr algn="l"/>
            <a:r>
              <a:rPr lang="ru-RU" sz="1400" dirty="0" smtClean="0">
                <a:solidFill>
                  <a:schemeClr val="tx1"/>
                </a:solidFill>
              </a:rPr>
              <a:t>МКДОУ «Детский сад </a:t>
            </a:r>
            <a:r>
              <a:rPr lang="ru-RU" sz="1400" dirty="0" err="1" smtClean="0">
                <a:solidFill>
                  <a:schemeClr val="tx1"/>
                </a:solidFill>
              </a:rPr>
              <a:t>с.Клементьево</a:t>
            </a:r>
            <a:r>
              <a:rPr lang="ru-RU" sz="1400" dirty="0" smtClean="0">
                <a:solidFill>
                  <a:schemeClr val="tx1"/>
                </a:solidFill>
              </a:rPr>
              <a:t>» </a:t>
            </a:r>
          </a:p>
          <a:p>
            <a:pPr algn="l"/>
            <a:r>
              <a:rPr lang="ru-RU" sz="1400" dirty="0" smtClean="0">
                <a:solidFill>
                  <a:schemeClr val="tx1"/>
                </a:solidFill>
              </a:rPr>
              <a:t>Суздальского района Владимирской области </a:t>
            </a:r>
          </a:p>
          <a:p>
            <a:pPr algn="l"/>
            <a:r>
              <a:rPr lang="ru-RU" sz="1400" dirty="0" smtClean="0">
                <a:solidFill>
                  <a:schemeClr val="tx1"/>
                </a:solidFill>
              </a:rPr>
              <a:t>Куренкова Мария Васильевна</a:t>
            </a:r>
            <a:endParaRPr lang="ru-RU" sz="1400" dirty="0">
              <a:solidFill>
                <a:schemeClr val="tx1"/>
              </a:solidFill>
            </a:endParaRPr>
          </a:p>
        </p:txBody>
      </p:sp>
      <p:sp>
        <p:nvSpPr>
          <p:cNvPr id="4" name="Прямоугольник 3"/>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
        <p:nvSpPr>
          <p:cNvPr id="5" name="Прямоугольник 4"/>
          <p:cNvSpPr/>
          <p:nvPr/>
        </p:nvSpPr>
        <p:spPr>
          <a:xfrm>
            <a:off x="9054025" y="66410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0.40955 -0.44496 L -0.06302 0.01665 " pathEditMode="relative" rAng="0" ptsTypes="AA">
                                      <p:cBhvr>
                                        <p:cTn id="6" dur="3000" fill="hold"/>
                                        <p:tgtEl>
                                          <p:spTgt spid="2"/>
                                        </p:tgtEl>
                                        <p:attrNameLst>
                                          <p:attrName>ppt_x</p:attrName>
                                          <p:attrName>ppt_y</p:attrName>
                                        </p:attrNameLst>
                                      </p:cBhvr>
                                      <p:rCtr x="173" y="231"/>
                                    </p:animMotion>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1800" u="sng" dirty="0" smtClean="0"/>
              <a:t>Знаки особых предписаний</a:t>
            </a:r>
            <a:r>
              <a:rPr lang="ru-RU" sz="1800" dirty="0" smtClean="0"/>
              <a:t>- эта  группа знаков вводит или отменяет определённые режимы движения. </a:t>
            </a:r>
            <a:endParaRPr lang="ru-RU" sz="1800" u="sng" dirty="0"/>
          </a:p>
        </p:txBody>
      </p:sp>
      <p:sp>
        <p:nvSpPr>
          <p:cNvPr id="4" name="Прямоугольник 3"/>
          <p:cNvSpPr/>
          <p:nvPr/>
        </p:nvSpPr>
        <p:spPr>
          <a:xfrm>
            <a:off x="2214546" y="2071678"/>
            <a:ext cx="4572000" cy="1815882"/>
          </a:xfrm>
          <a:prstGeom prst="rect">
            <a:avLst/>
          </a:prstGeom>
        </p:spPr>
        <p:txBody>
          <a:bodyPr>
            <a:spAutoFit/>
          </a:bodyPr>
          <a:lstStyle/>
          <a:p>
            <a:r>
              <a:rPr lang="ru-RU" sz="1400" dirty="0" smtClean="0"/>
              <a:t>Остановка, толпится народ.</a:t>
            </a:r>
            <a:br>
              <a:rPr lang="ru-RU" sz="1400" dirty="0" smtClean="0"/>
            </a:br>
            <a:r>
              <a:rPr lang="ru-RU" sz="1400" dirty="0" smtClean="0"/>
              <a:t>Скоро автобус подойдёт.</a:t>
            </a:r>
            <a:br>
              <a:rPr lang="ru-RU" sz="1400" dirty="0" smtClean="0"/>
            </a:br>
            <a:r>
              <a:rPr lang="ru-RU" sz="1400" dirty="0" smtClean="0"/>
              <a:t>Здесь ждут транспорт городской,</a:t>
            </a:r>
            <a:br>
              <a:rPr lang="ru-RU" sz="1400" dirty="0" smtClean="0"/>
            </a:br>
            <a:r>
              <a:rPr lang="ru-RU" sz="1400" dirty="0" smtClean="0"/>
              <a:t>Едут в офис, в цех, домой.</a:t>
            </a:r>
            <a:br>
              <a:rPr lang="ru-RU" sz="1400" dirty="0" smtClean="0"/>
            </a:br>
            <a:r>
              <a:rPr lang="ru-RU" sz="1400" dirty="0" smtClean="0"/>
              <a:t>Едут в школу, детский сад,</a:t>
            </a:r>
            <a:br>
              <a:rPr lang="ru-RU" sz="1400" dirty="0" smtClean="0"/>
            </a:br>
            <a:r>
              <a:rPr lang="ru-RU" sz="1400" dirty="0" smtClean="0"/>
              <a:t>В праздник едут на парад.</a:t>
            </a:r>
            <a:br>
              <a:rPr lang="ru-RU" sz="1400" dirty="0" smtClean="0"/>
            </a:br>
            <a:r>
              <a:rPr lang="ru-RU" sz="1400" dirty="0" smtClean="0"/>
              <a:t>В уличном круговороте </a:t>
            </a:r>
            <a:br>
              <a:rPr lang="ru-RU" sz="1400" dirty="0" smtClean="0"/>
            </a:br>
            <a:r>
              <a:rPr lang="ru-RU" sz="1400" dirty="0" smtClean="0"/>
              <a:t>Транспорт городской в почете!</a:t>
            </a:r>
            <a:endParaRPr lang="ru-RU" sz="1400" dirty="0"/>
          </a:p>
        </p:txBody>
      </p:sp>
      <p:sp>
        <p:nvSpPr>
          <p:cNvPr id="6" name="Прямоугольник 5"/>
          <p:cNvSpPr/>
          <p:nvPr/>
        </p:nvSpPr>
        <p:spPr>
          <a:xfrm>
            <a:off x="4572000" y="4143380"/>
            <a:ext cx="3500462" cy="1815882"/>
          </a:xfrm>
          <a:prstGeom prst="rect">
            <a:avLst/>
          </a:prstGeom>
        </p:spPr>
        <p:txBody>
          <a:bodyPr wrap="square">
            <a:spAutoFit/>
          </a:bodyPr>
          <a:lstStyle/>
          <a:p>
            <a:r>
              <a:rPr lang="ru-RU" sz="1400" dirty="0" smtClean="0"/>
              <a:t>На пути ребят – дорога,</a:t>
            </a:r>
            <a:br>
              <a:rPr lang="ru-RU" sz="1400" dirty="0" smtClean="0"/>
            </a:br>
            <a:r>
              <a:rPr lang="ru-RU" sz="1400" dirty="0" smtClean="0"/>
              <a:t>Транспорт ездит быстро, много.</a:t>
            </a:r>
            <a:br>
              <a:rPr lang="ru-RU" sz="1400" dirty="0" smtClean="0"/>
            </a:br>
            <a:r>
              <a:rPr lang="ru-RU" sz="1400" dirty="0" smtClean="0"/>
              <a:t>Светофора рядом нет,</a:t>
            </a:r>
            <a:br>
              <a:rPr lang="ru-RU" sz="1400" dirty="0" smtClean="0"/>
            </a:br>
            <a:r>
              <a:rPr lang="ru-RU" sz="1400" dirty="0" smtClean="0"/>
              <a:t>Знак дорожный даст совет.</a:t>
            </a:r>
            <a:br>
              <a:rPr lang="ru-RU" sz="1400" dirty="0" smtClean="0"/>
            </a:br>
            <a:r>
              <a:rPr lang="ru-RU" sz="1400" dirty="0" smtClean="0"/>
              <a:t>Надо, чуть вперед пройти,</a:t>
            </a:r>
            <a:br>
              <a:rPr lang="ru-RU" sz="1400" dirty="0" smtClean="0"/>
            </a:br>
            <a:r>
              <a:rPr lang="ru-RU" sz="1400" dirty="0" smtClean="0"/>
              <a:t>Там, где «Зебра» на пути.</a:t>
            </a:r>
            <a:br>
              <a:rPr lang="ru-RU" sz="1400" dirty="0" smtClean="0"/>
            </a:br>
            <a:r>
              <a:rPr lang="ru-RU" sz="1400" dirty="0" smtClean="0"/>
              <a:t>«Пешеходный переход» –</a:t>
            </a:r>
            <a:br>
              <a:rPr lang="ru-RU" sz="1400" dirty="0" smtClean="0"/>
            </a:br>
            <a:r>
              <a:rPr lang="ru-RU" sz="1400" dirty="0" smtClean="0"/>
              <a:t>Можно двигаться вперед.</a:t>
            </a:r>
            <a:endParaRPr lang="ru-RU" sz="1400" dirty="0"/>
          </a:p>
        </p:txBody>
      </p:sp>
      <p:sp>
        <p:nvSpPr>
          <p:cNvPr id="8" name="Прямоугольник 7"/>
          <p:cNvSpPr/>
          <p:nvPr/>
        </p:nvSpPr>
        <p:spPr>
          <a:xfrm>
            <a:off x="500034" y="1285860"/>
            <a:ext cx="8215370" cy="369332"/>
          </a:xfrm>
          <a:prstGeom prst="rect">
            <a:avLst/>
          </a:prstGeom>
        </p:spPr>
        <p:txBody>
          <a:bodyPr wrap="square">
            <a:spAutoFit/>
          </a:bodyPr>
          <a:lstStyle/>
          <a:p>
            <a:pPr algn="ctr"/>
            <a:r>
              <a:rPr lang="ru-RU" dirty="0" smtClean="0"/>
              <a:t>Непосредственно для пешеходов предназначены такие знаки</a:t>
            </a:r>
            <a:endParaRPr lang="ru-RU" dirty="0"/>
          </a:p>
        </p:txBody>
      </p:sp>
      <p:pic>
        <p:nvPicPr>
          <p:cNvPr id="9" name="Рисунок 8" descr="imgpreview (2).jpg"/>
          <p:cNvPicPr>
            <a:picLocks noChangeAspect="1"/>
          </p:cNvPicPr>
          <p:nvPr/>
        </p:nvPicPr>
        <p:blipFill>
          <a:blip r:embed="rId2"/>
          <a:stretch>
            <a:fillRect/>
          </a:stretch>
        </p:blipFill>
        <p:spPr>
          <a:xfrm>
            <a:off x="575775" y="2143116"/>
            <a:ext cx="1729712" cy="1738318"/>
          </a:xfrm>
          <a:prstGeom prst="rect">
            <a:avLst/>
          </a:prstGeom>
        </p:spPr>
      </p:pic>
      <p:pic>
        <p:nvPicPr>
          <p:cNvPr id="10" name="Рисунок 9" descr="3Lv16PLyBEhM1572I6qs4T9VXditvi.png"/>
          <p:cNvPicPr>
            <a:picLocks noChangeAspect="1"/>
          </p:cNvPicPr>
          <p:nvPr/>
        </p:nvPicPr>
        <p:blipFill>
          <a:blip r:embed="rId3" cstate="print"/>
          <a:stretch>
            <a:fillRect/>
          </a:stretch>
        </p:blipFill>
        <p:spPr>
          <a:xfrm>
            <a:off x="2857488" y="4286256"/>
            <a:ext cx="1509238" cy="1509238"/>
          </a:xfrm>
          <a:prstGeom prst="rect">
            <a:avLst/>
          </a:prstGeom>
        </p:spPr>
      </p:pic>
      <p:sp>
        <p:nvSpPr>
          <p:cNvPr id="11" name="Прямоугольник 10"/>
          <p:cNvSpPr/>
          <p:nvPr/>
        </p:nvSpPr>
        <p:spPr>
          <a:xfrm>
            <a:off x="2928926" y="5786454"/>
            <a:ext cx="1305678"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«Пешеходный </a:t>
            </a:r>
          </a:p>
          <a:p>
            <a:pPr algn="ctr"/>
            <a:r>
              <a:rPr lang="ru-RU" sz="1400" i="1" dirty="0" smtClean="0">
                <a:solidFill>
                  <a:srgbClr val="000000"/>
                </a:solidFill>
                <a:ea typeface="Calibri" pitchFamily="34" charset="0"/>
                <a:cs typeface="HiddenHorzOCl"/>
              </a:rPr>
              <a:t>переход» </a:t>
            </a:r>
            <a:endParaRPr lang="ru-RU" sz="1400" i="1" dirty="0"/>
          </a:p>
        </p:txBody>
      </p:sp>
      <p:sp>
        <p:nvSpPr>
          <p:cNvPr id="12" name="Прямоугольник 11"/>
          <p:cNvSpPr/>
          <p:nvPr/>
        </p:nvSpPr>
        <p:spPr>
          <a:xfrm>
            <a:off x="571472" y="3857628"/>
            <a:ext cx="1755609"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«Место остановки </a:t>
            </a:r>
          </a:p>
          <a:p>
            <a:pPr algn="ctr"/>
            <a:r>
              <a:rPr lang="ru-RU" sz="1400" i="1" dirty="0" smtClean="0">
                <a:solidFill>
                  <a:srgbClr val="000000"/>
                </a:solidFill>
                <a:ea typeface="Calibri" pitchFamily="34" charset="0"/>
                <a:cs typeface="HiddenHorzOCl"/>
              </a:rPr>
              <a:t>автобуса и (или) </a:t>
            </a:r>
          </a:p>
          <a:p>
            <a:pPr algn="ctr"/>
            <a:r>
              <a:rPr lang="ru-RU" sz="1400" i="1" dirty="0" smtClean="0">
                <a:solidFill>
                  <a:srgbClr val="000000"/>
                </a:solidFill>
                <a:ea typeface="Calibri" pitchFamily="34" charset="0"/>
                <a:cs typeface="HiddenHorzOCl"/>
              </a:rPr>
              <a:t>троллейбуса» </a:t>
            </a:r>
            <a:endParaRPr lang="ru-RU" sz="1400" i="1" dirty="0"/>
          </a:p>
        </p:txBody>
      </p:sp>
      <p:sp>
        <p:nvSpPr>
          <p:cNvPr id="13" name="Прямоугольник 12"/>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600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300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000" fill="hold"/>
                                        <p:tgtEl>
                                          <p:spTgt spid="9"/>
                                        </p:tgtEl>
                                        <p:attrNameLst>
                                          <p:attrName>ppt_x</p:attrName>
                                        </p:attrNameLst>
                                      </p:cBhvr>
                                      <p:tavLst>
                                        <p:tav tm="0">
                                          <p:val>
                                            <p:strVal val="1+#ppt_w/2"/>
                                          </p:val>
                                        </p:tav>
                                        <p:tav tm="100000">
                                          <p:val>
                                            <p:strVal val="#ppt_x"/>
                                          </p:val>
                                        </p:tav>
                                      </p:tavLst>
                                    </p:anim>
                                    <p:anim calcmode="lin" valueType="num">
                                      <p:cBhvr additive="base">
                                        <p:cTn id="18"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1000"/>
                                  </p:stCondLst>
                                  <p:childTnLst>
                                    <p:set>
                                      <p:cBhvr>
                                        <p:cTn id="22" dur="1" fill="hold">
                                          <p:stCondLst>
                                            <p:cond delay="0"/>
                                          </p:stCondLst>
                                        </p:cTn>
                                        <p:tgtEl>
                                          <p:spTgt spid="12"/>
                                        </p:tgtEl>
                                        <p:attrNameLst>
                                          <p:attrName>style.visibility</p:attrName>
                                        </p:attrNameLst>
                                      </p:cBhvr>
                                      <p:to>
                                        <p:strVal val="visible"/>
                                      </p:to>
                                    </p:set>
                                    <p:anim calcmode="lin" valueType="num">
                                      <p:cBhvr>
                                        <p:cTn id="23" dur="2000" fill="hold"/>
                                        <p:tgtEl>
                                          <p:spTgt spid="12"/>
                                        </p:tgtEl>
                                        <p:attrNameLst>
                                          <p:attrName>ppt_w</p:attrName>
                                        </p:attrNameLst>
                                      </p:cBhvr>
                                      <p:tavLst>
                                        <p:tav tm="0">
                                          <p:val>
                                            <p:fltVal val="0"/>
                                          </p:val>
                                        </p:tav>
                                        <p:tav tm="100000">
                                          <p:val>
                                            <p:strVal val="#ppt_w"/>
                                          </p:val>
                                        </p:tav>
                                      </p:tavLst>
                                    </p:anim>
                                    <p:anim calcmode="lin" valueType="num">
                                      <p:cBhvr>
                                        <p:cTn id="24" dur="20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1000"/>
                                  </p:stCondLst>
                                  <p:childTnLst>
                                    <p:set>
                                      <p:cBhvr>
                                        <p:cTn id="28" dur="1" fill="hold">
                                          <p:stCondLst>
                                            <p:cond delay="0"/>
                                          </p:stCondLst>
                                        </p:cTn>
                                        <p:tgtEl>
                                          <p:spTgt spid="4"/>
                                        </p:tgtEl>
                                        <p:attrNameLst>
                                          <p:attrName>style.visibility</p:attrName>
                                        </p:attrNameLst>
                                      </p:cBhvr>
                                      <p:to>
                                        <p:strVal val="visible"/>
                                      </p:to>
                                    </p:set>
                                    <p:animEffect transition="in" filter="checkerboard(across)">
                                      <p:cBhvr>
                                        <p:cTn id="29" dur="2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100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2000" fill="hold"/>
                                        <p:tgtEl>
                                          <p:spTgt spid="10"/>
                                        </p:tgtEl>
                                        <p:attrNameLst>
                                          <p:attrName>ppt_x</p:attrName>
                                        </p:attrNameLst>
                                      </p:cBhvr>
                                      <p:tavLst>
                                        <p:tav tm="0">
                                          <p:val>
                                            <p:strVal val="0-#ppt_w/2"/>
                                          </p:val>
                                        </p:tav>
                                        <p:tav tm="100000">
                                          <p:val>
                                            <p:strVal val="#ppt_x"/>
                                          </p:val>
                                        </p:tav>
                                      </p:tavLst>
                                    </p:anim>
                                    <p:anim calcmode="lin" valueType="num">
                                      <p:cBhvr additive="base">
                                        <p:cTn id="35"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1000"/>
                                  </p:stCondLst>
                                  <p:childTnLst>
                                    <p:set>
                                      <p:cBhvr>
                                        <p:cTn id="39" dur="1" fill="hold">
                                          <p:stCondLst>
                                            <p:cond delay="0"/>
                                          </p:stCondLst>
                                        </p:cTn>
                                        <p:tgtEl>
                                          <p:spTgt spid="11"/>
                                        </p:tgtEl>
                                        <p:attrNameLst>
                                          <p:attrName>style.visibility</p:attrName>
                                        </p:attrNameLst>
                                      </p:cBhvr>
                                      <p:to>
                                        <p:strVal val="visible"/>
                                      </p:to>
                                    </p:set>
                                    <p:anim calcmode="lin" valueType="num">
                                      <p:cBhvr>
                                        <p:cTn id="40" dur="2000" fill="hold"/>
                                        <p:tgtEl>
                                          <p:spTgt spid="11"/>
                                        </p:tgtEl>
                                        <p:attrNameLst>
                                          <p:attrName>ppt_w</p:attrName>
                                        </p:attrNameLst>
                                      </p:cBhvr>
                                      <p:tavLst>
                                        <p:tav tm="0">
                                          <p:val>
                                            <p:fltVal val="0"/>
                                          </p:val>
                                        </p:tav>
                                        <p:tav tm="100000">
                                          <p:val>
                                            <p:strVal val="#ppt_w"/>
                                          </p:val>
                                        </p:tav>
                                      </p:tavLst>
                                    </p:anim>
                                    <p:anim calcmode="lin" valueType="num">
                                      <p:cBhvr>
                                        <p:cTn id="41" dur="20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100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20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1200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2000" fill="hold"/>
                                        <p:tgtEl>
                                          <p:spTgt spid="13"/>
                                        </p:tgtEl>
                                        <p:attrNameLst>
                                          <p:attrName>ppt_x</p:attrName>
                                        </p:attrNameLst>
                                      </p:cBhvr>
                                      <p:tavLst>
                                        <p:tav tm="0">
                                          <p:val>
                                            <p:strVal val="#ppt_x"/>
                                          </p:val>
                                        </p:tav>
                                        <p:tav tm="100000">
                                          <p:val>
                                            <p:strVal val="#ppt_x"/>
                                          </p:val>
                                        </p:tav>
                                      </p:tavLst>
                                    </p:anim>
                                    <p:anim calcmode="lin" valueType="num">
                                      <p:cBhvr additive="base">
                                        <p:cTn id="52"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800" u="sng" dirty="0" smtClean="0"/>
              <a:t>Информационные знаки- </a:t>
            </a:r>
            <a:r>
              <a:rPr lang="ru-RU" sz="1800" dirty="0" smtClean="0"/>
              <a:t>эти знаки сообщают о расположении населённых пунктов и других объектов, а также об установленных и рекомендуемых режимах движения. </a:t>
            </a:r>
            <a:br>
              <a:rPr lang="ru-RU" sz="1800" dirty="0" smtClean="0"/>
            </a:br>
            <a:endParaRPr lang="ru-RU" sz="1800" dirty="0"/>
          </a:p>
        </p:txBody>
      </p:sp>
      <p:sp>
        <p:nvSpPr>
          <p:cNvPr id="4" name="Прямоугольник 3"/>
          <p:cNvSpPr/>
          <p:nvPr/>
        </p:nvSpPr>
        <p:spPr>
          <a:xfrm>
            <a:off x="357158" y="1285860"/>
            <a:ext cx="8572560" cy="369332"/>
          </a:xfrm>
          <a:prstGeom prst="rect">
            <a:avLst/>
          </a:prstGeom>
        </p:spPr>
        <p:txBody>
          <a:bodyPr wrap="square">
            <a:spAutoFit/>
          </a:bodyPr>
          <a:lstStyle/>
          <a:p>
            <a:pPr algn="ctr"/>
            <a:r>
              <a:rPr lang="ru-RU" dirty="0" smtClean="0"/>
              <a:t>Пешеходам важно знать такие информационные знаки</a:t>
            </a:r>
            <a:endParaRPr lang="ru-RU" dirty="0"/>
          </a:p>
        </p:txBody>
      </p:sp>
      <p:sp>
        <p:nvSpPr>
          <p:cNvPr id="5" name="Прямоугольник 4"/>
          <p:cNvSpPr/>
          <p:nvPr/>
        </p:nvSpPr>
        <p:spPr>
          <a:xfrm>
            <a:off x="3143240" y="2071678"/>
            <a:ext cx="4572000" cy="1815882"/>
          </a:xfrm>
          <a:prstGeom prst="rect">
            <a:avLst/>
          </a:prstGeom>
        </p:spPr>
        <p:txBody>
          <a:bodyPr>
            <a:spAutoFit/>
          </a:bodyPr>
          <a:lstStyle/>
          <a:p>
            <a:r>
              <a:rPr lang="ru-RU" sz="1400" dirty="0" smtClean="0"/>
              <a:t>На широкой улице</a:t>
            </a:r>
            <a:br>
              <a:rPr lang="ru-RU" sz="1400" dirty="0" smtClean="0"/>
            </a:br>
            <a:r>
              <a:rPr lang="ru-RU" sz="1400" dirty="0" smtClean="0"/>
              <a:t>Глаза от красок жмурятся.</a:t>
            </a:r>
            <a:br>
              <a:rPr lang="ru-RU" sz="1400" dirty="0" smtClean="0"/>
            </a:br>
            <a:r>
              <a:rPr lang="ru-RU" sz="1400" dirty="0" smtClean="0"/>
              <a:t>Разноцветные машины:</a:t>
            </a:r>
            <a:br>
              <a:rPr lang="ru-RU" sz="1400" dirty="0" smtClean="0"/>
            </a:br>
            <a:r>
              <a:rPr lang="ru-RU" sz="1400" dirty="0" smtClean="0"/>
              <a:t>Волги, лады, лимузины.</a:t>
            </a:r>
            <a:br>
              <a:rPr lang="ru-RU" sz="1400" dirty="0" smtClean="0"/>
            </a:br>
            <a:r>
              <a:rPr lang="ru-RU" sz="1400" dirty="0" smtClean="0"/>
              <a:t>Где дорогу перейти,</a:t>
            </a:r>
            <a:br>
              <a:rPr lang="ru-RU" sz="1400" dirty="0" smtClean="0"/>
            </a:br>
            <a:r>
              <a:rPr lang="ru-RU" sz="1400" dirty="0" smtClean="0"/>
              <a:t>На ту сторону пройти?</a:t>
            </a:r>
            <a:br>
              <a:rPr lang="ru-RU" sz="1400" dirty="0" smtClean="0"/>
            </a:br>
            <a:r>
              <a:rPr lang="ru-RU" sz="1400" dirty="0" smtClean="0"/>
              <a:t>Всем поможет переход,</a:t>
            </a:r>
            <a:br>
              <a:rPr lang="ru-RU" sz="1400" dirty="0" smtClean="0"/>
            </a:br>
            <a:r>
              <a:rPr lang="ru-RU" sz="1400" dirty="0" smtClean="0"/>
              <a:t>Под землею, что идет.</a:t>
            </a:r>
            <a:endParaRPr lang="ru-RU" sz="1400" dirty="0"/>
          </a:p>
        </p:txBody>
      </p:sp>
      <p:pic>
        <p:nvPicPr>
          <p:cNvPr id="6" name="Рисунок 5" descr="0012-030-Eti-znaki-oznachajut-chto-rjadom-podzemnyj-ili-nazemnyj-perekhod.jpg"/>
          <p:cNvPicPr>
            <a:picLocks noChangeAspect="1"/>
          </p:cNvPicPr>
          <p:nvPr/>
        </p:nvPicPr>
        <p:blipFill>
          <a:blip r:embed="rId2"/>
          <a:stretch>
            <a:fillRect/>
          </a:stretch>
        </p:blipFill>
        <p:spPr>
          <a:xfrm>
            <a:off x="4429124" y="4143380"/>
            <a:ext cx="1206500" cy="1206500"/>
          </a:xfrm>
          <a:prstGeom prst="rect">
            <a:avLst/>
          </a:prstGeom>
        </p:spPr>
      </p:pic>
      <p:pic>
        <p:nvPicPr>
          <p:cNvPr id="7" name="Рисунок 6" descr="0012-031-Eti-znaki-oznachajut-chto-rjadom-podzemnyj-ili-nazemnyj-perekhod.jpg"/>
          <p:cNvPicPr>
            <a:picLocks noChangeAspect="1"/>
          </p:cNvPicPr>
          <p:nvPr/>
        </p:nvPicPr>
        <p:blipFill>
          <a:blip r:embed="rId3"/>
          <a:stretch>
            <a:fillRect/>
          </a:stretch>
        </p:blipFill>
        <p:spPr>
          <a:xfrm>
            <a:off x="1714480" y="2428868"/>
            <a:ext cx="1206500" cy="1206500"/>
          </a:xfrm>
          <a:prstGeom prst="rect">
            <a:avLst/>
          </a:prstGeom>
        </p:spPr>
      </p:pic>
      <p:sp>
        <p:nvSpPr>
          <p:cNvPr id="9" name="Прямоугольник 8"/>
          <p:cNvSpPr/>
          <p:nvPr/>
        </p:nvSpPr>
        <p:spPr>
          <a:xfrm>
            <a:off x="1643042" y="3643314"/>
            <a:ext cx="1204176"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«Подземный </a:t>
            </a:r>
          </a:p>
          <a:p>
            <a:pPr algn="ctr"/>
            <a:r>
              <a:rPr lang="ru-RU" sz="1400" i="1" dirty="0" smtClean="0">
                <a:solidFill>
                  <a:srgbClr val="000000"/>
                </a:solidFill>
                <a:ea typeface="Calibri" pitchFamily="34" charset="0"/>
                <a:cs typeface="HiddenHorzOCl"/>
              </a:rPr>
              <a:t>пешеходный </a:t>
            </a:r>
          </a:p>
          <a:p>
            <a:pPr algn="ctr"/>
            <a:r>
              <a:rPr lang="ru-RU" sz="1400" i="1" dirty="0" smtClean="0">
                <a:solidFill>
                  <a:srgbClr val="000000"/>
                </a:solidFill>
                <a:ea typeface="Calibri" pitchFamily="34" charset="0"/>
                <a:cs typeface="HiddenHorzOCl"/>
              </a:rPr>
              <a:t>переход» </a:t>
            </a:r>
            <a:endParaRPr lang="ru-RU" sz="1400" i="1" dirty="0"/>
          </a:p>
        </p:txBody>
      </p:sp>
      <p:sp>
        <p:nvSpPr>
          <p:cNvPr id="10" name="Прямоугольник 9"/>
          <p:cNvSpPr/>
          <p:nvPr/>
        </p:nvSpPr>
        <p:spPr>
          <a:xfrm>
            <a:off x="4429124" y="5357826"/>
            <a:ext cx="1195071"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«Наземный </a:t>
            </a:r>
          </a:p>
          <a:p>
            <a:pPr algn="ctr"/>
            <a:r>
              <a:rPr lang="ru-RU" sz="1400" i="1" dirty="0" smtClean="0">
                <a:solidFill>
                  <a:srgbClr val="000000"/>
                </a:solidFill>
                <a:ea typeface="Calibri" pitchFamily="34" charset="0"/>
                <a:cs typeface="HiddenHorzOCl"/>
              </a:rPr>
              <a:t>пешеходный </a:t>
            </a:r>
          </a:p>
          <a:p>
            <a:pPr algn="ctr"/>
            <a:r>
              <a:rPr lang="ru-RU" sz="1400" i="1" dirty="0" smtClean="0">
                <a:solidFill>
                  <a:srgbClr val="000000"/>
                </a:solidFill>
                <a:ea typeface="Calibri" pitchFamily="34" charset="0"/>
                <a:cs typeface="HiddenHorzOCl"/>
              </a:rPr>
              <a:t>переход» </a:t>
            </a:r>
            <a:endParaRPr lang="ru-RU" sz="1400" i="1" dirty="0"/>
          </a:p>
        </p:txBody>
      </p:sp>
      <p:sp>
        <p:nvSpPr>
          <p:cNvPr id="11" name="Прямоугольник 10"/>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500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300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0-#ppt_w/2"/>
                                          </p:val>
                                        </p:tav>
                                        <p:tav tm="100000">
                                          <p:val>
                                            <p:strVal val="#ppt_x"/>
                                          </p:val>
                                        </p:tav>
                                      </p:tavLst>
                                    </p:anim>
                                    <p:anim calcmode="lin" valueType="num">
                                      <p:cBhvr additive="base">
                                        <p:cTn id="1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1000"/>
                                  </p:stCondLst>
                                  <p:childTnLst>
                                    <p:set>
                                      <p:cBhvr>
                                        <p:cTn id="22" dur="1" fill="hold">
                                          <p:stCondLst>
                                            <p:cond delay="0"/>
                                          </p:stCondLst>
                                        </p:cTn>
                                        <p:tgtEl>
                                          <p:spTgt spid="9"/>
                                        </p:tgtEl>
                                        <p:attrNameLst>
                                          <p:attrName>style.visibility</p:attrName>
                                        </p:attrNameLst>
                                      </p:cBhvr>
                                      <p:to>
                                        <p:strVal val="visible"/>
                                      </p:to>
                                    </p:set>
                                    <p:anim calcmode="lin" valueType="num">
                                      <p:cBhvr>
                                        <p:cTn id="23" dur="2000" fill="hold"/>
                                        <p:tgtEl>
                                          <p:spTgt spid="9"/>
                                        </p:tgtEl>
                                        <p:attrNameLst>
                                          <p:attrName>ppt_w</p:attrName>
                                        </p:attrNameLst>
                                      </p:cBhvr>
                                      <p:tavLst>
                                        <p:tav tm="0">
                                          <p:val>
                                            <p:fltVal val="0"/>
                                          </p:val>
                                        </p:tav>
                                        <p:tav tm="100000">
                                          <p:val>
                                            <p:strVal val="#ppt_w"/>
                                          </p:val>
                                        </p:tav>
                                      </p:tavLst>
                                    </p:anim>
                                    <p:anim calcmode="lin" valueType="num">
                                      <p:cBhvr>
                                        <p:cTn id="24" dur="20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1000"/>
                                  </p:stCondLst>
                                  <p:childTnLst>
                                    <p:set>
                                      <p:cBhvr>
                                        <p:cTn id="28" dur="1" fill="hold">
                                          <p:stCondLst>
                                            <p:cond delay="0"/>
                                          </p:stCondLst>
                                        </p:cTn>
                                        <p:tgtEl>
                                          <p:spTgt spid="5"/>
                                        </p:tgtEl>
                                        <p:attrNameLst>
                                          <p:attrName>style.visibility</p:attrName>
                                        </p:attrNameLst>
                                      </p:cBhvr>
                                      <p:to>
                                        <p:strVal val="visible"/>
                                      </p:to>
                                    </p:set>
                                    <p:animEffect transition="in" filter="checkerboard(across)">
                                      <p:cBhvr>
                                        <p:cTn id="29" dur="2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100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2000" fill="hold"/>
                                        <p:tgtEl>
                                          <p:spTgt spid="6"/>
                                        </p:tgtEl>
                                        <p:attrNameLst>
                                          <p:attrName>ppt_x</p:attrName>
                                        </p:attrNameLst>
                                      </p:cBhvr>
                                      <p:tavLst>
                                        <p:tav tm="0">
                                          <p:val>
                                            <p:strVal val="0-#ppt_w/2"/>
                                          </p:val>
                                        </p:tav>
                                        <p:tav tm="100000">
                                          <p:val>
                                            <p:strVal val="#ppt_x"/>
                                          </p:val>
                                        </p:tav>
                                      </p:tavLst>
                                    </p:anim>
                                    <p:anim calcmode="lin" valueType="num">
                                      <p:cBhvr additive="base">
                                        <p:cTn id="35"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10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3000" fill="hold"/>
                                        <p:tgtEl>
                                          <p:spTgt spid="10"/>
                                        </p:tgtEl>
                                        <p:attrNameLst>
                                          <p:attrName>ppt_w</p:attrName>
                                        </p:attrNameLst>
                                      </p:cBhvr>
                                      <p:tavLst>
                                        <p:tav tm="0">
                                          <p:val>
                                            <p:fltVal val="0"/>
                                          </p:val>
                                        </p:tav>
                                        <p:tav tm="100000">
                                          <p:val>
                                            <p:strVal val="#ppt_w"/>
                                          </p:val>
                                        </p:tav>
                                      </p:tavLst>
                                    </p:anim>
                                    <p:anim calcmode="lin" valueType="num">
                                      <p:cBhvr>
                                        <p:cTn id="41" dur="30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300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2000" fill="hold"/>
                                        <p:tgtEl>
                                          <p:spTgt spid="11"/>
                                        </p:tgtEl>
                                        <p:attrNameLst>
                                          <p:attrName>ppt_x</p:attrName>
                                        </p:attrNameLst>
                                      </p:cBhvr>
                                      <p:tavLst>
                                        <p:tav tm="0">
                                          <p:val>
                                            <p:strVal val="#ppt_x"/>
                                          </p:val>
                                        </p:tav>
                                        <p:tav tm="100000">
                                          <p:val>
                                            <p:strVal val="#ppt_x"/>
                                          </p:val>
                                        </p:tav>
                                      </p:tavLst>
                                    </p:anim>
                                    <p:anim calcmode="lin" valueType="num">
                                      <p:cBhvr additive="base">
                                        <p:cTn id="47"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ru-RU" sz="1600" u="sng" dirty="0" smtClean="0"/>
              <a:t>Знаки сервиса </a:t>
            </a:r>
            <a:r>
              <a:rPr lang="ru-RU" sz="1600" dirty="0" smtClean="0"/>
              <a:t>оказывают и водителям, и пешеходам добрые услуги. Они подсказывают, на каких участках дороги находятся весьма нужные и полезные объекты. Любой участник дорожного движения с помощью этих знаков найдёт место, где получит нужную ему услугу. Знаки сервиса имеют прямоугольную форму, синий цвет и чёрные изображения на белом фоне. </a:t>
            </a:r>
            <a:endParaRPr lang="ru-RU" sz="1600" dirty="0"/>
          </a:p>
        </p:txBody>
      </p:sp>
      <p:pic>
        <p:nvPicPr>
          <p:cNvPr id="4" name="Рисунок 3" descr="7.7.png"/>
          <p:cNvPicPr>
            <a:picLocks noChangeAspect="1"/>
          </p:cNvPicPr>
          <p:nvPr/>
        </p:nvPicPr>
        <p:blipFill>
          <a:blip r:embed="rId2"/>
          <a:stretch>
            <a:fillRect/>
          </a:stretch>
        </p:blipFill>
        <p:spPr>
          <a:xfrm>
            <a:off x="571472" y="1714488"/>
            <a:ext cx="1085857" cy="1085857"/>
          </a:xfrm>
          <a:prstGeom prst="rect">
            <a:avLst/>
          </a:prstGeom>
        </p:spPr>
      </p:pic>
      <p:sp>
        <p:nvSpPr>
          <p:cNvPr id="5" name="Прямоугольник 4"/>
          <p:cNvSpPr/>
          <p:nvPr/>
        </p:nvSpPr>
        <p:spPr>
          <a:xfrm>
            <a:off x="1571604" y="1785926"/>
            <a:ext cx="4572000" cy="954107"/>
          </a:xfrm>
          <a:prstGeom prst="rect">
            <a:avLst/>
          </a:prstGeom>
        </p:spPr>
        <p:txBody>
          <a:bodyPr>
            <a:spAutoFit/>
          </a:bodyPr>
          <a:lstStyle/>
          <a:p>
            <a:r>
              <a:rPr lang="ru-RU" sz="1400" dirty="0" smtClean="0"/>
              <a:t>Коли вам нужна еда,</a:t>
            </a:r>
            <a:br>
              <a:rPr lang="ru-RU" sz="1400" dirty="0" smtClean="0"/>
            </a:br>
            <a:r>
              <a:rPr lang="ru-RU" sz="1400" dirty="0" smtClean="0"/>
              <a:t>То пожалуйте сюда!</a:t>
            </a:r>
            <a:br>
              <a:rPr lang="ru-RU" sz="1400" dirty="0" smtClean="0"/>
            </a:br>
            <a:r>
              <a:rPr lang="ru-RU" sz="1400" dirty="0" smtClean="0"/>
              <a:t>Эй, шофер, внимание!</a:t>
            </a:r>
            <a:br>
              <a:rPr lang="ru-RU" sz="1400" dirty="0" smtClean="0"/>
            </a:br>
            <a:r>
              <a:rPr lang="ru-RU" sz="1400" dirty="0" smtClean="0"/>
              <a:t>Скоро пункт питания!</a:t>
            </a:r>
            <a:endParaRPr lang="ru-RU" sz="1400" dirty="0"/>
          </a:p>
        </p:txBody>
      </p:sp>
      <p:sp>
        <p:nvSpPr>
          <p:cNvPr id="6" name="Прямоугольник 5"/>
          <p:cNvSpPr/>
          <p:nvPr/>
        </p:nvSpPr>
        <p:spPr>
          <a:xfrm>
            <a:off x="5214942" y="2285992"/>
            <a:ext cx="3500462" cy="954107"/>
          </a:xfrm>
          <a:prstGeom prst="rect">
            <a:avLst/>
          </a:prstGeom>
        </p:spPr>
        <p:txBody>
          <a:bodyPr wrap="square">
            <a:spAutoFit/>
          </a:bodyPr>
          <a:lstStyle/>
          <a:p>
            <a:r>
              <a:rPr lang="ru-RU" sz="1400" dirty="0" smtClean="0"/>
              <a:t>Если нужно вам лечиться,</a:t>
            </a:r>
          </a:p>
          <a:p>
            <a:r>
              <a:rPr lang="ru-RU" sz="1400" dirty="0" smtClean="0"/>
              <a:t>Знак подскажет, где больница.</a:t>
            </a:r>
          </a:p>
          <a:p>
            <a:r>
              <a:rPr lang="ru-RU" sz="1400" dirty="0" smtClean="0"/>
              <a:t>Сто серьезных докторов</a:t>
            </a:r>
          </a:p>
          <a:p>
            <a:r>
              <a:rPr lang="ru-RU" sz="1400" dirty="0" smtClean="0"/>
              <a:t>Там вам скажут: "Будь здоров!"</a:t>
            </a:r>
            <a:endParaRPr lang="ru-RU" sz="1400" dirty="0"/>
          </a:p>
        </p:txBody>
      </p:sp>
      <p:sp>
        <p:nvSpPr>
          <p:cNvPr id="7" name="Прямоугольник 6"/>
          <p:cNvSpPr/>
          <p:nvPr/>
        </p:nvSpPr>
        <p:spPr>
          <a:xfrm>
            <a:off x="2357422" y="3786190"/>
            <a:ext cx="4572000" cy="954107"/>
          </a:xfrm>
          <a:prstGeom prst="rect">
            <a:avLst/>
          </a:prstGeom>
        </p:spPr>
        <p:txBody>
          <a:bodyPr>
            <a:spAutoFit/>
          </a:bodyPr>
          <a:lstStyle/>
          <a:p>
            <a:r>
              <a:rPr lang="ru-RU" sz="1400" dirty="0" smtClean="0"/>
              <a:t>Не доедешь без бензина</a:t>
            </a:r>
          </a:p>
          <a:p>
            <a:r>
              <a:rPr lang="ru-RU" sz="1400" dirty="0" smtClean="0"/>
              <a:t>До кафе и магазина.</a:t>
            </a:r>
          </a:p>
          <a:p>
            <a:r>
              <a:rPr lang="ru-RU" sz="1400" dirty="0" smtClean="0"/>
              <a:t>Этот знак вам скажет звонко:</a:t>
            </a:r>
          </a:p>
          <a:p>
            <a:r>
              <a:rPr lang="ru-RU" sz="1400" dirty="0" smtClean="0"/>
              <a:t>"Рядышком бензоколонка!"</a:t>
            </a:r>
            <a:endParaRPr lang="ru-RU" sz="1400" dirty="0"/>
          </a:p>
        </p:txBody>
      </p:sp>
      <p:sp>
        <p:nvSpPr>
          <p:cNvPr id="8" name="Прямоугольник 7"/>
          <p:cNvSpPr/>
          <p:nvPr/>
        </p:nvSpPr>
        <p:spPr>
          <a:xfrm>
            <a:off x="5715008" y="4929198"/>
            <a:ext cx="2786082" cy="954107"/>
          </a:xfrm>
          <a:prstGeom prst="rect">
            <a:avLst/>
          </a:prstGeom>
        </p:spPr>
        <p:txBody>
          <a:bodyPr wrap="square">
            <a:spAutoFit/>
          </a:bodyPr>
          <a:lstStyle/>
          <a:p>
            <a:r>
              <a:rPr lang="ru-RU" sz="1400" dirty="0" smtClean="0"/>
              <a:t>Если нужно дозвониться</a:t>
            </a:r>
          </a:p>
          <a:p>
            <a:r>
              <a:rPr lang="ru-RU" sz="1400" dirty="0" smtClean="0"/>
              <a:t>Хоть домой, хоть заграницу,</a:t>
            </a:r>
          </a:p>
          <a:p>
            <a:r>
              <a:rPr lang="ru-RU" sz="1400" dirty="0" smtClean="0"/>
              <a:t>Знак поможет, скажет он,</a:t>
            </a:r>
          </a:p>
          <a:p>
            <a:r>
              <a:rPr lang="ru-RU" sz="1400" dirty="0" smtClean="0"/>
              <a:t>Где искать вам телефон!</a:t>
            </a:r>
            <a:endParaRPr lang="ru-RU" sz="1400" dirty="0"/>
          </a:p>
        </p:txBody>
      </p:sp>
      <p:pic>
        <p:nvPicPr>
          <p:cNvPr id="9" name="Рисунок 8" descr="imgpreview (4).jpg"/>
          <p:cNvPicPr>
            <a:picLocks noChangeAspect="1"/>
          </p:cNvPicPr>
          <p:nvPr/>
        </p:nvPicPr>
        <p:blipFill>
          <a:blip r:embed="rId3"/>
          <a:stretch>
            <a:fillRect/>
          </a:stretch>
        </p:blipFill>
        <p:spPr>
          <a:xfrm>
            <a:off x="4071934" y="2143697"/>
            <a:ext cx="1071570" cy="1126805"/>
          </a:xfrm>
          <a:prstGeom prst="rect">
            <a:avLst/>
          </a:prstGeom>
        </p:spPr>
      </p:pic>
      <p:pic>
        <p:nvPicPr>
          <p:cNvPr id="10" name="Рисунок 9" descr="imgpreview (5).jpg"/>
          <p:cNvPicPr>
            <a:picLocks noChangeAspect="1"/>
          </p:cNvPicPr>
          <p:nvPr/>
        </p:nvPicPr>
        <p:blipFill>
          <a:blip r:embed="rId4"/>
          <a:stretch>
            <a:fillRect/>
          </a:stretch>
        </p:blipFill>
        <p:spPr>
          <a:xfrm>
            <a:off x="928662" y="3643314"/>
            <a:ext cx="1833849" cy="1373403"/>
          </a:xfrm>
          <a:prstGeom prst="rect">
            <a:avLst/>
          </a:prstGeom>
        </p:spPr>
      </p:pic>
      <p:pic>
        <p:nvPicPr>
          <p:cNvPr id="11" name="Рисунок 10" descr="imgpreview (7).png"/>
          <p:cNvPicPr>
            <a:picLocks noChangeAspect="1"/>
          </p:cNvPicPr>
          <p:nvPr/>
        </p:nvPicPr>
        <p:blipFill>
          <a:blip r:embed="rId5"/>
          <a:stretch>
            <a:fillRect/>
          </a:stretch>
        </p:blipFill>
        <p:spPr>
          <a:xfrm>
            <a:off x="4214810" y="4786322"/>
            <a:ext cx="1907765" cy="1428760"/>
          </a:xfrm>
          <a:prstGeom prst="rect">
            <a:avLst/>
          </a:prstGeom>
        </p:spPr>
      </p:pic>
      <p:sp>
        <p:nvSpPr>
          <p:cNvPr id="12" name="Прямоугольник 11"/>
          <p:cNvSpPr/>
          <p:nvPr/>
        </p:nvSpPr>
        <p:spPr>
          <a:xfrm>
            <a:off x="571472" y="2786058"/>
            <a:ext cx="1010213"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«Пункт </a:t>
            </a:r>
          </a:p>
          <a:p>
            <a:pPr algn="ctr"/>
            <a:r>
              <a:rPr lang="ru-RU" sz="1400" i="1" dirty="0" smtClean="0">
                <a:solidFill>
                  <a:srgbClr val="000000"/>
                </a:solidFill>
                <a:ea typeface="Calibri" pitchFamily="34" charset="0"/>
                <a:cs typeface="HiddenHorzOCl"/>
              </a:rPr>
              <a:t>питания» </a:t>
            </a:r>
            <a:endParaRPr lang="ru-RU" sz="1400" i="1" dirty="0"/>
          </a:p>
        </p:txBody>
      </p:sp>
      <p:sp>
        <p:nvSpPr>
          <p:cNvPr id="13" name="Прямоугольник 12"/>
          <p:cNvSpPr/>
          <p:nvPr/>
        </p:nvSpPr>
        <p:spPr>
          <a:xfrm>
            <a:off x="4000496" y="3286124"/>
            <a:ext cx="1143133"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«Больница» </a:t>
            </a:r>
            <a:endParaRPr lang="ru-RU" sz="1400" i="1" dirty="0"/>
          </a:p>
        </p:txBody>
      </p:sp>
      <p:sp>
        <p:nvSpPr>
          <p:cNvPr id="14" name="Прямоугольник 13"/>
          <p:cNvSpPr/>
          <p:nvPr/>
        </p:nvSpPr>
        <p:spPr>
          <a:xfrm>
            <a:off x="1000100" y="4714884"/>
            <a:ext cx="1721689"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«Автозаправочная </a:t>
            </a:r>
          </a:p>
          <a:p>
            <a:pPr algn="ctr"/>
            <a:r>
              <a:rPr lang="ru-RU" sz="1400" i="1" dirty="0" smtClean="0">
                <a:solidFill>
                  <a:srgbClr val="000000"/>
                </a:solidFill>
                <a:ea typeface="Calibri" pitchFamily="34" charset="0"/>
                <a:cs typeface="HiddenHorzOCl"/>
              </a:rPr>
              <a:t>станция» </a:t>
            </a:r>
            <a:endParaRPr lang="ru-RU" sz="1400" i="1" dirty="0"/>
          </a:p>
        </p:txBody>
      </p:sp>
      <p:sp>
        <p:nvSpPr>
          <p:cNvPr id="15" name="Прямоугольник 14"/>
          <p:cNvSpPr/>
          <p:nvPr/>
        </p:nvSpPr>
        <p:spPr>
          <a:xfrm>
            <a:off x="4643438" y="5929330"/>
            <a:ext cx="1052276"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«Телефон» </a:t>
            </a:r>
            <a:endParaRPr lang="ru-RU" sz="1400" i="1" dirty="0"/>
          </a:p>
        </p:txBody>
      </p:sp>
      <p:sp>
        <p:nvSpPr>
          <p:cNvPr id="16" name="Прямоугольник 15"/>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15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12"/>
                                        </p:tgtEl>
                                        <p:attrNameLst>
                                          <p:attrName>style.visibility</p:attrName>
                                        </p:attrNameLst>
                                      </p:cBhvr>
                                      <p:to>
                                        <p:strVal val="visible"/>
                                      </p:to>
                                    </p:set>
                                    <p:anim calcmode="lin" valueType="num">
                                      <p:cBhvr>
                                        <p:cTn id="18" dur="2000" fill="hold"/>
                                        <p:tgtEl>
                                          <p:spTgt spid="12"/>
                                        </p:tgtEl>
                                        <p:attrNameLst>
                                          <p:attrName>ppt_w</p:attrName>
                                        </p:attrNameLst>
                                      </p:cBhvr>
                                      <p:tavLst>
                                        <p:tav tm="0">
                                          <p:val>
                                            <p:fltVal val="0"/>
                                          </p:val>
                                        </p:tav>
                                        <p:tav tm="100000">
                                          <p:val>
                                            <p:strVal val="#ppt_w"/>
                                          </p:val>
                                        </p:tav>
                                      </p:tavLst>
                                    </p:anim>
                                    <p:anim calcmode="lin" valueType="num">
                                      <p:cBhvr>
                                        <p:cTn id="19" dur="20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100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500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2000" fill="hold"/>
                                        <p:tgtEl>
                                          <p:spTgt spid="10"/>
                                        </p:tgtEl>
                                        <p:attrNameLst>
                                          <p:attrName>ppt_x</p:attrName>
                                        </p:attrNameLst>
                                      </p:cBhvr>
                                      <p:tavLst>
                                        <p:tav tm="0">
                                          <p:val>
                                            <p:strVal val="#ppt_x"/>
                                          </p:val>
                                        </p:tav>
                                        <p:tav tm="100000">
                                          <p:val>
                                            <p:strVal val="#ppt_x"/>
                                          </p:val>
                                        </p:tav>
                                      </p:tavLst>
                                    </p:anim>
                                    <p:anim calcmode="lin" valueType="num">
                                      <p:cBhvr additive="base">
                                        <p:cTn id="30"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1000"/>
                                  </p:stCondLst>
                                  <p:childTnLst>
                                    <p:set>
                                      <p:cBhvr>
                                        <p:cTn id="34" dur="1" fill="hold">
                                          <p:stCondLst>
                                            <p:cond delay="0"/>
                                          </p:stCondLst>
                                        </p:cTn>
                                        <p:tgtEl>
                                          <p:spTgt spid="14"/>
                                        </p:tgtEl>
                                        <p:attrNameLst>
                                          <p:attrName>style.visibility</p:attrName>
                                        </p:attrNameLst>
                                      </p:cBhvr>
                                      <p:to>
                                        <p:strVal val="visible"/>
                                      </p:to>
                                    </p:set>
                                    <p:anim calcmode="lin" valueType="num">
                                      <p:cBhvr>
                                        <p:cTn id="35" dur="2000" fill="hold"/>
                                        <p:tgtEl>
                                          <p:spTgt spid="14"/>
                                        </p:tgtEl>
                                        <p:attrNameLst>
                                          <p:attrName>ppt_w</p:attrName>
                                        </p:attrNameLst>
                                      </p:cBhvr>
                                      <p:tavLst>
                                        <p:tav tm="0">
                                          <p:val>
                                            <p:fltVal val="0"/>
                                          </p:val>
                                        </p:tav>
                                        <p:tav tm="100000">
                                          <p:val>
                                            <p:strVal val="#ppt_w"/>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100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2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500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2000" fill="hold"/>
                                        <p:tgtEl>
                                          <p:spTgt spid="9"/>
                                        </p:tgtEl>
                                        <p:attrNameLst>
                                          <p:attrName>ppt_x</p:attrName>
                                        </p:attrNameLst>
                                      </p:cBhvr>
                                      <p:tavLst>
                                        <p:tav tm="0">
                                          <p:val>
                                            <p:strVal val="#ppt_x"/>
                                          </p:val>
                                        </p:tav>
                                        <p:tav tm="100000">
                                          <p:val>
                                            <p:strVal val="#ppt_x"/>
                                          </p:val>
                                        </p:tav>
                                      </p:tavLst>
                                    </p:anim>
                                    <p:anim calcmode="lin" valueType="num">
                                      <p:cBhvr additive="base">
                                        <p:cTn id="47" dur="2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1000"/>
                                  </p:stCondLst>
                                  <p:childTnLst>
                                    <p:set>
                                      <p:cBhvr>
                                        <p:cTn id="51" dur="1" fill="hold">
                                          <p:stCondLst>
                                            <p:cond delay="0"/>
                                          </p:stCondLst>
                                        </p:cTn>
                                        <p:tgtEl>
                                          <p:spTgt spid="13"/>
                                        </p:tgtEl>
                                        <p:attrNameLst>
                                          <p:attrName>style.visibility</p:attrName>
                                        </p:attrNameLst>
                                      </p:cBhvr>
                                      <p:to>
                                        <p:strVal val="visible"/>
                                      </p:to>
                                    </p:set>
                                    <p:anim calcmode="lin" valueType="num">
                                      <p:cBhvr>
                                        <p:cTn id="52" dur="2000" fill="hold"/>
                                        <p:tgtEl>
                                          <p:spTgt spid="13"/>
                                        </p:tgtEl>
                                        <p:attrNameLst>
                                          <p:attrName>ppt_w</p:attrName>
                                        </p:attrNameLst>
                                      </p:cBhvr>
                                      <p:tavLst>
                                        <p:tav tm="0">
                                          <p:val>
                                            <p:fltVal val="0"/>
                                          </p:val>
                                        </p:tav>
                                        <p:tav tm="100000">
                                          <p:val>
                                            <p:strVal val="#ppt_w"/>
                                          </p:val>
                                        </p:tav>
                                      </p:tavLst>
                                    </p:anim>
                                    <p:anim calcmode="lin" valueType="num">
                                      <p:cBhvr>
                                        <p:cTn id="53" dur="20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1000"/>
                                  </p:stCondLst>
                                  <p:childTnLst>
                                    <p:set>
                                      <p:cBhvr>
                                        <p:cTn id="57" dur="1" fill="hold">
                                          <p:stCondLst>
                                            <p:cond delay="0"/>
                                          </p:stCondLst>
                                        </p:cTn>
                                        <p:tgtEl>
                                          <p:spTgt spid="6"/>
                                        </p:tgtEl>
                                        <p:attrNameLst>
                                          <p:attrName>style.visibility</p:attrName>
                                        </p:attrNameLst>
                                      </p:cBhvr>
                                      <p:to>
                                        <p:strVal val="visible"/>
                                      </p:to>
                                    </p:set>
                                    <p:animEffect transition="in" filter="checkerboard(across)">
                                      <p:cBhvr>
                                        <p:cTn id="58" dur="20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500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2000" fill="hold"/>
                                        <p:tgtEl>
                                          <p:spTgt spid="11"/>
                                        </p:tgtEl>
                                        <p:attrNameLst>
                                          <p:attrName>ppt_x</p:attrName>
                                        </p:attrNameLst>
                                      </p:cBhvr>
                                      <p:tavLst>
                                        <p:tav tm="0">
                                          <p:val>
                                            <p:strVal val="#ppt_x"/>
                                          </p:val>
                                        </p:tav>
                                        <p:tav tm="100000">
                                          <p:val>
                                            <p:strVal val="#ppt_x"/>
                                          </p:val>
                                        </p:tav>
                                      </p:tavLst>
                                    </p:anim>
                                    <p:anim calcmode="lin" valueType="num">
                                      <p:cBhvr additive="base">
                                        <p:cTn id="64"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10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1000"/>
                                  </p:stCondLst>
                                  <p:childTnLst>
                                    <p:set>
                                      <p:cBhvr>
                                        <p:cTn id="74" dur="1" fill="hold">
                                          <p:stCondLst>
                                            <p:cond delay="0"/>
                                          </p:stCondLst>
                                        </p:cTn>
                                        <p:tgtEl>
                                          <p:spTgt spid="8"/>
                                        </p:tgtEl>
                                        <p:attrNameLst>
                                          <p:attrName>style.visibility</p:attrName>
                                        </p:attrNameLst>
                                      </p:cBhvr>
                                      <p:to>
                                        <p:strVal val="visible"/>
                                      </p:to>
                                    </p:set>
                                    <p:animEffect transition="in" filter="checkerboard(across)">
                                      <p:cBhvr>
                                        <p:cTn id="75" dur="2000"/>
                                        <p:tgtEl>
                                          <p:spTgt spid="8"/>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700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2000" fill="hold"/>
                                        <p:tgtEl>
                                          <p:spTgt spid="16"/>
                                        </p:tgtEl>
                                        <p:attrNameLst>
                                          <p:attrName>ppt_x</p:attrName>
                                        </p:attrNameLst>
                                      </p:cBhvr>
                                      <p:tavLst>
                                        <p:tav tm="0">
                                          <p:val>
                                            <p:strVal val="#ppt_x"/>
                                          </p:val>
                                        </p:tav>
                                        <p:tav tm="100000">
                                          <p:val>
                                            <p:strVal val="#ppt_x"/>
                                          </p:val>
                                        </p:tav>
                                      </p:tavLst>
                                    </p:anim>
                                    <p:anim calcmode="lin" valueType="num">
                                      <p:cBhvr additive="base">
                                        <p:cTn id="81"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12"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800" u="sng" dirty="0" smtClean="0"/>
              <a:t>Знаки дополнительной информации (таблички)</a:t>
            </a:r>
            <a:r>
              <a:rPr lang="ru-RU" sz="1800" dirty="0" smtClean="0"/>
              <a:t>. Эти знаки отличаются от всех других дорожных знаков. Они имеют небольшие размеры, прямоугольную форму и, как правило, чёрные надписи и изображения на белом фоне. Особенность этих знаков заключается в том, что они используются только вместе с другими дорожными знаками. </a:t>
            </a:r>
            <a:endParaRPr lang="ru-RU" dirty="0"/>
          </a:p>
        </p:txBody>
      </p:sp>
      <p:pic>
        <p:nvPicPr>
          <p:cNvPr id="5" name="Рисунок 4" descr="Безимени-2.jpg"/>
          <p:cNvPicPr>
            <a:picLocks noChangeAspect="1"/>
          </p:cNvPicPr>
          <p:nvPr/>
        </p:nvPicPr>
        <p:blipFill>
          <a:blip r:embed="rId2"/>
          <a:stretch>
            <a:fillRect/>
          </a:stretch>
        </p:blipFill>
        <p:spPr>
          <a:xfrm>
            <a:off x="3571868" y="3071810"/>
            <a:ext cx="1643074" cy="2157571"/>
          </a:xfrm>
          <a:prstGeom prst="rect">
            <a:avLst/>
          </a:prstGeom>
        </p:spPr>
      </p:pic>
      <p:pic>
        <p:nvPicPr>
          <p:cNvPr id="7" name="Рисунок 6" descr="3.png"/>
          <p:cNvPicPr>
            <a:picLocks noChangeAspect="1"/>
          </p:cNvPicPr>
          <p:nvPr/>
        </p:nvPicPr>
        <p:blipFill>
          <a:blip r:embed="rId3"/>
          <a:stretch>
            <a:fillRect/>
          </a:stretch>
        </p:blipFill>
        <p:spPr>
          <a:xfrm>
            <a:off x="1785918" y="1714488"/>
            <a:ext cx="1357323" cy="2091874"/>
          </a:xfrm>
          <a:prstGeom prst="rect">
            <a:avLst/>
          </a:prstGeom>
        </p:spPr>
      </p:pic>
      <p:pic>
        <p:nvPicPr>
          <p:cNvPr id="8" name="Рисунок 7" descr="b4931b427344ce308388d802de16e61a.png"/>
          <p:cNvPicPr>
            <a:picLocks noChangeAspect="1"/>
          </p:cNvPicPr>
          <p:nvPr/>
        </p:nvPicPr>
        <p:blipFill>
          <a:blip r:embed="rId4"/>
          <a:stretch>
            <a:fillRect/>
          </a:stretch>
        </p:blipFill>
        <p:spPr>
          <a:xfrm>
            <a:off x="5786446" y="1643050"/>
            <a:ext cx="1408456" cy="2394377"/>
          </a:xfrm>
          <a:prstGeom prst="rect">
            <a:avLst/>
          </a:prstGeom>
        </p:spPr>
      </p:pic>
      <p:sp>
        <p:nvSpPr>
          <p:cNvPr id="6" name="Прямоугольник 5"/>
          <p:cNvSpPr/>
          <p:nvPr/>
        </p:nvSpPr>
        <p:spPr>
          <a:xfrm>
            <a:off x="3286116" y="4929198"/>
            <a:ext cx="2282163"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«Расстояние до объекта» </a:t>
            </a:r>
            <a:endParaRPr lang="ru-RU" sz="1400" i="1" dirty="0"/>
          </a:p>
        </p:txBody>
      </p:sp>
      <p:sp>
        <p:nvSpPr>
          <p:cNvPr id="9" name="Прямоугольник 8"/>
          <p:cNvSpPr/>
          <p:nvPr/>
        </p:nvSpPr>
        <p:spPr>
          <a:xfrm>
            <a:off x="1714480" y="3571876"/>
            <a:ext cx="1494320"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«Вид </a:t>
            </a:r>
          </a:p>
          <a:p>
            <a:pPr algn="ctr"/>
            <a:r>
              <a:rPr lang="ru-RU" sz="1400" i="1" dirty="0" smtClean="0">
                <a:solidFill>
                  <a:srgbClr val="000000"/>
                </a:solidFill>
                <a:ea typeface="Calibri" pitchFamily="34" charset="0"/>
                <a:cs typeface="HiddenHorzOCl"/>
              </a:rPr>
              <a:t>транспортного </a:t>
            </a:r>
          </a:p>
          <a:p>
            <a:pPr algn="ctr"/>
            <a:r>
              <a:rPr lang="ru-RU" sz="1400" i="1" dirty="0" smtClean="0">
                <a:solidFill>
                  <a:srgbClr val="000000"/>
                </a:solidFill>
                <a:ea typeface="Calibri" pitchFamily="34" charset="0"/>
                <a:cs typeface="HiddenHorzOCl"/>
              </a:rPr>
              <a:t>средства» </a:t>
            </a:r>
            <a:endParaRPr lang="ru-RU" sz="1400" i="1" dirty="0"/>
          </a:p>
        </p:txBody>
      </p:sp>
      <p:sp>
        <p:nvSpPr>
          <p:cNvPr id="10" name="Прямоугольник 9"/>
          <p:cNvSpPr/>
          <p:nvPr/>
        </p:nvSpPr>
        <p:spPr>
          <a:xfrm>
            <a:off x="5857884" y="3929066"/>
            <a:ext cx="1333314"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«Направление </a:t>
            </a:r>
          </a:p>
          <a:p>
            <a:pPr algn="ctr"/>
            <a:r>
              <a:rPr lang="ru-RU" sz="1400" i="1" dirty="0" smtClean="0">
                <a:solidFill>
                  <a:srgbClr val="000000"/>
                </a:solidFill>
                <a:ea typeface="Calibri" pitchFamily="34" charset="0"/>
                <a:cs typeface="HiddenHorzOCl"/>
              </a:rPr>
              <a:t>действия» </a:t>
            </a:r>
            <a:endParaRPr lang="ru-RU" sz="1400" i="1" dirty="0"/>
          </a:p>
        </p:txBody>
      </p:sp>
      <p:sp>
        <p:nvSpPr>
          <p:cNvPr id="11" name="Прямоугольник 10"/>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120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9"/>
                                        </p:tgtEl>
                                        <p:attrNameLst>
                                          <p:attrName>style.visibility</p:attrName>
                                        </p:attrNameLst>
                                      </p:cBhvr>
                                      <p:to>
                                        <p:strVal val="visible"/>
                                      </p:to>
                                    </p:set>
                                    <p:anim calcmode="lin" valueType="num">
                                      <p:cBhvr>
                                        <p:cTn id="18" dur="2000" fill="hold"/>
                                        <p:tgtEl>
                                          <p:spTgt spid="9"/>
                                        </p:tgtEl>
                                        <p:attrNameLst>
                                          <p:attrName>ppt_w</p:attrName>
                                        </p:attrNameLst>
                                      </p:cBhvr>
                                      <p:tavLst>
                                        <p:tav tm="0">
                                          <p:val>
                                            <p:fltVal val="0"/>
                                          </p:val>
                                        </p:tav>
                                        <p:tav tm="100000">
                                          <p:val>
                                            <p:strVal val="#ppt_w"/>
                                          </p:val>
                                        </p:tav>
                                      </p:tavLst>
                                    </p:anim>
                                    <p:anim calcmode="lin" valueType="num">
                                      <p:cBhvr>
                                        <p:cTn id="19" dur="20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50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2000" fill="hold"/>
                                        <p:tgtEl>
                                          <p:spTgt spid="5"/>
                                        </p:tgtEl>
                                        <p:attrNameLst>
                                          <p:attrName>ppt_x</p:attrName>
                                        </p:attrNameLst>
                                      </p:cBhvr>
                                      <p:tavLst>
                                        <p:tav tm="0">
                                          <p:val>
                                            <p:strVal val="#ppt_x"/>
                                          </p:val>
                                        </p:tav>
                                        <p:tav tm="100000">
                                          <p:val>
                                            <p:strVal val="#ppt_x"/>
                                          </p:val>
                                        </p:tav>
                                      </p:tavLst>
                                    </p:anim>
                                    <p:anim calcmode="lin" valueType="num">
                                      <p:cBhvr additive="base">
                                        <p:cTn id="25"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1000"/>
                                  </p:stCondLst>
                                  <p:childTnLst>
                                    <p:set>
                                      <p:cBhvr>
                                        <p:cTn id="29" dur="1" fill="hold">
                                          <p:stCondLst>
                                            <p:cond delay="0"/>
                                          </p:stCondLst>
                                        </p:cTn>
                                        <p:tgtEl>
                                          <p:spTgt spid="6"/>
                                        </p:tgtEl>
                                        <p:attrNameLst>
                                          <p:attrName>style.visibility</p:attrName>
                                        </p:attrNameLst>
                                      </p:cBhvr>
                                      <p:to>
                                        <p:strVal val="visible"/>
                                      </p:to>
                                    </p:set>
                                    <p:anim calcmode="lin" valueType="num">
                                      <p:cBhvr>
                                        <p:cTn id="30" dur="2000" fill="hold"/>
                                        <p:tgtEl>
                                          <p:spTgt spid="6"/>
                                        </p:tgtEl>
                                        <p:attrNameLst>
                                          <p:attrName>ppt_w</p:attrName>
                                        </p:attrNameLst>
                                      </p:cBhvr>
                                      <p:tavLst>
                                        <p:tav tm="0">
                                          <p:val>
                                            <p:fltVal val="0"/>
                                          </p:val>
                                        </p:tav>
                                        <p:tav tm="100000">
                                          <p:val>
                                            <p:strVal val="#ppt_w"/>
                                          </p:val>
                                        </p:tav>
                                      </p:tavLst>
                                    </p:anim>
                                    <p:anim calcmode="lin" valueType="num">
                                      <p:cBhvr>
                                        <p:cTn id="31"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nodeType="clickEffect">
                                  <p:stCondLst>
                                    <p:cond delay="500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2000" fill="hold"/>
                                        <p:tgtEl>
                                          <p:spTgt spid="8"/>
                                        </p:tgtEl>
                                        <p:attrNameLst>
                                          <p:attrName>ppt_x</p:attrName>
                                        </p:attrNameLst>
                                      </p:cBhvr>
                                      <p:tavLst>
                                        <p:tav tm="0">
                                          <p:val>
                                            <p:strVal val="#ppt_x"/>
                                          </p:val>
                                        </p:tav>
                                        <p:tav tm="100000">
                                          <p:val>
                                            <p:strVal val="#ppt_x"/>
                                          </p:val>
                                        </p:tav>
                                      </p:tavLst>
                                    </p:anim>
                                    <p:anim calcmode="lin" valueType="num">
                                      <p:cBhvr additive="base">
                                        <p:cTn id="37" dur="2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1000"/>
                                  </p:stCondLst>
                                  <p:childTnLst>
                                    <p:set>
                                      <p:cBhvr>
                                        <p:cTn id="41" dur="1" fill="hold">
                                          <p:stCondLst>
                                            <p:cond delay="0"/>
                                          </p:stCondLst>
                                        </p:cTn>
                                        <p:tgtEl>
                                          <p:spTgt spid="10"/>
                                        </p:tgtEl>
                                        <p:attrNameLst>
                                          <p:attrName>style.visibility</p:attrName>
                                        </p:attrNameLst>
                                      </p:cBhvr>
                                      <p:to>
                                        <p:strVal val="visible"/>
                                      </p:to>
                                    </p:set>
                                    <p:anim calcmode="lin" valueType="num">
                                      <p:cBhvr>
                                        <p:cTn id="42" dur="2000" fill="hold"/>
                                        <p:tgtEl>
                                          <p:spTgt spid="10"/>
                                        </p:tgtEl>
                                        <p:attrNameLst>
                                          <p:attrName>ppt_w</p:attrName>
                                        </p:attrNameLst>
                                      </p:cBhvr>
                                      <p:tavLst>
                                        <p:tav tm="0">
                                          <p:val>
                                            <p:fltVal val="0"/>
                                          </p:val>
                                        </p:tav>
                                        <p:tav tm="100000">
                                          <p:val>
                                            <p:strVal val="#ppt_w"/>
                                          </p:val>
                                        </p:tav>
                                      </p:tavLst>
                                    </p:anim>
                                    <p:anim calcmode="lin" valueType="num">
                                      <p:cBhvr>
                                        <p:cTn id="43" dur="20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500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2000" fill="hold"/>
                                        <p:tgtEl>
                                          <p:spTgt spid="11"/>
                                        </p:tgtEl>
                                        <p:attrNameLst>
                                          <p:attrName>ppt_x</p:attrName>
                                        </p:attrNameLst>
                                      </p:cBhvr>
                                      <p:tavLst>
                                        <p:tav tm="0">
                                          <p:val>
                                            <p:strVal val="#ppt_x"/>
                                          </p:val>
                                        </p:tav>
                                        <p:tav tm="100000">
                                          <p:val>
                                            <p:strVal val="#ppt_x"/>
                                          </p:val>
                                        </p:tav>
                                      </p:tavLst>
                                    </p:anim>
                                    <p:anim calcmode="lin" valueType="num">
                                      <p:cBhvr additive="base">
                                        <p:cTn id="49"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3" name="Рисунок 6" descr="G:\ПДД\mult41.jpg"/>
          <p:cNvPicPr>
            <a:picLocks noChangeArrowheads="1"/>
          </p:cNvPicPr>
          <p:nvPr/>
        </p:nvPicPr>
        <p:blipFill>
          <a:blip r:embed="rId2"/>
          <a:stretch>
            <a:fillRect/>
          </a:stretch>
        </p:blipFill>
        <p:spPr bwMode="auto">
          <a:xfrm>
            <a:off x="357158" y="357166"/>
            <a:ext cx="3357586" cy="4357717"/>
          </a:xfrm>
          <a:prstGeom prst="rect">
            <a:avLst/>
          </a:prstGeom>
          <a:noFill/>
        </p:spPr>
      </p:pic>
      <p:sp>
        <p:nvSpPr>
          <p:cNvPr id="5" name="Прямоугольник 4"/>
          <p:cNvSpPr/>
          <p:nvPr/>
        </p:nvSpPr>
        <p:spPr>
          <a:xfrm>
            <a:off x="4214810" y="1071546"/>
            <a:ext cx="3643338" cy="4093428"/>
          </a:xfrm>
          <a:prstGeom prst="rect">
            <a:avLst/>
          </a:prstGeom>
        </p:spPr>
        <p:txBody>
          <a:bodyPr wrap="square">
            <a:spAutoFit/>
          </a:bodyPr>
          <a:lstStyle/>
          <a:p>
            <a:pPr algn="ctr"/>
            <a:r>
              <a:rPr lang="ru-RU" dirty="0" smtClean="0"/>
              <a:t>       </a:t>
            </a:r>
            <a:r>
              <a:rPr lang="ru-RU" sz="2000" b="1" dirty="0" smtClean="0">
                <a:solidFill>
                  <a:schemeClr val="tx2">
                    <a:lumMod val="75000"/>
                  </a:schemeClr>
                </a:solidFill>
              </a:rPr>
              <a:t>Ребята, помните! </a:t>
            </a:r>
          </a:p>
          <a:p>
            <a:pPr algn="ctr"/>
            <a:r>
              <a:rPr lang="ru-RU" sz="2000" dirty="0" smtClean="0"/>
              <a:t>Знание знаков дорожного движения велико. Без них было бы невозможно установить порядок на дорогах, предупредить пешеходов и водителей о возможных помехах при движении. Для обеспечения безопасности движения все участники дорожного движения должны изучать правила и неукоснительно следовать им! </a:t>
            </a:r>
            <a:endParaRPr lang="ru-RU" sz="2000" dirty="0"/>
          </a:p>
        </p:txBody>
      </p:sp>
      <p:sp>
        <p:nvSpPr>
          <p:cNvPr id="4" name="Прямоугольник 3"/>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90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ppt_x"/>
                                          </p:val>
                                        </p:tav>
                                        <p:tav tm="100000">
                                          <p:val>
                                            <p:strVal val="#ppt_x"/>
                                          </p:val>
                                        </p:tav>
                                      </p:tavLst>
                                    </p:anim>
                                    <p:anim calcmode="lin" valueType="num">
                                      <p:cBhvr additive="base">
                                        <p:cTn id="16"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571472" y="1071546"/>
            <a:ext cx="8072494" cy="2862322"/>
          </a:xfrm>
          <a:prstGeom prst="rect">
            <a:avLst/>
          </a:prstGeom>
        </p:spPr>
        <p:txBody>
          <a:bodyPr wrap="square">
            <a:spAutoFit/>
          </a:bodyPr>
          <a:lstStyle/>
          <a:p>
            <a:pPr algn="ctr"/>
            <a:r>
              <a:rPr lang="ru-RU" i="1" dirty="0" smtClean="0"/>
              <a:t>Использованная литература</a:t>
            </a:r>
          </a:p>
          <a:p>
            <a:pPr algn="ctr"/>
            <a:endParaRPr lang="ru-RU" dirty="0" smtClean="0"/>
          </a:p>
          <a:p>
            <a:r>
              <a:rPr lang="ru-RU" sz="1600" dirty="0" err="1" smtClean="0"/>
              <a:t>Элькин</a:t>
            </a:r>
            <a:r>
              <a:rPr lang="ru-RU" sz="1600" dirty="0" smtClean="0"/>
              <a:t> Г.Н. Правила безопасного поведения на дороге. – Литера, 2008.</a:t>
            </a:r>
          </a:p>
          <a:p>
            <a:endParaRPr lang="ru-RU" sz="1600" dirty="0" smtClean="0"/>
          </a:p>
          <a:p>
            <a:r>
              <a:rPr lang="ru-RU" sz="1600" dirty="0" smtClean="0"/>
              <a:t>Интернет ресурсы: </a:t>
            </a:r>
          </a:p>
          <a:p>
            <a:r>
              <a:rPr lang="en-US" sz="1600" dirty="0" smtClean="0">
                <a:hlinkClick r:id="rId2"/>
              </a:rPr>
              <a:t>http://avtobip.ru</a:t>
            </a:r>
            <a:endParaRPr lang="ru-RU" sz="1600" dirty="0" smtClean="0"/>
          </a:p>
          <a:p>
            <a:r>
              <a:rPr lang="en-US" sz="1600" dirty="0" smtClean="0">
                <a:hlinkClick r:id="rId3"/>
              </a:rPr>
              <a:t>http://zanimatika.narod.ru</a:t>
            </a:r>
            <a:endParaRPr lang="ru-RU" sz="1600" dirty="0" smtClean="0"/>
          </a:p>
          <a:p>
            <a:r>
              <a:rPr lang="en-US" sz="1600" dirty="0" smtClean="0">
                <a:hlinkClick r:id="rId4"/>
              </a:rPr>
              <a:t>http://</a:t>
            </a:r>
            <a:r>
              <a:rPr lang="en-US" sz="1600" dirty="0" smtClean="0">
                <a:hlinkClick r:id="rId4"/>
              </a:rPr>
              <a:t>www.stihi.ru</a:t>
            </a:r>
            <a:endParaRPr lang="ru-RU" sz="1600" dirty="0" smtClean="0"/>
          </a:p>
          <a:p>
            <a:endParaRPr lang="ru-RU" sz="1600" dirty="0" smtClean="0"/>
          </a:p>
          <a:p>
            <a:r>
              <a:rPr lang="ru-RU" sz="1600" dirty="0" smtClean="0"/>
              <a:t/>
            </a:r>
            <a:br>
              <a:rPr lang="ru-RU" sz="1600" dirty="0" smtClean="0"/>
            </a:br>
            <a:endParaRPr lang="ru-RU" sz="1600" dirty="0"/>
          </a:p>
        </p:txBody>
      </p:sp>
      <p:sp>
        <p:nvSpPr>
          <p:cNvPr id="3" name="Прямоугольник 2"/>
          <p:cNvSpPr/>
          <p:nvPr/>
        </p:nvSpPr>
        <p:spPr>
          <a:xfrm>
            <a:off x="8901625" y="6488668"/>
            <a:ext cx="242375" cy="369332"/>
          </a:xfrm>
          <a:prstGeom prst="rect">
            <a:avLst/>
          </a:prstGeom>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400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4186238" cy="1143000"/>
          </a:xfrm>
        </p:spPr>
        <p:txBody>
          <a:bodyPr>
            <a:normAutofit/>
          </a:bodyPr>
          <a:lstStyle/>
          <a:p>
            <a:r>
              <a:rPr lang="ru-RU" sz="3600" dirty="0" smtClean="0"/>
              <a:t>Что это такое?</a:t>
            </a:r>
            <a:endParaRPr lang="ru-RU" sz="3600" dirty="0"/>
          </a:p>
        </p:txBody>
      </p:sp>
      <p:pic>
        <p:nvPicPr>
          <p:cNvPr id="4" name="Рисунок 3" descr="1243666125_peshexod-2.png"/>
          <p:cNvPicPr>
            <a:picLocks noChangeAspect="1"/>
          </p:cNvPicPr>
          <p:nvPr/>
        </p:nvPicPr>
        <p:blipFill>
          <a:blip r:embed="rId2"/>
          <a:stretch>
            <a:fillRect/>
          </a:stretch>
        </p:blipFill>
        <p:spPr>
          <a:xfrm>
            <a:off x="1858497" y="3714752"/>
            <a:ext cx="1531240" cy="1585711"/>
          </a:xfrm>
          <a:prstGeom prst="rect">
            <a:avLst/>
          </a:prstGeom>
        </p:spPr>
      </p:pic>
      <p:pic>
        <p:nvPicPr>
          <p:cNvPr id="5" name="Рисунок 4" descr="1243666185_zapreshaychie_014_big.gif"/>
          <p:cNvPicPr>
            <a:picLocks noChangeAspect="1"/>
          </p:cNvPicPr>
          <p:nvPr/>
        </p:nvPicPr>
        <p:blipFill>
          <a:blip r:embed="rId3"/>
          <a:stretch>
            <a:fillRect/>
          </a:stretch>
        </p:blipFill>
        <p:spPr>
          <a:xfrm>
            <a:off x="571472" y="1500174"/>
            <a:ext cx="1571626" cy="1571626"/>
          </a:xfrm>
          <a:prstGeom prst="rect">
            <a:avLst/>
          </a:prstGeom>
        </p:spPr>
      </p:pic>
      <p:pic>
        <p:nvPicPr>
          <p:cNvPr id="6" name="Рисунок 5" descr="1243666240_velosiped.png"/>
          <p:cNvPicPr>
            <a:picLocks noChangeAspect="1"/>
          </p:cNvPicPr>
          <p:nvPr/>
        </p:nvPicPr>
        <p:blipFill>
          <a:blip r:embed="rId4"/>
          <a:stretch>
            <a:fillRect/>
          </a:stretch>
        </p:blipFill>
        <p:spPr>
          <a:xfrm>
            <a:off x="3428992" y="1360703"/>
            <a:ext cx="1928812" cy="1862301"/>
          </a:xfrm>
          <a:prstGeom prst="rect">
            <a:avLst/>
          </a:prstGeom>
        </p:spPr>
      </p:pic>
      <p:pic>
        <p:nvPicPr>
          <p:cNvPr id="7" name="Рисунок 6" descr="1243666279_avtobus.png"/>
          <p:cNvPicPr>
            <a:picLocks noChangeAspect="1"/>
          </p:cNvPicPr>
          <p:nvPr/>
        </p:nvPicPr>
        <p:blipFill>
          <a:blip r:embed="rId5"/>
          <a:stretch>
            <a:fillRect/>
          </a:stretch>
        </p:blipFill>
        <p:spPr>
          <a:xfrm>
            <a:off x="7072330" y="1000811"/>
            <a:ext cx="1652584" cy="2415314"/>
          </a:xfrm>
          <a:prstGeom prst="rect">
            <a:avLst/>
          </a:prstGeom>
        </p:spPr>
      </p:pic>
      <p:pic>
        <p:nvPicPr>
          <p:cNvPr id="8" name="Рисунок 7" descr="1243666104_kirpich.png"/>
          <p:cNvPicPr>
            <a:picLocks noChangeAspect="1"/>
          </p:cNvPicPr>
          <p:nvPr/>
        </p:nvPicPr>
        <p:blipFill>
          <a:blip r:embed="rId6"/>
          <a:stretch>
            <a:fillRect/>
          </a:stretch>
        </p:blipFill>
        <p:spPr>
          <a:xfrm>
            <a:off x="5214942" y="3646553"/>
            <a:ext cx="1714512" cy="1720549"/>
          </a:xfrm>
          <a:prstGeom prst="rect">
            <a:avLst/>
          </a:prstGeom>
        </p:spPr>
      </p:pic>
      <p:sp>
        <p:nvSpPr>
          <p:cNvPr id="9" name="Заголовок 2"/>
          <p:cNvSpPr txBox="1">
            <a:spLocks/>
          </p:cNvSpPr>
          <p:nvPr/>
        </p:nvSpPr>
        <p:spPr>
          <a:xfrm>
            <a:off x="3571868" y="5715016"/>
            <a:ext cx="5357818" cy="1000108"/>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Это знаки дорожного движения</a:t>
            </a:r>
            <a:endParaRPr kumimoji="0" lang="ru-RU"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000" fill="hold"/>
                                        <p:tgtEl>
                                          <p:spTgt spid="4"/>
                                        </p:tgtEl>
                                        <p:attrNameLst>
                                          <p:attrName>ppt_x</p:attrName>
                                        </p:attrNameLst>
                                      </p:cBhvr>
                                      <p:tavLst>
                                        <p:tav tm="0">
                                          <p:val>
                                            <p:strVal val="#ppt_x"/>
                                          </p:val>
                                        </p:tav>
                                        <p:tav tm="100000">
                                          <p:val>
                                            <p:strVal val="#ppt_x"/>
                                          </p:val>
                                        </p:tav>
                                      </p:tavLst>
                                    </p:anim>
                                    <p:anim calcmode="lin" valueType="num">
                                      <p:cBhvr additive="base">
                                        <p:cTn id="19"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2000" fill="hold"/>
                                        <p:tgtEl>
                                          <p:spTgt spid="6"/>
                                        </p:tgtEl>
                                        <p:attrNameLst>
                                          <p:attrName>ppt_x</p:attrName>
                                        </p:attrNameLst>
                                      </p:cBhvr>
                                      <p:tavLst>
                                        <p:tav tm="0">
                                          <p:val>
                                            <p:strVal val="#ppt_x"/>
                                          </p:val>
                                        </p:tav>
                                        <p:tav tm="100000">
                                          <p:val>
                                            <p:strVal val="#ppt_x"/>
                                          </p:val>
                                        </p:tav>
                                      </p:tavLst>
                                    </p:anim>
                                    <p:anim calcmode="lin" valueType="num">
                                      <p:cBhvr additive="base">
                                        <p:cTn id="25"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2000" fill="hold"/>
                                        <p:tgtEl>
                                          <p:spTgt spid="8"/>
                                        </p:tgtEl>
                                        <p:attrNameLst>
                                          <p:attrName>ppt_x</p:attrName>
                                        </p:attrNameLst>
                                      </p:cBhvr>
                                      <p:tavLst>
                                        <p:tav tm="0">
                                          <p:val>
                                            <p:strVal val="#ppt_x"/>
                                          </p:val>
                                        </p:tav>
                                        <p:tav tm="100000">
                                          <p:val>
                                            <p:strVal val="#ppt_x"/>
                                          </p:val>
                                        </p:tav>
                                      </p:tavLst>
                                    </p:anim>
                                    <p:anim calcmode="lin" valueType="num">
                                      <p:cBhvr additive="base">
                                        <p:cTn id="31"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2000" fill="hold"/>
                                        <p:tgtEl>
                                          <p:spTgt spid="7"/>
                                        </p:tgtEl>
                                        <p:attrNameLst>
                                          <p:attrName>ppt_x</p:attrName>
                                        </p:attrNameLst>
                                      </p:cBhvr>
                                      <p:tavLst>
                                        <p:tav tm="0">
                                          <p:val>
                                            <p:strVal val="#ppt_x"/>
                                          </p:val>
                                        </p:tav>
                                        <p:tav tm="100000">
                                          <p:val>
                                            <p:strVal val="#ppt_x"/>
                                          </p:val>
                                        </p:tav>
                                      </p:tavLst>
                                    </p:anim>
                                    <p:anim calcmode="lin" valueType="num">
                                      <p:cBhvr additive="base">
                                        <p:cTn id="37"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3000"/>
                                  </p:stCondLst>
                                  <p:childTnLst>
                                    <p:set>
                                      <p:cBhvr>
                                        <p:cTn id="41" dur="1" fill="hold">
                                          <p:stCondLst>
                                            <p:cond delay="0"/>
                                          </p:stCondLst>
                                        </p:cTn>
                                        <p:tgtEl>
                                          <p:spTgt spid="9"/>
                                        </p:tgtEl>
                                        <p:attrNameLst>
                                          <p:attrName>style.visibility</p:attrName>
                                        </p:attrNameLst>
                                      </p:cBhvr>
                                      <p:to>
                                        <p:strVal val="visible"/>
                                      </p:to>
                                    </p:set>
                                    <p:animEffect transition="in" filter="box(in)">
                                      <p:cBhvr>
                                        <p:cTn id="4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571480"/>
            <a:ext cx="8229600" cy="928694"/>
          </a:xfrm>
        </p:spPr>
        <p:txBody>
          <a:bodyPr>
            <a:normAutofit fontScale="90000"/>
          </a:bodyPr>
          <a:lstStyle/>
          <a:p>
            <a:r>
              <a:rPr lang="ru-RU" sz="2700" dirty="0" smtClean="0"/>
              <a:t>Ребята, как вы думаете всегда ли существовали знаки дорожного движения?</a:t>
            </a:r>
            <a:r>
              <a:rPr lang="ru-RU" dirty="0" smtClean="0"/>
              <a:t/>
            </a:r>
            <a:br>
              <a:rPr lang="ru-RU" dirty="0" smtClean="0"/>
            </a:br>
            <a:endParaRPr lang="ru-RU" dirty="0"/>
          </a:p>
        </p:txBody>
      </p:sp>
      <p:sp>
        <p:nvSpPr>
          <p:cNvPr id="1025" name="Rectangle 1"/>
          <p:cNvSpPr>
            <a:spLocks noChangeArrowheads="1"/>
          </p:cNvSpPr>
          <p:nvPr/>
        </p:nvSpPr>
        <p:spPr bwMode="auto">
          <a:xfrm>
            <a:off x="500034" y="1500174"/>
            <a:ext cx="814393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b="0" i="0" u="none" strike="noStrike" cap="none" normalizeH="0" baseline="0" dirty="0" smtClean="0">
                <a:ln>
                  <a:noFill/>
                </a:ln>
                <a:solidFill>
                  <a:schemeClr val="tx1"/>
                </a:solidFill>
                <a:effectLst/>
                <a:ea typeface="Calibri" pitchFamily="34" charset="0"/>
                <a:cs typeface="Times New Roman" pitchFamily="18" charset="0"/>
              </a:rPr>
              <a:t>В давние времена, когда не было ни</a:t>
            </a:r>
            <a:r>
              <a:rPr kumimoji="0" lang="ru-RU" b="0" i="0" u="none" strike="noStrike" cap="none" normalizeH="0" baseline="0" dirty="0" smtClean="0">
                <a:ln>
                  <a:noFill/>
                </a:ln>
                <a:solidFill>
                  <a:srgbClr val="000000"/>
                </a:solidFill>
                <a:effectLst/>
                <a:ea typeface="Calibri" pitchFamily="34" charset="0"/>
                <a:cs typeface="HiddenHorzOCl"/>
              </a:rPr>
              <a:t> личных автомобилей, ни общественного транспорта, и даже конных экипажей, люди ходили пешком из одного поселения в другое. Им надо было знать, куда ведёт та или иная дорога, какое расстояние осталось пройти до нужного места. Чтобы передать эту информацию, наши предки ставили на дорогах камни, особым образом надламывали ветки, делали зарубки на стволах деревьев. Это были своего рода первые знаки дорожного движения.</a:t>
            </a:r>
            <a:r>
              <a:rPr kumimoji="0" lang="ru-RU" b="0" i="0" u="none" strike="noStrike" cap="none" normalizeH="0" dirty="0" smtClean="0">
                <a:ln>
                  <a:noFill/>
                </a:ln>
                <a:solidFill>
                  <a:srgbClr val="000000"/>
                </a:solidFill>
                <a:effectLst/>
                <a:ea typeface="Calibri" pitchFamily="34" charset="0"/>
                <a:cs typeface="HiddenHorzOCl"/>
              </a:rPr>
              <a:t> </a:t>
            </a:r>
            <a:r>
              <a:rPr kumimoji="0" lang="ru-RU" b="0" i="0" u="none" strike="noStrike" cap="none" normalizeH="0" baseline="0" dirty="0" smtClean="0">
                <a:ln>
                  <a:noFill/>
                </a:ln>
                <a:solidFill>
                  <a:srgbClr val="000000"/>
                </a:solidFill>
                <a:effectLst/>
                <a:ea typeface="Calibri" pitchFamily="34" charset="0"/>
                <a:cs typeface="HiddenHorzOCl"/>
              </a:rPr>
              <a:t>Но серьёзная необходимость в дорожных знаках возникла с появлением автомобилей.  Было решено, что дорожные знаки во всём мире должны быть едиными по назначению и виду, при этом на всех дорожных знаках должны быть не надписи, а символы </a:t>
            </a:r>
            <a:r>
              <a:rPr kumimoji="0" lang="ru-RU" b="0" i="0" u="none" strike="noStrike" cap="none" normalizeH="0" baseline="0" dirty="0" smtClean="0">
                <a:ln>
                  <a:noFill/>
                </a:ln>
                <a:solidFill>
                  <a:srgbClr val="000000"/>
                </a:solidFill>
                <a:effectLst/>
                <a:ea typeface="Calibri" pitchFamily="34" charset="0"/>
                <a:cs typeface="Arial" pitchFamily="34" charset="0"/>
              </a:rPr>
              <a:t>- </a:t>
            </a:r>
            <a:r>
              <a:rPr kumimoji="0" lang="ru-RU" b="0" i="0" u="none" strike="noStrike" cap="none" normalizeH="0" baseline="0" dirty="0" smtClean="0">
                <a:ln>
                  <a:noFill/>
                </a:ln>
                <a:solidFill>
                  <a:srgbClr val="000000"/>
                </a:solidFill>
                <a:effectLst/>
                <a:ea typeface="Calibri" pitchFamily="34" charset="0"/>
                <a:cs typeface="HiddenHorzOCl"/>
              </a:rPr>
              <a:t>понятные и иностранным туристам, и неграмотным людям.  Дорожные знаки устанавливаются с правой стороны, по ходу движения, за </a:t>
            </a:r>
            <a:r>
              <a:rPr kumimoji="0" lang="ru-RU" b="0" i="0" u="none" strike="noStrike" cap="none" normalizeH="0" baseline="0" dirty="0" smtClean="0">
                <a:ln>
                  <a:noFill/>
                </a:ln>
                <a:solidFill>
                  <a:srgbClr val="000000"/>
                </a:solidFill>
                <a:effectLst/>
                <a:ea typeface="Calibri" pitchFamily="34" charset="0"/>
                <a:cs typeface="Arial" pitchFamily="34" charset="0"/>
              </a:rPr>
              <a:t>250 </a:t>
            </a:r>
            <a:r>
              <a:rPr kumimoji="0" lang="ru-RU" b="0" i="0" u="none" strike="noStrike" cap="none" normalizeH="0" baseline="0" dirty="0" smtClean="0">
                <a:ln>
                  <a:noFill/>
                </a:ln>
                <a:solidFill>
                  <a:srgbClr val="000000"/>
                </a:solidFill>
                <a:effectLst/>
                <a:ea typeface="Calibri" pitchFamily="34" charset="0"/>
                <a:cs typeface="HiddenHorzOCl"/>
              </a:rPr>
              <a:t>метров до начала опасного участка. </a:t>
            </a:r>
            <a:endParaRPr kumimoji="0" lang="ru-RU" b="0" i="0" u="none" strike="noStrike" cap="none" normalizeH="0" baseline="0" dirty="0" smtClean="0">
              <a:ln>
                <a:noFill/>
              </a:ln>
              <a:solidFill>
                <a:schemeClr val="tx1"/>
              </a:solidFill>
              <a:effectLst/>
            </a:endParaRPr>
          </a:p>
        </p:txBody>
      </p:sp>
      <p:sp>
        <p:nvSpPr>
          <p:cNvPr id="1027" name="Rectangle 3"/>
          <p:cNvSpPr>
            <a:spLocks noChangeArrowheads="1"/>
          </p:cNvSpPr>
          <p:nvPr/>
        </p:nvSpPr>
        <p:spPr bwMode="auto">
          <a:xfrm>
            <a:off x="3428992" y="5929330"/>
            <a:ext cx="478634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400" dirty="0" smtClean="0">
                <a:solidFill>
                  <a:schemeClr val="bg1"/>
                </a:solidFill>
                <a:latin typeface="Arial" pitchFamily="34" charset="0"/>
                <a:ea typeface="Calibri" pitchFamily="34" charset="0"/>
                <a:cs typeface="HiddenHorzOCl" charset="-52"/>
              </a:rPr>
              <a:t>.</a:t>
            </a:r>
            <a:r>
              <a:rPr kumimoji="0" lang="ru-RU" sz="1400" b="0" i="0" u="none" strike="noStrike" cap="none" normalizeH="0" baseline="0" dirty="0" smtClean="0">
                <a:ln>
                  <a:noFill/>
                </a:ln>
                <a:solidFill>
                  <a:schemeClr val="bg1"/>
                </a:solidFill>
                <a:effectLst/>
                <a:latin typeface="Arial" pitchFamily="34" charset="0"/>
                <a:ea typeface="Calibri" pitchFamily="34" charset="0"/>
                <a:cs typeface="HiddenHorzOCl" charset="-52"/>
              </a:rPr>
              <a:t> </a:t>
            </a:r>
            <a:endParaRPr kumimoji="0" lang="ru-RU" sz="9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1000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0" fill="hold"/>
                                        <p:tgtEl>
                                          <p:spTgt spid="1025"/>
                                        </p:tgtEl>
                                        <p:attrNameLst>
                                          <p:attrName>ppt_x</p:attrName>
                                        </p:attrNameLst>
                                      </p:cBhvr>
                                      <p:tavLst>
                                        <p:tav tm="0">
                                          <p:val>
                                            <p:strVal val="#ppt_x"/>
                                          </p:val>
                                        </p:tav>
                                        <p:tav tm="100000">
                                          <p:val>
                                            <p:strVal val="#ppt_x"/>
                                          </p:val>
                                        </p:tav>
                                      </p:tavLst>
                                    </p:anim>
                                    <p:anim calcmode="lin" valueType="num">
                                      <p:cBhvr additive="base">
                                        <p:cTn id="13" dur="50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50000"/>
                                  </p:stCondLst>
                                  <p:childTnLst>
                                    <p:set>
                                      <p:cBhvr>
                                        <p:cTn id="17" dur="1" fill="hold">
                                          <p:stCondLst>
                                            <p:cond delay="0"/>
                                          </p:stCondLst>
                                        </p:cTn>
                                        <p:tgtEl>
                                          <p:spTgt spid="1027"/>
                                        </p:tgtEl>
                                        <p:attrNameLst>
                                          <p:attrName>style.visibility</p:attrName>
                                        </p:attrNameLst>
                                      </p:cBhvr>
                                      <p:to>
                                        <p:strVal val="visible"/>
                                      </p:to>
                                    </p:set>
                                    <p:anim calcmode="lin" valueType="num">
                                      <p:cBhvr additive="base">
                                        <p:cTn id="18" dur="500" fill="hold"/>
                                        <p:tgtEl>
                                          <p:spTgt spid="1027"/>
                                        </p:tgtEl>
                                        <p:attrNameLst>
                                          <p:attrName>ppt_x</p:attrName>
                                        </p:attrNameLst>
                                      </p:cBhvr>
                                      <p:tavLst>
                                        <p:tav tm="0">
                                          <p:val>
                                            <p:strVal val="#ppt_x"/>
                                          </p:val>
                                        </p:tav>
                                        <p:tav tm="100000">
                                          <p:val>
                                            <p:strVal val="#ppt_x"/>
                                          </p:val>
                                        </p:tav>
                                      </p:tavLst>
                                    </p:anim>
                                    <p:anim calcmode="lin" valueType="num">
                                      <p:cBhvr additive="base">
                                        <p:cTn id="19"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25" grpId="0"/>
      <p:bldP spid="102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285728"/>
            <a:ext cx="835824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ea typeface="Calibri" pitchFamily="34" charset="0"/>
                <a:cs typeface="HiddenHorzOCl"/>
              </a:rPr>
              <a:t>В 1909 году были установлены первые четыре дорожных знака. Они сохранились и до наших дней, хотя их внешний вид изменился. </a:t>
            </a:r>
            <a:endParaRPr kumimoji="0" lang="ru-RU" b="0" i="0" u="none" strike="noStrike" cap="none" normalizeH="0" baseline="0" dirty="0" smtClean="0">
              <a:ln>
                <a:noFill/>
              </a:ln>
              <a:solidFill>
                <a:schemeClr val="tx1"/>
              </a:solidFill>
              <a:effectLst/>
            </a:endParaRPr>
          </a:p>
        </p:txBody>
      </p:sp>
      <p:sp>
        <p:nvSpPr>
          <p:cNvPr id="5" name="Прямоугольник 4"/>
          <p:cNvSpPr/>
          <p:nvPr/>
        </p:nvSpPr>
        <p:spPr>
          <a:xfrm>
            <a:off x="2500298" y="4786322"/>
            <a:ext cx="2357454" cy="830997"/>
          </a:xfrm>
          <a:prstGeom prst="rect">
            <a:avLst/>
          </a:prstGeom>
        </p:spPr>
        <p:txBody>
          <a:bodyPr wrap="square">
            <a:spAutoFit/>
          </a:bodyPr>
          <a:lstStyle/>
          <a:p>
            <a:pPr algn="ctr"/>
            <a:r>
              <a:rPr kumimoji="0" lang="ru-RU" sz="1600" b="0" i="0" u="none" strike="noStrike" cap="none" normalizeH="0" baseline="0" dirty="0" smtClean="0">
                <a:ln>
                  <a:noFill/>
                </a:ln>
                <a:solidFill>
                  <a:srgbClr val="000000"/>
                </a:solidFill>
                <a:effectLst/>
                <a:ea typeface="Calibri" pitchFamily="34" charset="0"/>
                <a:cs typeface="HiddenHorzOCl"/>
              </a:rPr>
              <a:t>«Железнодорожный переезд со шлагбаумом»</a:t>
            </a:r>
            <a:endParaRPr lang="ru-RU" sz="1600" dirty="0"/>
          </a:p>
        </p:txBody>
      </p:sp>
      <p:sp>
        <p:nvSpPr>
          <p:cNvPr id="6" name="Прямоугольник 5"/>
          <p:cNvSpPr/>
          <p:nvPr/>
        </p:nvSpPr>
        <p:spPr>
          <a:xfrm>
            <a:off x="857224" y="2714620"/>
            <a:ext cx="2000264" cy="861774"/>
          </a:xfrm>
          <a:prstGeom prst="rect">
            <a:avLst/>
          </a:prstGeom>
        </p:spPr>
        <p:txBody>
          <a:bodyPr wrap="square">
            <a:spAutoFit/>
          </a:bodyPr>
          <a:lstStyle/>
          <a:p>
            <a:pPr algn="ctr"/>
            <a:r>
              <a:rPr kumimoji="0" lang="ru-RU" b="0" i="0" u="none" strike="noStrike" cap="none" normalizeH="0" baseline="0" dirty="0" smtClean="0">
                <a:ln>
                  <a:noFill/>
                </a:ln>
                <a:solidFill>
                  <a:srgbClr val="000000"/>
                </a:solidFill>
                <a:effectLst/>
                <a:ea typeface="Calibri" pitchFamily="34" charset="0"/>
                <a:cs typeface="HiddenHorzOCl"/>
              </a:rPr>
              <a:t>«</a:t>
            </a:r>
            <a:r>
              <a:rPr kumimoji="0" lang="ru-RU" sz="1600" b="0" i="0" u="none" strike="noStrike" cap="none" normalizeH="0" baseline="0" dirty="0" smtClean="0">
                <a:ln>
                  <a:noFill/>
                </a:ln>
                <a:solidFill>
                  <a:srgbClr val="000000"/>
                </a:solidFill>
                <a:effectLst/>
                <a:ea typeface="Calibri" pitchFamily="34" charset="0"/>
                <a:cs typeface="HiddenHorzOCl"/>
              </a:rPr>
              <a:t>Пересечение равнозначных дорог» </a:t>
            </a:r>
            <a:endParaRPr lang="ru-RU" sz="1600" dirty="0"/>
          </a:p>
        </p:txBody>
      </p:sp>
      <p:sp>
        <p:nvSpPr>
          <p:cNvPr id="7" name="Прямоугольник 6"/>
          <p:cNvSpPr/>
          <p:nvPr/>
        </p:nvSpPr>
        <p:spPr>
          <a:xfrm>
            <a:off x="4357686" y="2857496"/>
            <a:ext cx="2143140" cy="584775"/>
          </a:xfrm>
          <a:prstGeom prst="rect">
            <a:avLst/>
          </a:prstGeom>
        </p:spPr>
        <p:txBody>
          <a:bodyPr wrap="square">
            <a:spAutoFit/>
          </a:bodyPr>
          <a:lstStyle/>
          <a:p>
            <a:pPr algn="ctr"/>
            <a:r>
              <a:rPr kumimoji="0" lang="ru-RU" sz="1600" b="0" i="0" u="none" strike="noStrike" cap="none" normalizeH="0" baseline="0" dirty="0" smtClean="0">
                <a:ln>
                  <a:noFill/>
                </a:ln>
                <a:solidFill>
                  <a:srgbClr val="000000"/>
                </a:solidFill>
                <a:effectLst/>
                <a:ea typeface="Calibri" pitchFamily="34" charset="0"/>
                <a:cs typeface="HiddenHorzOCl"/>
              </a:rPr>
              <a:t>«Опасный поворот» </a:t>
            </a:r>
            <a:endParaRPr lang="ru-RU" sz="1600" dirty="0"/>
          </a:p>
        </p:txBody>
      </p:sp>
      <p:sp>
        <p:nvSpPr>
          <p:cNvPr id="8" name="Прямоугольник 7"/>
          <p:cNvSpPr/>
          <p:nvPr/>
        </p:nvSpPr>
        <p:spPr>
          <a:xfrm>
            <a:off x="6286512" y="4857760"/>
            <a:ext cx="2071702" cy="584775"/>
          </a:xfrm>
          <a:prstGeom prst="rect">
            <a:avLst/>
          </a:prstGeom>
        </p:spPr>
        <p:txBody>
          <a:bodyPr wrap="square">
            <a:spAutoFit/>
          </a:bodyPr>
          <a:lstStyle/>
          <a:p>
            <a:pPr algn="ctr"/>
            <a:r>
              <a:rPr lang="ru-RU" sz="1600" dirty="0"/>
              <a:t>«Неровная дорога</a:t>
            </a:r>
            <a:r>
              <a:rPr lang="ru-RU" sz="1600" dirty="0" smtClean="0"/>
              <a:t>» </a:t>
            </a:r>
            <a:endParaRPr lang="ru-RU" sz="1600" dirty="0"/>
          </a:p>
        </p:txBody>
      </p:sp>
      <p:pic>
        <p:nvPicPr>
          <p:cNvPr id="17413" name="Picture 5" descr="http://ustltd.com/img/images/1_21(1).gif"/>
          <p:cNvPicPr>
            <a:picLocks noChangeAspect="1" noChangeArrowheads="1"/>
          </p:cNvPicPr>
          <p:nvPr/>
        </p:nvPicPr>
        <p:blipFill>
          <a:blip r:embed="rId2"/>
          <a:stretch>
            <a:fillRect/>
          </a:stretch>
        </p:blipFill>
        <p:spPr bwMode="auto">
          <a:xfrm>
            <a:off x="933176" y="1071546"/>
            <a:ext cx="1835629" cy="1620224"/>
          </a:xfrm>
          <a:prstGeom prst="rect">
            <a:avLst/>
          </a:prstGeom>
          <a:noFill/>
        </p:spPr>
      </p:pic>
      <p:sp>
        <p:nvSpPr>
          <p:cNvPr id="11" name="Прямоугольник 10"/>
          <p:cNvSpPr/>
          <p:nvPr/>
        </p:nvSpPr>
        <p:spPr>
          <a:xfrm>
            <a:off x="428596" y="6072206"/>
            <a:ext cx="8358246" cy="369332"/>
          </a:xfrm>
          <a:prstGeom prst="rect">
            <a:avLst/>
          </a:prstGeom>
        </p:spPr>
        <p:txBody>
          <a:bodyPr wrap="square">
            <a:spAutoFit/>
          </a:bodyPr>
          <a:lstStyle/>
          <a:p>
            <a:pPr algn="ctr"/>
            <a:r>
              <a:rPr lang="ru-RU" dirty="0" smtClean="0"/>
              <a:t>Такими мы видим их в настоящее время</a:t>
            </a:r>
            <a:endParaRPr lang="ru-RU" dirty="0"/>
          </a:p>
        </p:txBody>
      </p:sp>
      <p:pic>
        <p:nvPicPr>
          <p:cNvPr id="17415" name="Picture 7" descr="http://nevaznak.com/media/images/e440ec6270666001b0770a6bf0a60a2b.jpeg"/>
          <p:cNvPicPr>
            <a:picLocks noChangeAspect="1" noChangeArrowheads="1"/>
          </p:cNvPicPr>
          <p:nvPr/>
        </p:nvPicPr>
        <p:blipFill>
          <a:blip r:embed="rId3"/>
          <a:stretch>
            <a:fillRect/>
          </a:stretch>
        </p:blipFill>
        <p:spPr bwMode="auto">
          <a:xfrm>
            <a:off x="3857620" y="714356"/>
            <a:ext cx="3299843" cy="2664726"/>
          </a:xfrm>
          <a:prstGeom prst="rect">
            <a:avLst/>
          </a:prstGeom>
          <a:noFill/>
        </p:spPr>
      </p:pic>
      <p:pic>
        <p:nvPicPr>
          <p:cNvPr id="17419" name="Picture 11" descr="http://ped-kopilka.ru/images/53.jpg"/>
          <p:cNvPicPr>
            <a:picLocks noChangeAspect="1" noChangeArrowheads="1"/>
          </p:cNvPicPr>
          <p:nvPr/>
        </p:nvPicPr>
        <p:blipFill>
          <a:blip r:embed="rId4"/>
          <a:stretch>
            <a:fillRect/>
          </a:stretch>
        </p:blipFill>
        <p:spPr bwMode="auto">
          <a:xfrm>
            <a:off x="2786050" y="3143249"/>
            <a:ext cx="1857388" cy="1631405"/>
          </a:xfrm>
          <a:prstGeom prst="rect">
            <a:avLst/>
          </a:prstGeom>
          <a:noFill/>
        </p:spPr>
      </p:pic>
      <p:pic>
        <p:nvPicPr>
          <p:cNvPr id="17423" name="Picture 15" descr="http://www.zaoportal.ru/images/watermarks/300x300/20101025114842.png"/>
          <p:cNvPicPr>
            <a:picLocks noChangeAspect="1" noChangeArrowheads="1"/>
          </p:cNvPicPr>
          <p:nvPr/>
        </p:nvPicPr>
        <p:blipFill>
          <a:blip r:embed="rId5"/>
          <a:stretch>
            <a:fillRect/>
          </a:stretch>
        </p:blipFill>
        <p:spPr bwMode="auto">
          <a:xfrm>
            <a:off x="6360206" y="3071810"/>
            <a:ext cx="2217966" cy="1789284"/>
          </a:xfrm>
          <a:prstGeom prst="rect">
            <a:avLst/>
          </a:prstGeom>
          <a:noFill/>
        </p:spPr>
      </p:pic>
      <p:sp>
        <p:nvSpPr>
          <p:cNvPr id="12" name="Прямоугольник 11"/>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box(in)">
                                      <p:cBhvr>
                                        <p:cTn id="7" dur="2000"/>
                                        <p:tgtEl>
                                          <p:spTgt spid="174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6000"/>
                                  </p:stCondLst>
                                  <p:childTnLst>
                                    <p:set>
                                      <p:cBhvr>
                                        <p:cTn id="11" dur="1" fill="hold">
                                          <p:stCondLst>
                                            <p:cond delay="0"/>
                                          </p:stCondLst>
                                        </p:cTn>
                                        <p:tgtEl>
                                          <p:spTgt spid="17413"/>
                                        </p:tgtEl>
                                        <p:attrNameLst>
                                          <p:attrName>style.visibility</p:attrName>
                                        </p:attrNameLst>
                                      </p:cBhvr>
                                      <p:to>
                                        <p:strVal val="visible"/>
                                      </p:to>
                                    </p:set>
                                    <p:anim calcmode="lin" valueType="num">
                                      <p:cBhvr additive="base">
                                        <p:cTn id="12" dur="2000" fill="hold"/>
                                        <p:tgtEl>
                                          <p:spTgt spid="17413"/>
                                        </p:tgtEl>
                                        <p:attrNameLst>
                                          <p:attrName>ppt_x</p:attrName>
                                        </p:attrNameLst>
                                      </p:cBhvr>
                                      <p:tavLst>
                                        <p:tav tm="0">
                                          <p:val>
                                            <p:strVal val="0-#ppt_w/2"/>
                                          </p:val>
                                        </p:tav>
                                        <p:tav tm="100000">
                                          <p:val>
                                            <p:strVal val="#ppt_x"/>
                                          </p:val>
                                        </p:tav>
                                      </p:tavLst>
                                    </p:anim>
                                    <p:anim calcmode="lin" valueType="num">
                                      <p:cBhvr additive="base">
                                        <p:cTn id="13" dur="20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100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1500"/>
                                  </p:stCondLst>
                                  <p:childTnLst>
                                    <p:set>
                                      <p:cBhvr>
                                        <p:cTn id="22" dur="1" fill="hold">
                                          <p:stCondLst>
                                            <p:cond delay="0"/>
                                          </p:stCondLst>
                                        </p:cTn>
                                        <p:tgtEl>
                                          <p:spTgt spid="17419"/>
                                        </p:tgtEl>
                                        <p:attrNameLst>
                                          <p:attrName>style.visibility</p:attrName>
                                        </p:attrNameLst>
                                      </p:cBhvr>
                                      <p:to>
                                        <p:strVal val="visible"/>
                                      </p:to>
                                    </p:set>
                                    <p:anim calcmode="lin" valueType="num">
                                      <p:cBhvr additive="base">
                                        <p:cTn id="23" dur="2000" fill="hold"/>
                                        <p:tgtEl>
                                          <p:spTgt spid="17419"/>
                                        </p:tgtEl>
                                        <p:attrNameLst>
                                          <p:attrName>ppt_x</p:attrName>
                                        </p:attrNameLst>
                                      </p:cBhvr>
                                      <p:tavLst>
                                        <p:tav tm="0">
                                          <p:val>
                                            <p:strVal val="#ppt_x"/>
                                          </p:val>
                                        </p:tav>
                                        <p:tav tm="100000">
                                          <p:val>
                                            <p:strVal val="#ppt_x"/>
                                          </p:val>
                                        </p:tav>
                                      </p:tavLst>
                                    </p:anim>
                                    <p:anim calcmode="lin" valueType="num">
                                      <p:cBhvr additive="base">
                                        <p:cTn id="24" dur="2000" fill="hold"/>
                                        <p:tgtEl>
                                          <p:spTgt spid="174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1000"/>
                                  </p:stCondLst>
                                  <p:childTnLst>
                                    <p:set>
                                      <p:cBhvr>
                                        <p:cTn id="28" dur="1" fill="hold">
                                          <p:stCondLst>
                                            <p:cond delay="0"/>
                                          </p:stCondLst>
                                        </p:cTn>
                                        <p:tgtEl>
                                          <p:spTgt spid="5"/>
                                        </p:tgtEl>
                                        <p:attrNameLst>
                                          <p:attrName>style.visibility</p:attrName>
                                        </p:attrNameLst>
                                      </p:cBhvr>
                                      <p:to>
                                        <p:strVal val="visible"/>
                                      </p:to>
                                    </p:set>
                                    <p:animEffect transition="in" filter="box(i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1500"/>
                                  </p:stCondLst>
                                  <p:childTnLst>
                                    <p:set>
                                      <p:cBhvr>
                                        <p:cTn id="33" dur="1" fill="hold">
                                          <p:stCondLst>
                                            <p:cond delay="0"/>
                                          </p:stCondLst>
                                        </p:cTn>
                                        <p:tgtEl>
                                          <p:spTgt spid="17415"/>
                                        </p:tgtEl>
                                        <p:attrNameLst>
                                          <p:attrName>style.visibility</p:attrName>
                                        </p:attrNameLst>
                                      </p:cBhvr>
                                      <p:to>
                                        <p:strVal val="visible"/>
                                      </p:to>
                                    </p:set>
                                    <p:anim calcmode="lin" valueType="num">
                                      <p:cBhvr additive="base">
                                        <p:cTn id="34" dur="2000" fill="hold"/>
                                        <p:tgtEl>
                                          <p:spTgt spid="17415"/>
                                        </p:tgtEl>
                                        <p:attrNameLst>
                                          <p:attrName>ppt_x</p:attrName>
                                        </p:attrNameLst>
                                      </p:cBhvr>
                                      <p:tavLst>
                                        <p:tav tm="0">
                                          <p:val>
                                            <p:strVal val="#ppt_x"/>
                                          </p:val>
                                        </p:tav>
                                        <p:tav tm="100000">
                                          <p:val>
                                            <p:strVal val="#ppt_x"/>
                                          </p:val>
                                        </p:tav>
                                      </p:tavLst>
                                    </p:anim>
                                    <p:anim calcmode="lin" valueType="num">
                                      <p:cBhvr additive="base">
                                        <p:cTn id="35" dur="2000" fill="hold"/>
                                        <p:tgtEl>
                                          <p:spTgt spid="17415"/>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1000"/>
                                  </p:stCondLst>
                                  <p:childTnLst>
                                    <p:set>
                                      <p:cBhvr>
                                        <p:cTn id="39" dur="1" fill="hold">
                                          <p:stCondLst>
                                            <p:cond delay="0"/>
                                          </p:stCondLst>
                                        </p:cTn>
                                        <p:tgtEl>
                                          <p:spTgt spid="7"/>
                                        </p:tgtEl>
                                        <p:attrNameLst>
                                          <p:attrName>style.visibility</p:attrName>
                                        </p:attrNameLst>
                                      </p:cBhvr>
                                      <p:to>
                                        <p:strVal val="visible"/>
                                      </p:to>
                                    </p:set>
                                    <p:animEffect transition="in" filter="box(in)">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1500"/>
                                  </p:stCondLst>
                                  <p:childTnLst>
                                    <p:set>
                                      <p:cBhvr>
                                        <p:cTn id="44" dur="1" fill="hold">
                                          <p:stCondLst>
                                            <p:cond delay="0"/>
                                          </p:stCondLst>
                                        </p:cTn>
                                        <p:tgtEl>
                                          <p:spTgt spid="17423"/>
                                        </p:tgtEl>
                                        <p:attrNameLst>
                                          <p:attrName>style.visibility</p:attrName>
                                        </p:attrNameLst>
                                      </p:cBhvr>
                                      <p:to>
                                        <p:strVal val="visible"/>
                                      </p:to>
                                    </p:set>
                                    <p:anim calcmode="lin" valueType="num">
                                      <p:cBhvr additive="base">
                                        <p:cTn id="45" dur="2000" fill="hold"/>
                                        <p:tgtEl>
                                          <p:spTgt spid="17423"/>
                                        </p:tgtEl>
                                        <p:attrNameLst>
                                          <p:attrName>ppt_x</p:attrName>
                                        </p:attrNameLst>
                                      </p:cBhvr>
                                      <p:tavLst>
                                        <p:tav tm="0">
                                          <p:val>
                                            <p:strVal val="1+#ppt_w/2"/>
                                          </p:val>
                                        </p:tav>
                                        <p:tav tm="100000">
                                          <p:val>
                                            <p:strVal val="#ppt_x"/>
                                          </p:val>
                                        </p:tav>
                                      </p:tavLst>
                                    </p:anim>
                                    <p:anim calcmode="lin" valueType="num">
                                      <p:cBhvr additive="base">
                                        <p:cTn id="46" dur="2000" fill="hold"/>
                                        <p:tgtEl>
                                          <p:spTgt spid="17423"/>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1000"/>
                                  </p:stCondLst>
                                  <p:childTnLst>
                                    <p:set>
                                      <p:cBhvr>
                                        <p:cTn id="50" dur="1" fill="hold">
                                          <p:stCondLst>
                                            <p:cond delay="0"/>
                                          </p:stCondLst>
                                        </p:cTn>
                                        <p:tgtEl>
                                          <p:spTgt spid="8"/>
                                        </p:tgtEl>
                                        <p:attrNameLst>
                                          <p:attrName>style.visibility</p:attrName>
                                        </p:attrNameLst>
                                      </p:cBhvr>
                                      <p:to>
                                        <p:strVal val="visible"/>
                                      </p:to>
                                    </p:set>
                                    <p:animEffect transition="in" filter="box(i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1" nodeType="clickEffect">
                                  <p:stCondLst>
                                    <p:cond delay="2000"/>
                                  </p:stCondLst>
                                  <p:childTnLst>
                                    <p:set>
                                      <p:cBhvr>
                                        <p:cTn id="55" dur="1" fill="hold">
                                          <p:stCondLst>
                                            <p:cond delay="0"/>
                                          </p:stCondLst>
                                        </p:cTn>
                                        <p:tgtEl>
                                          <p:spTgt spid="11"/>
                                        </p:tgtEl>
                                        <p:attrNameLst>
                                          <p:attrName>style.visibility</p:attrName>
                                        </p:attrNameLst>
                                      </p:cBhvr>
                                      <p:to>
                                        <p:strVal val="visible"/>
                                      </p:to>
                                    </p:set>
                                    <p:animEffect transition="in" filter="box(in)">
                                      <p:cBhvr>
                                        <p:cTn id="56" dur="20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500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000" fill="hold"/>
                                        <p:tgtEl>
                                          <p:spTgt spid="12"/>
                                        </p:tgtEl>
                                        <p:attrNameLst>
                                          <p:attrName>ppt_x</p:attrName>
                                        </p:attrNameLst>
                                      </p:cBhvr>
                                      <p:tavLst>
                                        <p:tav tm="0">
                                          <p:val>
                                            <p:strVal val="#ppt_x"/>
                                          </p:val>
                                        </p:tav>
                                        <p:tav tm="100000">
                                          <p:val>
                                            <p:strVal val="#ppt_x"/>
                                          </p:val>
                                        </p:tav>
                                      </p:tavLst>
                                    </p:anim>
                                    <p:anim calcmode="lin" valueType="num">
                                      <p:cBhvr additive="base">
                                        <p:cTn id="62"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5" grpId="0"/>
      <p:bldP spid="6" grpId="0"/>
      <p:bldP spid="7" grpId="0"/>
      <p:bldP spid="8" grpId="0"/>
      <p:bldP spid="11" grpId="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14282" y="285728"/>
            <a:ext cx="871543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4150" fontAlgn="base">
              <a:spcBef>
                <a:spcPct val="0"/>
              </a:spcBef>
              <a:spcAft>
                <a:spcPct val="0"/>
              </a:spcAft>
            </a:pPr>
            <a:r>
              <a:rPr kumimoji="0" lang="ru-RU" sz="1600" b="0" i="0" u="none" strike="noStrike" cap="none" normalizeH="0" baseline="0" dirty="0" smtClean="0">
                <a:ln>
                  <a:noFill/>
                </a:ln>
                <a:solidFill>
                  <a:srgbClr val="000000"/>
                </a:solidFill>
                <a:effectLst/>
                <a:ea typeface="Calibri" pitchFamily="34" charset="0"/>
                <a:cs typeface="HiddenHorzOCl"/>
              </a:rPr>
              <a:t>Для обеспечения безопасности движения и существуют дорожные знаки. Их много, они имеют разные цвета и форму. Сделано это для того, чтобы все, кто участвует в дорожном движении </a:t>
            </a:r>
            <a:r>
              <a:rPr kumimoji="0" lang="ru-RU" sz="1600" b="0" i="0" u="none" strike="noStrike" cap="none" normalizeH="0" baseline="0" dirty="0" smtClean="0">
                <a:ln>
                  <a:noFill/>
                </a:ln>
                <a:solidFill>
                  <a:srgbClr val="000000"/>
                </a:solidFill>
                <a:effectLst/>
                <a:ea typeface="Calibri" pitchFamily="34" charset="0"/>
                <a:cs typeface="Arial" pitchFamily="34" charset="0"/>
              </a:rPr>
              <a:t>- </a:t>
            </a:r>
            <a:r>
              <a:rPr kumimoji="0" lang="ru-RU" sz="1600" b="0" i="0" u="none" strike="noStrike" cap="none" normalizeH="0" baseline="0" dirty="0" smtClean="0">
                <a:ln>
                  <a:noFill/>
                </a:ln>
                <a:solidFill>
                  <a:srgbClr val="000000"/>
                </a:solidFill>
                <a:effectLst/>
                <a:ea typeface="Calibri" pitchFamily="34" charset="0"/>
                <a:cs typeface="HiddenHorzOCl"/>
              </a:rPr>
              <a:t>и пешеходы, и водители </a:t>
            </a:r>
            <a:r>
              <a:rPr kumimoji="0" lang="ru-RU" sz="1600" b="0" i="0" u="none" strike="noStrike" cap="none" normalizeH="0" baseline="0" dirty="0" smtClean="0">
                <a:ln>
                  <a:noFill/>
                </a:ln>
                <a:solidFill>
                  <a:srgbClr val="000000"/>
                </a:solidFill>
                <a:effectLst/>
                <a:ea typeface="Calibri" pitchFamily="34" charset="0"/>
                <a:cs typeface="Arial" pitchFamily="34" charset="0"/>
              </a:rPr>
              <a:t>- </a:t>
            </a:r>
            <a:r>
              <a:rPr kumimoji="0" lang="ru-RU" sz="1600" b="0" i="0" u="none" strike="noStrike" cap="none" normalizeH="0" baseline="0" dirty="0" smtClean="0">
                <a:ln>
                  <a:noFill/>
                </a:ln>
                <a:solidFill>
                  <a:srgbClr val="000000"/>
                </a:solidFill>
                <a:effectLst/>
                <a:ea typeface="Calibri" pitchFamily="34" charset="0"/>
                <a:cs typeface="HiddenHorzOCl"/>
              </a:rPr>
              <a:t>могли лучше понимать язык знаков.</a:t>
            </a:r>
          </a:p>
        </p:txBody>
      </p:sp>
      <p:sp>
        <p:nvSpPr>
          <p:cNvPr id="7" name="Прямоугольник 6"/>
          <p:cNvSpPr/>
          <p:nvPr/>
        </p:nvSpPr>
        <p:spPr>
          <a:xfrm>
            <a:off x="357158" y="1643050"/>
            <a:ext cx="8286808" cy="369332"/>
          </a:xfrm>
          <a:prstGeom prst="rect">
            <a:avLst/>
          </a:prstGeom>
        </p:spPr>
        <p:txBody>
          <a:bodyPr wrap="square">
            <a:spAutoFit/>
          </a:bodyPr>
          <a:lstStyle/>
          <a:p>
            <a:pPr indent="184150" algn="ctr" fontAlgn="base">
              <a:spcBef>
                <a:spcPct val="0"/>
              </a:spcBef>
              <a:spcAft>
                <a:spcPct val="0"/>
              </a:spcAft>
            </a:pPr>
            <a:r>
              <a:rPr kumimoji="0" lang="ru-RU" b="1" i="0" u="none" strike="noStrike" cap="none" normalizeH="0" baseline="0" dirty="0" smtClean="0">
                <a:ln>
                  <a:noFill/>
                </a:ln>
                <a:solidFill>
                  <a:srgbClr val="000000"/>
                </a:solidFill>
                <a:effectLst/>
                <a:ea typeface="Calibri" pitchFamily="34" charset="0"/>
                <a:cs typeface="HiddenHorzOCl"/>
              </a:rPr>
              <a:t>Все дорожные знаки принято делить на восемь групп: </a:t>
            </a:r>
            <a:endParaRPr kumimoji="0" lang="ru-RU" b="1" i="0" u="none" strike="noStrike" cap="none" normalizeH="0" baseline="0" dirty="0" smtClean="0">
              <a:ln>
                <a:noFill/>
              </a:ln>
              <a:solidFill>
                <a:schemeClr val="tx1"/>
              </a:solidFill>
              <a:effectLst/>
            </a:endParaRPr>
          </a:p>
        </p:txBody>
      </p:sp>
      <p:grpSp>
        <p:nvGrpSpPr>
          <p:cNvPr id="5" name="Группа 4"/>
          <p:cNvGrpSpPr/>
          <p:nvPr/>
        </p:nvGrpSpPr>
        <p:grpSpPr>
          <a:xfrm>
            <a:off x="428596" y="2143116"/>
            <a:ext cx="6050798" cy="354240"/>
            <a:chOff x="432199" y="68710"/>
            <a:chExt cx="6050798" cy="354240"/>
          </a:xfrm>
        </p:grpSpPr>
        <p:sp>
          <p:nvSpPr>
            <p:cNvPr id="8" name="Скругленный прямоугольник 7"/>
            <p:cNvSpPr/>
            <p:nvPr/>
          </p:nvSpPr>
          <p:spPr>
            <a:xfrm>
              <a:off x="432199" y="68710"/>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Скругленный прямоугольник 4"/>
            <p:cNvSpPr/>
            <p:nvPr/>
          </p:nvSpPr>
          <p:spPr>
            <a:xfrm>
              <a:off x="449492" y="86003"/>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Предупреждающие знаки</a:t>
              </a:r>
              <a:endParaRPr lang="ru-RU" sz="1600" b="0" i="1" kern="1200" baseline="0" dirty="0"/>
            </a:p>
          </p:txBody>
        </p:sp>
      </p:grpSp>
      <p:grpSp>
        <p:nvGrpSpPr>
          <p:cNvPr id="10" name="Группа 9"/>
          <p:cNvGrpSpPr/>
          <p:nvPr/>
        </p:nvGrpSpPr>
        <p:grpSpPr>
          <a:xfrm>
            <a:off x="642910" y="2643182"/>
            <a:ext cx="6050798" cy="354240"/>
            <a:chOff x="432199" y="613030"/>
            <a:chExt cx="6050798" cy="354240"/>
          </a:xfrm>
        </p:grpSpPr>
        <p:sp>
          <p:nvSpPr>
            <p:cNvPr id="11" name="Скругленный прямоугольник 10"/>
            <p:cNvSpPr/>
            <p:nvPr/>
          </p:nvSpPr>
          <p:spPr>
            <a:xfrm>
              <a:off x="432199" y="613030"/>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Скругленный прямоугольник 4"/>
            <p:cNvSpPr/>
            <p:nvPr/>
          </p:nvSpPr>
          <p:spPr>
            <a:xfrm>
              <a:off x="449492" y="630323"/>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Знаки приоритета </a:t>
              </a:r>
              <a:endParaRPr lang="ru-RU" sz="1600" b="0" i="1" kern="1200" baseline="0" dirty="0"/>
            </a:p>
          </p:txBody>
        </p:sp>
      </p:grpSp>
      <p:grpSp>
        <p:nvGrpSpPr>
          <p:cNvPr id="13" name="Группа 12"/>
          <p:cNvGrpSpPr/>
          <p:nvPr/>
        </p:nvGrpSpPr>
        <p:grpSpPr>
          <a:xfrm>
            <a:off x="928662" y="3143248"/>
            <a:ext cx="6050798" cy="354240"/>
            <a:chOff x="432199" y="1157350"/>
            <a:chExt cx="6050798" cy="354240"/>
          </a:xfrm>
        </p:grpSpPr>
        <p:sp>
          <p:nvSpPr>
            <p:cNvPr id="14" name="Скругленный прямоугольник 13"/>
            <p:cNvSpPr/>
            <p:nvPr/>
          </p:nvSpPr>
          <p:spPr>
            <a:xfrm>
              <a:off x="432199" y="1157350"/>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Скругленный прямоугольник 4"/>
            <p:cNvSpPr/>
            <p:nvPr/>
          </p:nvSpPr>
          <p:spPr>
            <a:xfrm>
              <a:off x="449492" y="1174643"/>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Запрещающие знаки</a:t>
              </a:r>
              <a:endParaRPr lang="ru-RU" sz="1600" b="0" i="1" kern="1200" baseline="0" dirty="0"/>
            </a:p>
          </p:txBody>
        </p:sp>
      </p:grpSp>
      <p:grpSp>
        <p:nvGrpSpPr>
          <p:cNvPr id="16" name="Группа 15"/>
          <p:cNvGrpSpPr/>
          <p:nvPr/>
        </p:nvGrpSpPr>
        <p:grpSpPr>
          <a:xfrm>
            <a:off x="1214414" y="3643314"/>
            <a:ext cx="6050798" cy="354240"/>
            <a:chOff x="432199" y="1701670"/>
            <a:chExt cx="6050798" cy="354240"/>
          </a:xfrm>
        </p:grpSpPr>
        <p:sp>
          <p:nvSpPr>
            <p:cNvPr id="17" name="Скругленный прямоугольник 16"/>
            <p:cNvSpPr/>
            <p:nvPr/>
          </p:nvSpPr>
          <p:spPr>
            <a:xfrm>
              <a:off x="432199" y="1701670"/>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Скругленный прямоугольник 4"/>
            <p:cNvSpPr/>
            <p:nvPr/>
          </p:nvSpPr>
          <p:spPr>
            <a:xfrm>
              <a:off x="449492" y="1718963"/>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Предписывающие знаки</a:t>
              </a:r>
              <a:endParaRPr lang="ru-RU" sz="1600" b="0" i="1" kern="1200" baseline="0" dirty="0"/>
            </a:p>
          </p:txBody>
        </p:sp>
      </p:grpSp>
      <p:grpSp>
        <p:nvGrpSpPr>
          <p:cNvPr id="19" name="Группа 18"/>
          <p:cNvGrpSpPr/>
          <p:nvPr/>
        </p:nvGrpSpPr>
        <p:grpSpPr>
          <a:xfrm>
            <a:off x="1500166" y="4143380"/>
            <a:ext cx="6050798" cy="354240"/>
            <a:chOff x="432199" y="2245989"/>
            <a:chExt cx="6050798" cy="354240"/>
          </a:xfrm>
        </p:grpSpPr>
        <p:sp>
          <p:nvSpPr>
            <p:cNvPr id="20" name="Скругленный прямоугольник 19"/>
            <p:cNvSpPr/>
            <p:nvPr/>
          </p:nvSpPr>
          <p:spPr>
            <a:xfrm>
              <a:off x="432199" y="2245989"/>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Скругленный прямоугольник 4"/>
            <p:cNvSpPr/>
            <p:nvPr/>
          </p:nvSpPr>
          <p:spPr>
            <a:xfrm>
              <a:off x="449492" y="2263282"/>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Знаки особых предписаний </a:t>
              </a:r>
              <a:endParaRPr lang="ru-RU" sz="1600" b="0" i="1" kern="1200" baseline="0" dirty="0"/>
            </a:p>
          </p:txBody>
        </p:sp>
      </p:grpSp>
      <p:grpSp>
        <p:nvGrpSpPr>
          <p:cNvPr id="22" name="Группа 21"/>
          <p:cNvGrpSpPr/>
          <p:nvPr/>
        </p:nvGrpSpPr>
        <p:grpSpPr>
          <a:xfrm>
            <a:off x="1857356" y="4643446"/>
            <a:ext cx="6050798" cy="354240"/>
            <a:chOff x="432199" y="2790309"/>
            <a:chExt cx="6050798" cy="354240"/>
          </a:xfrm>
        </p:grpSpPr>
        <p:sp>
          <p:nvSpPr>
            <p:cNvPr id="23" name="Скругленный прямоугольник 22"/>
            <p:cNvSpPr/>
            <p:nvPr/>
          </p:nvSpPr>
          <p:spPr>
            <a:xfrm>
              <a:off x="432199" y="2790309"/>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Скругленный прямоугольник 4"/>
            <p:cNvSpPr/>
            <p:nvPr/>
          </p:nvSpPr>
          <p:spPr>
            <a:xfrm>
              <a:off x="449492" y="2807602"/>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Информационные знаки </a:t>
              </a:r>
              <a:endParaRPr lang="ru-RU" sz="1600" b="0" i="1" kern="1200" baseline="0" dirty="0"/>
            </a:p>
          </p:txBody>
        </p:sp>
      </p:grpSp>
      <p:grpSp>
        <p:nvGrpSpPr>
          <p:cNvPr id="25" name="Группа 24"/>
          <p:cNvGrpSpPr/>
          <p:nvPr/>
        </p:nvGrpSpPr>
        <p:grpSpPr>
          <a:xfrm>
            <a:off x="2143108" y="5214950"/>
            <a:ext cx="6050798" cy="354240"/>
            <a:chOff x="432199" y="3334629"/>
            <a:chExt cx="6050798" cy="354240"/>
          </a:xfrm>
        </p:grpSpPr>
        <p:sp>
          <p:nvSpPr>
            <p:cNvPr id="26" name="Скругленный прямоугольник 25"/>
            <p:cNvSpPr/>
            <p:nvPr/>
          </p:nvSpPr>
          <p:spPr>
            <a:xfrm>
              <a:off x="432199" y="3334629"/>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Скругленный прямоугольник 4"/>
            <p:cNvSpPr/>
            <p:nvPr/>
          </p:nvSpPr>
          <p:spPr>
            <a:xfrm>
              <a:off x="449492" y="3351922"/>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Знаки сервиса </a:t>
              </a:r>
              <a:endParaRPr lang="ru-RU" sz="1600" b="0" i="1" kern="1200" baseline="0" dirty="0"/>
            </a:p>
          </p:txBody>
        </p:sp>
      </p:grpSp>
      <p:grpSp>
        <p:nvGrpSpPr>
          <p:cNvPr id="28" name="Группа 27"/>
          <p:cNvGrpSpPr/>
          <p:nvPr/>
        </p:nvGrpSpPr>
        <p:grpSpPr>
          <a:xfrm>
            <a:off x="2500298" y="5715016"/>
            <a:ext cx="6050798" cy="354240"/>
            <a:chOff x="432199" y="3878950"/>
            <a:chExt cx="6050798" cy="354240"/>
          </a:xfrm>
        </p:grpSpPr>
        <p:sp>
          <p:nvSpPr>
            <p:cNvPr id="29" name="Скругленный прямоугольник 28"/>
            <p:cNvSpPr/>
            <p:nvPr/>
          </p:nvSpPr>
          <p:spPr>
            <a:xfrm>
              <a:off x="432199" y="3878950"/>
              <a:ext cx="6050798"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Скругленный прямоугольник 4"/>
            <p:cNvSpPr/>
            <p:nvPr/>
          </p:nvSpPr>
          <p:spPr>
            <a:xfrm>
              <a:off x="449492" y="3896243"/>
              <a:ext cx="6016212"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706" tIns="0" rIns="228706" bIns="0" numCol="1" spcCol="1270" anchor="ctr" anchorCtr="0">
              <a:noAutofit/>
            </a:bodyPr>
            <a:lstStyle/>
            <a:p>
              <a:pPr lvl="0" algn="ctr" defTabSz="622300" rtl="0">
                <a:lnSpc>
                  <a:spcPct val="90000"/>
                </a:lnSpc>
                <a:spcBef>
                  <a:spcPct val="0"/>
                </a:spcBef>
                <a:spcAft>
                  <a:spcPct val="35000"/>
                </a:spcAft>
              </a:pPr>
              <a:r>
                <a:rPr lang="ru-RU" sz="1600" b="0" i="1" kern="1200" baseline="0" dirty="0" smtClean="0"/>
                <a:t>Знаки дополнительной информации (таблички)</a:t>
              </a:r>
              <a:r>
                <a:rPr lang="ru-RU" sz="1600" b="0" i="0" kern="1200" baseline="0" dirty="0" smtClean="0"/>
                <a:t> </a:t>
              </a:r>
              <a:endParaRPr lang="ru-RU" sz="1600" b="0" i="0" kern="1200" baseline="0" dirty="0"/>
            </a:p>
          </p:txBody>
        </p:sp>
      </p:grpSp>
      <p:sp>
        <p:nvSpPr>
          <p:cNvPr id="32" name="Скругленный прямоугольник 31"/>
          <p:cNvSpPr/>
          <p:nvPr/>
        </p:nvSpPr>
        <p:spPr>
          <a:xfrm>
            <a:off x="4929190" y="6903718"/>
            <a:ext cx="142876" cy="97181"/>
          </a:xfrm>
          <a:prstGeom prst="roundRect">
            <a:avLst/>
          </a:prstGeom>
          <a:solidFill>
            <a:schemeClr val="bg1"/>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box(in)">
                                      <p:cBhvr>
                                        <p:cTn id="7" dur="2000"/>
                                        <p:tgtEl>
                                          <p:spTgt spid="327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100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100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2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2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20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2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200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ppt_x"/>
                                          </p:val>
                                        </p:tav>
                                        <p:tav tm="100000">
                                          <p:val>
                                            <p:strVal val="#ppt_x"/>
                                          </p:val>
                                        </p:tav>
                                      </p:tavLst>
                                    </p:anim>
                                    <p:anim calcmode="lin" valueType="num">
                                      <p:cBhvr additive="base">
                                        <p:cTn id="5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868346"/>
          </a:xfrm>
        </p:spPr>
        <p:txBody>
          <a:bodyPr>
            <a:normAutofit fontScale="90000"/>
          </a:bodyPr>
          <a:lstStyle/>
          <a:p>
            <a:r>
              <a:rPr lang="ru-RU" sz="1800" u="sng" dirty="0" smtClean="0"/>
              <a:t>Предупреждающие знаки </a:t>
            </a:r>
            <a:r>
              <a:rPr lang="ru-RU" sz="1800" dirty="0" smtClean="0"/>
              <a:t>- эти знаки предупреждают водителей о том, что они приближаются к опасным местам на дороге. Предупреждающие знаки имеют треугольную форму, белый фон и красную окантовку. </a:t>
            </a:r>
            <a:endParaRPr lang="ru-RU" sz="1800" dirty="0"/>
          </a:p>
        </p:txBody>
      </p:sp>
      <p:pic>
        <p:nvPicPr>
          <p:cNvPr id="14340" name="Picture 4" descr="Опасный поворот"/>
          <p:cNvPicPr>
            <a:picLocks noChangeAspect="1" noChangeArrowheads="1"/>
          </p:cNvPicPr>
          <p:nvPr/>
        </p:nvPicPr>
        <p:blipFill>
          <a:blip r:embed="rId2"/>
          <a:stretch>
            <a:fillRect/>
          </a:stretch>
        </p:blipFill>
        <p:spPr bwMode="auto">
          <a:xfrm>
            <a:off x="3286116" y="4857760"/>
            <a:ext cx="1374617" cy="1106683"/>
          </a:xfrm>
          <a:prstGeom prst="rect">
            <a:avLst/>
          </a:prstGeom>
          <a:noFill/>
        </p:spPr>
      </p:pic>
      <p:pic>
        <p:nvPicPr>
          <p:cNvPr id="14342" name="Picture 6" descr="http://avtobip.ru/images/KARTINKI_PDD_DETIJM/1.11.2_(Road_sign).gif"/>
          <p:cNvPicPr>
            <a:picLocks noChangeAspect="1" noChangeArrowheads="1"/>
          </p:cNvPicPr>
          <p:nvPr/>
        </p:nvPicPr>
        <p:blipFill>
          <a:blip r:embed="rId3"/>
          <a:stretch>
            <a:fillRect/>
          </a:stretch>
        </p:blipFill>
        <p:spPr bwMode="auto">
          <a:xfrm>
            <a:off x="1214414" y="4500570"/>
            <a:ext cx="2357454" cy="1897948"/>
          </a:xfrm>
          <a:prstGeom prst="rect">
            <a:avLst/>
          </a:prstGeom>
          <a:noFill/>
        </p:spPr>
      </p:pic>
      <p:sp>
        <p:nvSpPr>
          <p:cNvPr id="9" name="Прямоугольник 8"/>
          <p:cNvSpPr/>
          <p:nvPr/>
        </p:nvSpPr>
        <p:spPr>
          <a:xfrm>
            <a:off x="4929190" y="4643446"/>
            <a:ext cx="3000364" cy="1384995"/>
          </a:xfrm>
          <a:prstGeom prst="rect">
            <a:avLst/>
          </a:prstGeom>
        </p:spPr>
        <p:txBody>
          <a:bodyPr wrap="square">
            <a:spAutoFit/>
          </a:bodyPr>
          <a:lstStyle/>
          <a:p>
            <a:r>
              <a:rPr lang="ru-RU" sz="1400" dirty="0" smtClean="0"/>
              <a:t>Этот знак тревогу бьет –</a:t>
            </a:r>
            <a:br>
              <a:rPr lang="ru-RU" sz="1400" dirty="0" smtClean="0"/>
            </a:br>
            <a:r>
              <a:rPr lang="ru-RU" sz="1400" dirty="0" smtClean="0"/>
              <a:t>Вот опасный поворот!</a:t>
            </a:r>
            <a:br>
              <a:rPr lang="ru-RU" sz="1400" dirty="0" smtClean="0"/>
            </a:br>
            <a:r>
              <a:rPr lang="ru-RU" sz="1400" dirty="0" smtClean="0"/>
              <a:t>Ехать, здесь, конечно можно, </a:t>
            </a:r>
            <a:br>
              <a:rPr lang="ru-RU" sz="1400" dirty="0" smtClean="0"/>
            </a:br>
            <a:r>
              <a:rPr lang="ru-RU" sz="1400" dirty="0" smtClean="0"/>
              <a:t>Только очень осторожно –</a:t>
            </a:r>
            <a:br>
              <a:rPr lang="ru-RU" sz="1400" dirty="0" smtClean="0"/>
            </a:br>
            <a:r>
              <a:rPr lang="ru-RU" sz="1400" dirty="0" smtClean="0"/>
              <a:t>Никогда не обгонять,</a:t>
            </a:r>
            <a:br>
              <a:rPr lang="ru-RU" sz="1400" dirty="0" smtClean="0"/>
            </a:br>
            <a:r>
              <a:rPr lang="ru-RU" sz="1400" dirty="0" smtClean="0"/>
              <a:t>Пассажиров не менять!</a:t>
            </a:r>
            <a:endParaRPr lang="ru-RU" sz="1400" dirty="0"/>
          </a:p>
        </p:txBody>
      </p:sp>
      <p:pic>
        <p:nvPicPr>
          <p:cNvPr id="14344" name="Picture 8" descr="1.22 Пешеходный переход"/>
          <p:cNvPicPr>
            <a:picLocks noChangeAspect="1" noChangeArrowheads="1"/>
          </p:cNvPicPr>
          <p:nvPr/>
        </p:nvPicPr>
        <p:blipFill>
          <a:blip r:embed="rId4"/>
          <a:stretch>
            <a:fillRect/>
          </a:stretch>
        </p:blipFill>
        <p:spPr bwMode="auto">
          <a:xfrm>
            <a:off x="428596" y="2857496"/>
            <a:ext cx="2143140" cy="1725408"/>
          </a:xfrm>
          <a:prstGeom prst="rect">
            <a:avLst/>
          </a:prstGeom>
          <a:noFill/>
        </p:spPr>
      </p:pic>
      <p:sp>
        <p:nvSpPr>
          <p:cNvPr id="11" name="Прямоугольник 10"/>
          <p:cNvSpPr/>
          <p:nvPr/>
        </p:nvSpPr>
        <p:spPr>
          <a:xfrm>
            <a:off x="2357422" y="3214686"/>
            <a:ext cx="2643206" cy="954107"/>
          </a:xfrm>
          <a:prstGeom prst="rect">
            <a:avLst/>
          </a:prstGeom>
        </p:spPr>
        <p:txBody>
          <a:bodyPr wrap="square">
            <a:spAutoFit/>
          </a:bodyPr>
          <a:lstStyle/>
          <a:p>
            <a:r>
              <a:rPr lang="ru-RU" sz="1400" dirty="0" smtClean="0"/>
              <a:t>Здесь наземный переход,</a:t>
            </a:r>
          </a:p>
          <a:p>
            <a:r>
              <a:rPr lang="ru-RU" sz="1400" dirty="0" smtClean="0"/>
              <a:t>Ходит целый день народ.</a:t>
            </a:r>
          </a:p>
          <a:p>
            <a:r>
              <a:rPr lang="ru-RU" sz="1400" dirty="0" smtClean="0"/>
              <a:t>Ты, водитель, не грусти,</a:t>
            </a:r>
          </a:p>
          <a:p>
            <a:r>
              <a:rPr lang="ru-RU" sz="1400" dirty="0" smtClean="0"/>
              <a:t>Пешехода пропусти!</a:t>
            </a:r>
            <a:endParaRPr lang="ru-RU" sz="1400" dirty="0"/>
          </a:p>
        </p:txBody>
      </p:sp>
      <p:pic>
        <p:nvPicPr>
          <p:cNvPr id="13" name="Рисунок 12" descr="1.png"/>
          <p:cNvPicPr>
            <a:picLocks noChangeAspect="1"/>
          </p:cNvPicPr>
          <p:nvPr/>
        </p:nvPicPr>
        <p:blipFill>
          <a:blip r:embed="rId5"/>
          <a:stretch>
            <a:fillRect/>
          </a:stretch>
        </p:blipFill>
        <p:spPr>
          <a:xfrm>
            <a:off x="1071538" y="1357298"/>
            <a:ext cx="2069917" cy="1666458"/>
          </a:xfrm>
          <a:prstGeom prst="rect">
            <a:avLst/>
          </a:prstGeom>
        </p:spPr>
      </p:pic>
      <p:sp>
        <p:nvSpPr>
          <p:cNvPr id="15" name="Прямоугольник 14"/>
          <p:cNvSpPr/>
          <p:nvPr/>
        </p:nvSpPr>
        <p:spPr>
          <a:xfrm>
            <a:off x="3071802" y="1714488"/>
            <a:ext cx="4929190" cy="954107"/>
          </a:xfrm>
          <a:prstGeom prst="rect">
            <a:avLst/>
          </a:prstGeom>
        </p:spPr>
        <p:txBody>
          <a:bodyPr wrap="square">
            <a:spAutoFit/>
          </a:bodyPr>
          <a:lstStyle/>
          <a:p>
            <a:r>
              <a:rPr lang="ru-RU" sz="1400" dirty="0" smtClean="0"/>
              <a:t>Посреди дороги дети, </a:t>
            </a:r>
          </a:p>
          <a:p>
            <a:r>
              <a:rPr lang="ru-RU" sz="1400" dirty="0" smtClean="0"/>
              <a:t>Мы всегда за них в ответе. </a:t>
            </a:r>
          </a:p>
          <a:p>
            <a:r>
              <a:rPr lang="ru-RU" sz="1400" dirty="0" smtClean="0"/>
              <a:t>Чтоб не плакал их родитель, </a:t>
            </a:r>
          </a:p>
          <a:p>
            <a:r>
              <a:rPr lang="ru-RU" sz="1400" dirty="0" smtClean="0"/>
              <a:t>Будь внимательней, водитель!</a:t>
            </a:r>
            <a:endParaRPr lang="ru-RU" sz="1400" dirty="0"/>
          </a:p>
        </p:txBody>
      </p:sp>
      <p:sp>
        <p:nvSpPr>
          <p:cNvPr id="10" name="Прямоугольник 9"/>
          <p:cNvSpPr/>
          <p:nvPr/>
        </p:nvSpPr>
        <p:spPr>
          <a:xfrm>
            <a:off x="142844" y="6488668"/>
            <a:ext cx="214314" cy="369332"/>
          </a:xfrm>
          <a:prstGeom prst="rect">
            <a:avLst/>
          </a:prstGeom>
        </p:spPr>
        <p:txBody>
          <a:bodyPr wrap="square">
            <a:spAutoFit/>
          </a:bodyPr>
          <a:lstStyle/>
          <a:p>
            <a:r>
              <a:rPr lang="ru-RU" dirty="0" smtClean="0">
                <a:solidFill>
                  <a:schemeClr val="tx2">
                    <a:lumMod val="75000"/>
                  </a:schemeClr>
                </a:solidFill>
              </a:rPr>
              <a:t>.</a:t>
            </a:r>
          </a:p>
        </p:txBody>
      </p:sp>
      <p:sp>
        <p:nvSpPr>
          <p:cNvPr id="12" name="Прямоугольник 11"/>
          <p:cNvSpPr/>
          <p:nvPr/>
        </p:nvSpPr>
        <p:spPr>
          <a:xfrm>
            <a:off x="1285852" y="2714620"/>
            <a:ext cx="1714512" cy="307777"/>
          </a:xfrm>
          <a:prstGeom prst="rect">
            <a:avLst/>
          </a:prstGeom>
        </p:spPr>
        <p:txBody>
          <a:bodyPr wrap="square">
            <a:spAutoFit/>
          </a:bodyPr>
          <a:lstStyle/>
          <a:p>
            <a:pPr algn="ctr"/>
            <a:r>
              <a:rPr lang="ru-RU" sz="1400" i="1" dirty="0" smtClean="0">
                <a:solidFill>
                  <a:srgbClr val="000000"/>
                </a:solidFill>
                <a:ea typeface="Calibri" pitchFamily="34" charset="0"/>
                <a:cs typeface="HiddenHorzOCl"/>
              </a:rPr>
              <a:t>«Дети» </a:t>
            </a:r>
            <a:endParaRPr lang="ru-RU" sz="1400" i="1" dirty="0"/>
          </a:p>
        </p:txBody>
      </p:sp>
      <p:sp>
        <p:nvSpPr>
          <p:cNvPr id="14" name="Прямоугольник 13"/>
          <p:cNvSpPr/>
          <p:nvPr/>
        </p:nvSpPr>
        <p:spPr>
          <a:xfrm>
            <a:off x="428596" y="4143380"/>
            <a:ext cx="2082813"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«Пешеходный переход» </a:t>
            </a:r>
            <a:endParaRPr lang="ru-RU" sz="1400" i="1" dirty="0"/>
          </a:p>
        </p:txBody>
      </p:sp>
      <p:sp>
        <p:nvSpPr>
          <p:cNvPr id="16" name="Прямоугольник 15"/>
          <p:cNvSpPr/>
          <p:nvPr/>
        </p:nvSpPr>
        <p:spPr>
          <a:xfrm>
            <a:off x="2214546" y="6000768"/>
            <a:ext cx="1822935"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«Опасный поворот» </a:t>
            </a:r>
            <a:endParaRPr lang="ru-RU" sz="1400"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1200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000" fill="hold"/>
                                        <p:tgtEl>
                                          <p:spTgt spid="13"/>
                                        </p:tgtEl>
                                        <p:attrNameLst>
                                          <p:attrName>ppt_x</p:attrName>
                                        </p:attrNameLst>
                                      </p:cBhvr>
                                      <p:tavLst>
                                        <p:tav tm="0">
                                          <p:val>
                                            <p:strVal val="0-#ppt_w/2"/>
                                          </p:val>
                                        </p:tav>
                                        <p:tav tm="100000">
                                          <p:val>
                                            <p:strVal val="#ppt_x"/>
                                          </p:val>
                                        </p:tav>
                                      </p:tavLst>
                                    </p:anim>
                                    <p:anim calcmode="lin" valueType="num">
                                      <p:cBhvr additive="base">
                                        <p:cTn id="13" dur="2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12"/>
                                        </p:tgtEl>
                                        <p:attrNameLst>
                                          <p:attrName>style.visibility</p:attrName>
                                        </p:attrNameLst>
                                      </p:cBhvr>
                                      <p:to>
                                        <p:strVal val="visible"/>
                                      </p:to>
                                    </p:set>
                                    <p:anim calcmode="lin" valueType="num">
                                      <p:cBhvr>
                                        <p:cTn id="18" dur="2000" fill="hold"/>
                                        <p:tgtEl>
                                          <p:spTgt spid="12"/>
                                        </p:tgtEl>
                                        <p:attrNameLst>
                                          <p:attrName>ppt_w</p:attrName>
                                        </p:attrNameLst>
                                      </p:cBhvr>
                                      <p:tavLst>
                                        <p:tav tm="0">
                                          <p:val>
                                            <p:fltVal val="0"/>
                                          </p:val>
                                        </p:tav>
                                        <p:tav tm="100000">
                                          <p:val>
                                            <p:strVal val="#ppt_w"/>
                                          </p:val>
                                        </p:tav>
                                      </p:tavLst>
                                    </p:anim>
                                    <p:anim calcmode="lin" valueType="num">
                                      <p:cBhvr>
                                        <p:cTn id="19" dur="20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1000"/>
                                  </p:stCondLst>
                                  <p:childTnLst>
                                    <p:set>
                                      <p:cBhvr>
                                        <p:cTn id="23" dur="1" fill="hold">
                                          <p:stCondLst>
                                            <p:cond delay="0"/>
                                          </p:stCondLst>
                                        </p:cTn>
                                        <p:tgtEl>
                                          <p:spTgt spid="15"/>
                                        </p:tgtEl>
                                        <p:attrNameLst>
                                          <p:attrName>style.visibility</p:attrName>
                                        </p:attrNameLst>
                                      </p:cBhvr>
                                      <p:to>
                                        <p:strVal val="visible"/>
                                      </p:to>
                                    </p:set>
                                    <p:animEffect transition="in" filter="checkerboard(across)">
                                      <p:cBhvr>
                                        <p:cTn id="24" dur="20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5000"/>
                                  </p:stCondLst>
                                  <p:childTnLst>
                                    <p:set>
                                      <p:cBhvr>
                                        <p:cTn id="28" dur="1" fill="hold">
                                          <p:stCondLst>
                                            <p:cond delay="0"/>
                                          </p:stCondLst>
                                        </p:cTn>
                                        <p:tgtEl>
                                          <p:spTgt spid="14344"/>
                                        </p:tgtEl>
                                        <p:attrNameLst>
                                          <p:attrName>style.visibility</p:attrName>
                                        </p:attrNameLst>
                                      </p:cBhvr>
                                      <p:to>
                                        <p:strVal val="visible"/>
                                      </p:to>
                                    </p:set>
                                    <p:anim calcmode="lin" valueType="num">
                                      <p:cBhvr additive="base">
                                        <p:cTn id="29" dur="2000" fill="hold"/>
                                        <p:tgtEl>
                                          <p:spTgt spid="14344"/>
                                        </p:tgtEl>
                                        <p:attrNameLst>
                                          <p:attrName>ppt_x</p:attrName>
                                        </p:attrNameLst>
                                      </p:cBhvr>
                                      <p:tavLst>
                                        <p:tav tm="0">
                                          <p:val>
                                            <p:strVal val="0-#ppt_w/2"/>
                                          </p:val>
                                        </p:tav>
                                        <p:tav tm="100000">
                                          <p:val>
                                            <p:strVal val="#ppt_x"/>
                                          </p:val>
                                        </p:tav>
                                      </p:tavLst>
                                    </p:anim>
                                    <p:anim calcmode="lin" valueType="num">
                                      <p:cBhvr additive="base">
                                        <p:cTn id="30" dur="2000" fill="hold"/>
                                        <p:tgtEl>
                                          <p:spTgt spid="1434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1000"/>
                                  </p:stCondLst>
                                  <p:childTnLst>
                                    <p:set>
                                      <p:cBhvr>
                                        <p:cTn id="34" dur="1" fill="hold">
                                          <p:stCondLst>
                                            <p:cond delay="0"/>
                                          </p:stCondLst>
                                        </p:cTn>
                                        <p:tgtEl>
                                          <p:spTgt spid="14"/>
                                        </p:tgtEl>
                                        <p:attrNameLst>
                                          <p:attrName>style.visibility</p:attrName>
                                        </p:attrNameLst>
                                      </p:cBhvr>
                                      <p:to>
                                        <p:strVal val="visible"/>
                                      </p:to>
                                    </p:set>
                                    <p:anim calcmode="lin" valueType="num">
                                      <p:cBhvr>
                                        <p:cTn id="35" dur="2000" fill="hold"/>
                                        <p:tgtEl>
                                          <p:spTgt spid="14"/>
                                        </p:tgtEl>
                                        <p:attrNameLst>
                                          <p:attrName>ppt_w</p:attrName>
                                        </p:attrNameLst>
                                      </p:cBhvr>
                                      <p:tavLst>
                                        <p:tav tm="0">
                                          <p:val>
                                            <p:fltVal val="0"/>
                                          </p:val>
                                        </p:tav>
                                        <p:tav tm="100000">
                                          <p:val>
                                            <p:strVal val="#ppt_w"/>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100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2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5000"/>
                                  </p:stCondLst>
                                  <p:childTnLst>
                                    <p:set>
                                      <p:cBhvr>
                                        <p:cTn id="45" dur="1" fill="hold">
                                          <p:stCondLst>
                                            <p:cond delay="0"/>
                                          </p:stCondLst>
                                        </p:cTn>
                                        <p:tgtEl>
                                          <p:spTgt spid="14342"/>
                                        </p:tgtEl>
                                        <p:attrNameLst>
                                          <p:attrName>style.visibility</p:attrName>
                                        </p:attrNameLst>
                                      </p:cBhvr>
                                      <p:to>
                                        <p:strVal val="visible"/>
                                      </p:to>
                                    </p:set>
                                    <p:anim calcmode="lin" valueType="num">
                                      <p:cBhvr additive="base">
                                        <p:cTn id="46" dur="2000" fill="hold"/>
                                        <p:tgtEl>
                                          <p:spTgt spid="14342"/>
                                        </p:tgtEl>
                                        <p:attrNameLst>
                                          <p:attrName>ppt_x</p:attrName>
                                        </p:attrNameLst>
                                      </p:cBhvr>
                                      <p:tavLst>
                                        <p:tav tm="0">
                                          <p:val>
                                            <p:strVal val="0-#ppt_w/2"/>
                                          </p:val>
                                        </p:tav>
                                        <p:tav tm="100000">
                                          <p:val>
                                            <p:strVal val="#ppt_x"/>
                                          </p:val>
                                        </p:tav>
                                      </p:tavLst>
                                    </p:anim>
                                    <p:anim calcmode="lin" valueType="num">
                                      <p:cBhvr additive="base">
                                        <p:cTn id="47" dur="2000" fill="hold"/>
                                        <p:tgtEl>
                                          <p:spTgt spid="14342"/>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1000"/>
                                  </p:stCondLst>
                                  <p:childTnLst>
                                    <p:set>
                                      <p:cBhvr>
                                        <p:cTn id="51" dur="1" fill="hold">
                                          <p:stCondLst>
                                            <p:cond delay="0"/>
                                          </p:stCondLst>
                                        </p:cTn>
                                        <p:tgtEl>
                                          <p:spTgt spid="14340"/>
                                        </p:tgtEl>
                                        <p:attrNameLst>
                                          <p:attrName>style.visibility</p:attrName>
                                        </p:attrNameLst>
                                      </p:cBhvr>
                                      <p:to>
                                        <p:strVal val="visible"/>
                                      </p:to>
                                    </p:set>
                                    <p:anim calcmode="lin" valueType="num">
                                      <p:cBhvr additive="base">
                                        <p:cTn id="52" dur="2000" fill="hold"/>
                                        <p:tgtEl>
                                          <p:spTgt spid="14340"/>
                                        </p:tgtEl>
                                        <p:attrNameLst>
                                          <p:attrName>ppt_x</p:attrName>
                                        </p:attrNameLst>
                                      </p:cBhvr>
                                      <p:tavLst>
                                        <p:tav tm="0">
                                          <p:val>
                                            <p:strVal val="#ppt_x"/>
                                          </p:val>
                                        </p:tav>
                                        <p:tav tm="100000">
                                          <p:val>
                                            <p:strVal val="#ppt_x"/>
                                          </p:val>
                                        </p:tav>
                                      </p:tavLst>
                                    </p:anim>
                                    <p:anim calcmode="lin" valueType="num">
                                      <p:cBhvr additive="base">
                                        <p:cTn id="53" dur="20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grpId="0" nodeType="clickEffect">
                                  <p:stCondLst>
                                    <p:cond delay="1000"/>
                                  </p:stCondLst>
                                  <p:childTnLst>
                                    <p:set>
                                      <p:cBhvr>
                                        <p:cTn id="57" dur="1" fill="hold">
                                          <p:stCondLst>
                                            <p:cond delay="0"/>
                                          </p:stCondLst>
                                        </p:cTn>
                                        <p:tgtEl>
                                          <p:spTgt spid="16"/>
                                        </p:tgtEl>
                                        <p:attrNameLst>
                                          <p:attrName>style.visibility</p:attrName>
                                        </p:attrNameLst>
                                      </p:cBhvr>
                                      <p:to>
                                        <p:strVal val="visible"/>
                                      </p:to>
                                    </p:set>
                                    <p:anim calcmode="lin" valueType="num">
                                      <p:cBhvr>
                                        <p:cTn id="58" dur="2000" fill="hold"/>
                                        <p:tgtEl>
                                          <p:spTgt spid="16"/>
                                        </p:tgtEl>
                                        <p:attrNameLst>
                                          <p:attrName>ppt_w</p:attrName>
                                        </p:attrNameLst>
                                      </p:cBhvr>
                                      <p:tavLst>
                                        <p:tav tm="0">
                                          <p:val>
                                            <p:fltVal val="0"/>
                                          </p:val>
                                        </p:tav>
                                        <p:tav tm="100000">
                                          <p:val>
                                            <p:strVal val="#ppt_w"/>
                                          </p:val>
                                        </p:tav>
                                      </p:tavLst>
                                    </p:anim>
                                    <p:anim calcmode="lin" valueType="num">
                                      <p:cBhvr>
                                        <p:cTn id="59" dur="20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1000"/>
                                  </p:stCondLst>
                                  <p:childTnLst>
                                    <p:set>
                                      <p:cBhvr>
                                        <p:cTn id="63" dur="1" fill="hold">
                                          <p:stCondLst>
                                            <p:cond delay="0"/>
                                          </p:stCondLst>
                                        </p:cTn>
                                        <p:tgtEl>
                                          <p:spTgt spid="9"/>
                                        </p:tgtEl>
                                        <p:attrNameLst>
                                          <p:attrName>style.visibility</p:attrName>
                                        </p:attrNameLst>
                                      </p:cBhvr>
                                      <p:to>
                                        <p:strVal val="visible"/>
                                      </p:to>
                                    </p:set>
                                    <p:animEffect transition="in" filter="checkerboard(across)">
                                      <p:cBhvr>
                                        <p:cTn id="64" dur="20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1000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5" grpId="0"/>
      <p:bldP spid="10" grpId="0"/>
      <p:bldP spid="12" grpId="0"/>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357166"/>
            <a:ext cx="8229600" cy="928694"/>
          </a:xfrm>
        </p:spPr>
        <p:txBody>
          <a:bodyPr>
            <a:normAutofit fontScale="90000"/>
          </a:bodyPr>
          <a:lstStyle/>
          <a:p>
            <a:r>
              <a:rPr lang="ru-RU" sz="1800" u="sng" dirty="0" smtClean="0"/>
              <a:t>Знаки приоритета </a:t>
            </a:r>
            <a:r>
              <a:rPr lang="ru-RU" sz="1800" dirty="0" smtClean="0"/>
              <a:t>- эти знаки устанавливают очерёдность проезда перекрёстков или узких участков дороги. Они указывают на то, что некоторые участники дорожного движения имеют преимущество во время движения. Знаки приоритета имеют разную форму и разный цвет. </a:t>
            </a:r>
            <a:endParaRPr lang="ru-RU" sz="1800" dirty="0"/>
          </a:p>
        </p:txBody>
      </p:sp>
      <p:pic>
        <p:nvPicPr>
          <p:cNvPr id="4" name="Рисунок 3" descr="2.1_road_sign.svg.png"/>
          <p:cNvPicPr>
            <a:picLocks noChangeAspect="1"/>
          </p:cNvPicPr>
          <p:nvPr/>
        </p:nvPicPr>
        <p:blipFill>
          <a:blip r:embed="rId2"/>
          <a:stretch>
            <a:fillRect/>
          </a:stretch>
        </p:blipFill>
        <p:spPr>
          <a:xfrm>
            <a:off x="1142976" y="1428736"/>
            <a:ext cx="1358293" cy="1371609"/>
          </a:xfrm>
          <a:prstGeom prst="rect">
            <a:avLst/>
          </a:prstGeom>
        </p:spPr>
      </p:pic>
      <p:sp>
        <p:nvSpPr>
          <p:cNvPr id="5" name="Прямоугольник 4"/>
          <p:cNvSpPr/>
          <p:nvPr/>
        </p:nvSpPr>
        <p:spPr>
          <a:xfrm>
            <a:off x="2714612" y="1500174"/>
            <a:ext cx="3214694" cy="1384995"/>
          </a:xfrm>
          <a:prstGeom prst="rect">
            <a:avLst/>
          </a:prstGeom>
        </p:spPr>
        <p:txBody>
          <a:bodyPr wrap="square">
            <a:spAutoFit/>
          </a:bodyPr>
          <a:lstStyle/>
          <a:p>
            <a:r>
              <a:rPr lang="ru-RU" sz="1400" dirty="0" smtClean="0"/>
              <a:t>Вот он знак, каких не много:</a:t>
            </a:r>
            <a:br>
              <a:rPr lang="ru-RU" sz="1400" dirty="0" smtClean="0"/>
            </a:br>
            <a:r>
              <a:rPr lang="ru-RU" sz="1400" dirty="0" smtClean="0"/>
              <a:t>Это главная дорога!</a:t>
            </a:r>
            <a:br>
              <a:rPr lang="ru-RU" sz="1400" dirty="0" smtClean="0"/>
            </a:br>
            <a:r>
              <a:rPr lang="ru-RU" sz="1400" dirty="0" smtClean="0"/>
              <a:t>Если едешь ты по ней,</a:t>
            </a:r>
            <a:br>
              <a:rPr lang="ru-RU" sz="1400" dirty="0" smtClean="0"/>
            </a:br>
            <a:r>
              <a:rPr lang="ru-RU" sz="1400" dirty="0" smtClean="0"/>
              <a:t>Всех становишься главней.</a:t>
            </a:r>
            <a:br>
              <a:rPr lang="ru-RU" sz="1400" dirty="0" smtClean="0"/>
            </a:br>
            <a:r>
              <a:rPr lang="ru-RU" sz="1400" dirty="0" smtClean="0"/>
              <a:t>И тебе, как будто богу,</a:t>
            </a:r>
            <a:br>
              <a:rPr lang="ru-RU" sz="1400" dirty="0" smtClean="0"/>
            </a:br>
            <a:r>
              <a:rPr lang="ru-RU" sz="1400" dirty="0" smtClean="0"/>
              <a:t>Уступают все дорогу!</a:t>
            </a:r>
            <a:endParaRPr lang="ru-RU" sz="1400" dirty="0"/>
          </a:p>
        </p:txBody>
      </p:sp>
      <p:pic>
        <p:nvPicPr>
          <p:cNvPr id="6" name="Рисунок 5" descr="2.4_road_sign.svg.png"/>
          <p:cNvPicPr>
            <a:picLocks noChangeAspect="1"/>
          </p:cNvPicPr>
          <p:nvPr/>
        </p:nvPicPr>
        <p:blipFill>
          <a:blip r:embed="rId3"/>
          <a:stretch>
            <a:fillRect/>
          </a:stretch>
        </p:blipFill>
        <p:spPr>
          <a:xfrm>
            <a:off x="2214546" y="3214686"/>
            <a:ext cx="1371609" cy="1371609"/>
          </a:xfrm>
          <a:prstGeom prst="rect">
            <a:avLst/>
          </a:prstGeom>
        </p:spPr>
      </p:pic>
      <p:sp>
        <p:nvSpPr>
          <p:cNvPr id="7" name="Прямоугольник 6"/>
          <p:cNvSpPr/>
          <p:nvPr/>
        </p:nvSpPr>
        <p:spPr>
          <a:xfrm>
            <a:off x="3643306" y="3429000"/>
            <a:ext cx="4572000" cy="954107"/>
          </a:xfrm>
          <a:prstGeom prst="rect">
            <a:avLst/>
          </a:prstGeom>
        </p:spPr>
        <p:txBody>
          <a:bodyPr>
            <a:spAutoFit/>
          </a:bodyPr>
          <a:lstStyle/>
          <a:p>
            <a:r>
              <a:rPr lang="ru-RU" sz="1400" dirty="0" smtClean="0"/>
              <a:t>Если видишь этот знак,</a:t>
            </a:r>
            <a:br>
              <a:rPr lang="ru-RU" sz="1400" dirty="0" smtClean="0"/>
            </a:br>
            <a:r>
              <a:rPr lang="ru-RU" sz="1400" dirty="0" smtClean="0"/>
              <a:t>Знай, что он непросто так.</a:t>
            </a:r>
            <a:br>
              <a:rPr lang="ru-RU" sz="1400" dirty="0" smtClean="0"/>
            </a:br>
            <a:r>
              <a:rPr lang="ru-RU" sz="1400" dirty="0" smtClean="0"/>
              <a:t>Чтобы не было проблем,</a:t>
            </a:r>
            <a:br>
              <a:rPr lang="ru-RU" sz="1400" dirty="0" smtClean="0"/>
            </a:br>
            <a:r>
              <a:rPr lang="ru-RU" sz="1400" dirty="0" smtClean="0"/>
              <a:t>Уступи дорогу всем!</a:t>
            </a:r>
            <a:endParaRPr lang="ru-RU" sz="1400" dirty="0"/>
          </a:p>
        </p:txBody>
      </p:sp>
      <p:sp>
        <p:nvSpPr>
          <p:cNvPr id="8" name="Прямоугольник 7"/>
          <p:cNvSpPr/>
          <p:nvPr/>
        </p:nvSpPr>
        <p:spPr>
          <a:xfrm>
            <a:off x="5143472" y="5000636"/>
            <a:ext cx="4000528" cy="954107"/>
          </a:xfrm>
          <a:prstGeom prst="rect">
            <a:avLst/>
          </a:prstGeom>
        </p:spPr>
        <p:txBody>
          <a:bodyPr wrap="square">
            <a:spAutoFit/>
          </a:bodyPr>
          <a:lstStyle/>
          <a:p>
            <a:r>
              <a:rPr lang="ru-RU" sz="1400" dirty="0" smtClean="0"/>
              <a:t>Ты, шофер, не торопись,</a:t>
            </a:r>
          </a:p>
          <a:p>
            <a:r>
              <a:rPr lang="ru-RU" sz="1400" dirty="0" smtClean="0"/>
              <a:t>Видишь знак, остановись!</a:t>
            </a:r>
          </a:p>
          <a:p>
            <a:r>
              <a:rPr lang="ru-RU" sz="1400" dirty="0" smtClean="0"/>
              <a:t>Прежде чем продолжить путь,</a:t>
            </a:r>
          </a:p>
          <a:p>
            <a:r>
              <a:rPr lang="ru-RU" sz="1400" dirty="0" smtClean="0"/>
              <a:t>Осмотреться не забудь.</a:t>
            </a:r>
            <a:endParaRPr lang="ru-RU" sz="1400" dirty="0"/>
          </a:p>
        </p:txBody>
      </p:sp>
      <p:pic>
        <p:nvPicPr>
          <p:cNvPr id="9" name="Рисунок 8" descr="DorZnak7.gif"/>
          <p:cNvPicPr>
            <a:picLocks noChangeAspect="1"/>
          </p:cNvPicPr>
          <p:nvPr/>
        </p:nvPicPr>
        <p:blipFill>
          <a:blip r:embed="rId4"/>
          <a:stretch>
            <a:fillRect/>
          </a:stretch>
        </p:blipFill>
        <p:spPr>
          <a:xfrm>
            <a:off x="3643306" y="4714884"/>
            <a:ext cx="1223969" cy="1223969"/>
          </a:xfrm>
          <a:prstGeom prst="rect">
            <a:avLst/>
          </a:prstGeom>
        </p:spPr>
      </p:pic>
      <p:sp>
        <p:nvSpPr>
          <p:cNvPr id="10" name="Прямоугольник 9"/>
          <p:cNvSpPr/>
          <p:nvPr/>
        </p:nvSpPr>
        <p:spPr>
          <a:xfrm>
            <a:off x="8901626" y="6488668"/>
            <a:ext cx="242374" cy="369332"/>
          </a:xfrm>
          <a:prstGeom prst="rect">
            <a:avLst/>
          </a:prstGeom>
        </p:spPr>
        <p:txBody>
          <a:bodyPr wrap="none">
            <a:spAutoFit/>
          </a:bodyPr>
          <a:lstStyle/>
          <a:p>
            <a:r>
              <a:rPr lang="ru-RU" dirty="0" smtClean="0"/>
              <a:t>.</a:t>
            </a:r>
          </a:p>
        </p:txBody>
      </p:sp>
      <p:sp>
        <p:nvSpPr>
          <p:cNvPr id="11" name="Прямоугольник 10"/>
          <p:cNvSpPr/>
          <p:nvPr/>
        </p:nvSpPr>
        <p:spPr>
          <a:xfrm>
            <a:off x="928662" y="2786058"/>
            <a:ext cx="1586460" cy="307777"/>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«Главная дорога» </a:t>
            </a:r>
            <a:endParaRPr lang="ru-RU" sz="1400" i="1" dirty="0"/>
          </a:p>
        </p:txBody>
      </p:sp>
      <p:sp>
        <p:nvSpPr>
          <p:cNvPr id="12" name="Прямоугольник 11"/>
          <p:cNvSpPr/>
          <p:nvPr/>
        </p:nvSpPr>
        <p:spPr>
          <a:xfrm>
            <a:off x="2285984" y="4572008"/>
            <a:ext cx="1112612"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«Уступите </a:t>
            </a:r>
          </a:p>
          <a:p>
            <a:pPr algn="ctr"/>
            <a:r>
              <a:rPr lang="ru-RU" sz="1400" i="1" dirty="0" smtClean="0">
                <a:solidFill>
                  <a:srgbClr val="000000"/>
                </a:solidFill>
                <a:ea typeface="Calibri" pitchFamily="34" charset="0"/>
                <a:cs typeface="HiddenHorzOCl"/>
              </a:rPr>
              <a:t>дорогу» </a:t>
            </a:r>
            <a:endParaRPr lang="ru-RU" sz="1400" i="1" dirty="0"/>
          </a:p>
        </p:txBody>
      </p:sp>
      <p:sp>
        <p:nvSpPr>
          <p:cNvPr id="13" name="Прямоугольник 12"/>
          <p:cNvSpPr/>
          <p:nvPr/>
        </p:nvSpPr>
        <p:spPr>
          <a:xfrm>
            <a:off x="3571868" y="5929330"/>
            <a:ext cx="1372491"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«Движение </a:t>
            </a:r>
          </a:p>
          <a:p>
            <a:pPr algn="ctr"/>
            <a:r>
              <a:rPr lang="ru-RU" sz="1400" i="1" dirty="0" smtClean="0">
                <a:solidFill>
                  <a:srgbClr val="000000"/>
                </a:solidFill>
                <a:ea typeface="Calibri" pitchFamily="34" charset="0"/>
                <a:cs typeface="HiddenHorzOCl"/>
              </a:rPr>
              <a:t>без остановки </a:t>
            </a:r>
          </a:p>
          <a:p>
            <a:pPr algn="ctr"/>
            <a:r>
              <a:rPr lang="ru-RU" sz="1400" i="1" dirty="0" smtClean="0">
                <a:solidFill>
                  <a:srgbClr val="000000"/>
                </a:solidFill>
                <a:ea typeface="Calibri" pitchFamily="34" charset="0"/>
                <a:cs typeface="HiddenHorzOCl"/>
              </a:rPr>
              <a:t>запрещено» </a:t>
            </a:r>
            <a:endParaRPr lang="ru-RU" sz="1400"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12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11"/>
                                        </p:tgtEl>
                                        <p:attrNameLst>
                                          <p:attrName>style.visibility</p:attrName>
                                        </p:attrNameLst>
                                      </p:cBhvr>
                                      <p:to>
                                        <p:strVal val="visible"/>
                                      </p:to>
                                    </p:set>
                                    <p:anim calcmode="lin" valueType="num">
                                      <p:cBhvr>
                                        <p:cTn id="18" dur="2000" fill="hold"/>
                                        <p:tgtEl>
                                          <p:spTgt spid="11"/>
                                        </p:tgtEl>
                                        <p:attrNameLst>
                                          <p:attrName>ppt_w</p:attrName>
                                        </p:attrNameLst>
                                      </p:cBhvr>
                                      <p:tavLst>
                                        <p:tav tm="0">
                                          <p:val>
                                            <p:fltVal val="0"/>
                                          </p:val>
                                        </p:tav>
                                        <p:tav tm="100000">
                                          <p:val>
                                            <p:strVal val="#ppt_w"/>
                                          </p:val>
                                        </p:tav>
                                      </p:tavLst>
                                    </p:anim>
                                    <p:anim calcmode="lin" valueType="num">
                                      <p:cBhvr>
                                        <p:cTn id="19" dur="20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100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700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2000" fill="hold"/>
                                        <p:tgtEl>
                                          <p:spTgt spid="6"/>
                                        </p:tgtEl>
                                        <p:attrNameLst>
                                          <p:attrName>ppt_x</p:attrName>
                                        </p:attrNameLst>
                                      </p:cBhvr>
                                      <p:tavLst>
                                        <p:tav tm="0">
                                          <p:val>
                                            <p:strVal val="#ppt_x"/>
                                          </p:val>
                                        </p:tav>
                                        <p:tav tm="100000">
                                          <p:val>
                                            <p:strVal val="#ppt_x"/>
                                          </p:val>
                                        </p:tav>
                                      </p:tavLst>
                                    </p:anim>
                                    <p:anim calcmode="lin" valueType="num">
                                      <p:cBhvr additive="base">
                                        <p:cTn id="30"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1000"/>
                                  </p:stCondLst>
                                  <p:childTnLst>
                                    <p:set>
                                      <p:cBhvr>
                                        <p:cTn id="34" dur="1" fill="hold">
                                          <p:stCondLst>
                                            <p:cond delay="0"/>
                                          </p:stCondLst>
                                        </p:cTn>
                                        <p:tgtEl>
                                          <p:spTgt spid="12"/>
                                        </p:tgtEl>
                                        <p:attrNameLst>
                                          <p:attrName>style.visibility</p:attrName>
                                        </p:attrNameLst>
                                      </p:cBhvr>
                                      <p:to>
                                        <p:strVal val="visible"/>
                                      </p:to>
                                    </p:set>
                                    <p:anim calcmode="lin" valueType="num">
                                      <p:cBhvr>
                                        <p:cTn id="35" dur="2000" fill="hold"/>
                                        <p:tgtEl>
                                          <p:spTgt spid="12"/>
                                        </p:tgtEl>
                                        <p:attrNameLst>
                                          <p:attrName>ppt_w</p:attrName>
                                        </p:attrNameLst>
                                      </p:cBhvr>
                                      <p:tavLst>
                                        <p:tav tm="0">
                                          <p:val>
                                            <p:fltVal val="0"/>
                                          </p:val>
                                        </p:tav>
                                        <p:tav tm="100000">
                                          <p:val>
                                            <p:strVal val="#ppt_w"/>
                                          </p:val>
                                        </p:tav>
                                      </p:tavLst>
                                    </p:anim>
                                    <p:anim calcmode="lin" valueType="num">
                                      <p:cBhvr>
                                        <p:cTn id="36" dur="20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100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2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500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2000" fill="hold"/>
                                        <p:tgtEl>
                                          <p:spTgt spid="9"/>
                                        </p:tgtEl>
                                        <p:attrNameLst>
                                          <p:attrName>ppt_x</p:attrName>
                                        </p:attrNameLst>
                                      </p:cBhvr>
                                      <p:tavLst>
                                        <p:tav tm="0">
                                          <p:val>
                                            <p:strVal val="#ppt_x"/>
                                          </p:val>
                                        </p:tav>
                                        <p:tav tm="100000">
                                          <p:val>
                                            <p:strVal val="#ppt_x"/>
                                          </p:val>
                                        </p:tav>
                                      </p:tavLst>
                                    </p:anim>
                                    <p:anim calcmode="lin" valueType="num">
                                      <p:cBhvr additive="base">
                                        <p:cTn id="47"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1000"/>
                                  </p:stCondLst>
                                  <p:childTnLst>
                                    <p:set>
                                      <p:cBhvr>
                                        <p:cTn id="51" dur="1" fill="hold">
                                          <p:stCondLst>
                                            <p:cond delay="0"/>
                                          </p:stCondLst>
                                        </p:cTn>
                                        <p:tgtEl>
                                          <p:spTgt spid="13"/>
                                        </p:tgtEl>
                                        <p:attrNameLst>
                                          <p:attrName>style.visibility</p:attrName>
                                        </p:attrNameLst>
                                      </p:cBhvr>
                                      <p:to>
                                        <p:strVal val="visible"/>
                                      </p:to>
                                    </p:set>
                                    <p:anim calcmode="lin" valueType="num">
                                      <p:cBhvr>
                                        <p:cTn id="52" dur="2000" fill="hold"/>
                                        <p:tgtEl>
                                          <p:spTgt spid="13"/>
                                        </p:tgtEl>
                                        <p:attrNameLst>
                                          <p:attrName>ppt_w</p:attrName>
                                        </p:attrNameLst>
                                      </p:cBhvr>
                                      <p:tavLst>
                                        <p:tav tm="0">
                                          <p:val>
                                            <p:fltVal val="0"/>
                                          </p:val>
                                        </p:tav>
                                        <p:tav tm="100000">
                                          <p:val>
                                            <p:strVal val="#ppt_w"/>
                                          </p:val>
                                        </p:tav>
                                      </p:tavLst>
                                    </p:anim>
                                    <p:anim calcmode="lin" valueType="num">
                                      <p:cBhvr>
                                        <p:cTn id="53" dur="20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1000"/>
                                  </p:stCondLst>
                                  <p:childTnLst>
                                    <p:set>
                                      <p:cBhvr>
                                        <p:cTn id="57" dur="1" fill="hold">
                                          <p:stCondLst>
                                            <p:cond delay="0"/>
                                          </p:stCondLst>
                                        </p:cTn>
                                        <p:tgtEl>
                                          <p:spTgt spid="8"/>
                                        </p:tgtEl>
                                        <p:attrNameLst>
                                          <p:attrName>style.visibility</p:attrName>
                                        </p:attrNameLst>
                                      </p:cBhvr>
                                      <p:to>
                                        <p:strVal val="visible"/>
                                      </p:to>
                                    </p:set>
                                    <p:animEffect transition="in" filter="checkerboard(across)">
                                      <p:cBhvr>
                                        <p:cTn id="58" dur="2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700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2000" fill="hold"/>
                                        <p:tgtEl>
                                          <p:spTgt spid="10"/>
                                        </p:tgtEl>
                                        <p:attrNameLst>
                                          <p:attrName>ppt_x</p:attrName>
                                        </p:attrNameLst>
                                      </p:cBhvr>
                                      <p:tavLst>
                                        <p:tav tm="0">
                                          <p:val>
                                            <p:strVal val="#ppt_x"/>
                                          </p:val>
                                        </p:tav>
                                        <p:tav tm="100000">
                                          <p:val>
                                            <p:strVal val="#ppt_x"/>
                                          </p:val>
                                        </p:tav>
                                      </p:tavLst>
                                    </p:anim>
                                    <p:anim calcmode="lin" valueType="num">
                                      <p:cBhvr additive="base">
                                        <p:cTn id="64"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800" u="sng" dirty="0" smtClean="0"/>
              <a:t>Запрещающие знаки </a:t>
            </a:r>
            <a:r>
              <a:rPr lang="ru-RU" sz="1800" dirty="0" smtClean="0"/>
              <a:t>- самые строгие из всех дорожных знаков. Ведь они вводят разные запреты и ограничения. Запрещающие знаки имеют круглую форму и красную окантовку. Запрещающий знак говорит водителям и пешеходам: «Внимание! Этого делать нельзя!». </a:t>
            </a:r>
            <a:endParaRPr lang="ru-RU" sz="1800" dirty="0"/>
          </a:p>
        </p:txBody>
      </p:sp>
      <p:pic>
        <p:nvPicPr>
          <p:cNvPr id="4" name="Рисунок 3" descr="DorZnak8.gif"/>
          <p:cNvPicPr>
            <a:picLocks noChangeAspect="1"/>
          </p:cNvPicPr>
          <p:nvPr/>
        </p:nvPicPr>
        <p:blipFill>
          <a:blip r:embed="rId2"/>
          <a:stretch>
            <a:fillRect/>
          </a:stretch>
        </p:blipFill>
        <p:spPr>
          <a:xfrm>
            <a:off x="500034" y="1428736"/>
            <a:ext cx="1147769" cy="1147769"/>
          </a:xfrm>
          <a:prstGeom prst="rect">
            <a:avLst/>
          </a:prstGeom>
        </p:spPr>
      </p:pic>
      <p:sp>
        <p:nvSpPr>
          <p:cNvPr id="6" name="Прямоугольник 5"/>
          <p:cNvSpPr/>
          <p:nvPr/>
        </p:nvSpPr>
        <p:spPr>
          <a:xfrm>
            <a:off x="1714480" y="1643050"/>
            <a:ext cx="4572000" cy="954107"/>
          </a:xfrm>
          <a:prstGeom prst="rect">
            <a:avLst/>
          </a:prstGeom>
        </p:spPr>
        <p:txBody>
          <a:bodyPr>
            <a:spAutoFit/>
          </a:bodyPr>
          <a:lstStyle/>
          <a:p>
            <a:r>
              <a:rPr lang="ru-RU" sz="1400" dirty="0" smtClean="0"/>
              <a:t>В дождь и в ясную погоду</a:t>
            </a:r>
          </a:p>
          <a:p>
            <a:r>
              <a:rPr lang="ru-RU" sz="1400" dirty="0" smtClean="0"/>
              <a:t>Здесь не ходят пешеходы.</a:t>
            </a:r>
          </a:p>
          <a:p>
            <a:r>
              <a:rPr lang="ru-RU" sz="1400" dirty="0" smtClean="0"/>
              <a:t>Говорит им знак одно:</a:t>
            </a:r>
          </a:p>
          <a:p>
            <a:r>
              <a:rPr lang="ru-RU" sz="1400" dirty="0" smtClean="0"/>
              <a:t>"Вам ходить запрещено!"</a:t>
            </a:r>
            <a:endParaRPr lang="ru-RU" sz="1400" dirty="0"/>
          </a:p>
        </p:txBody>
      </p:sp>
      <p:sp>
        <p:nvSpPr>
          <p:cNvPr id="7" name="Прямоугольник 6"/>
          <p:cNvSpPr/>
          <p:nvPr/>
        </p:nvSpPr>
        <p:spPr>
          <a:xfrm>
            <a:off x="1714480" y="3571876"/>
            <a:ext cx="4572000" cy="954107"/>
          </a:xfrm>
          <a:prstGeom prst="rect">
            <a:avLst/>
          </a:prstGeom>
        </p:spPr>
        <p:txBody>
          <a:bodyPr>
            <a:spAutoFit/>
          </a:bodyPr>
          <a:lstStyle/>
          <a:p>
            <a:r>
              <a:rPr lang="ru-RU" sz="1400" dirty="0" smtClean="0"/>
              <a:t>Знак водителей стращает,</a:t>
            </a:r>
          </a:p>
          <a:p>
            <a:r>
              <a:rPr lang="ru-RU" sz="1400" dirty="0" smtClean="0"/>
              <a:t>Въезд машинам запрещает!</a:t>
            </a:r>
          </a:p>
          <a:p>
            <a:r>
              <a:rPr lang="ru-RU" sz="1400" dirty="0" smtClean="0"/>
              <a:t>Не пытайтесь сгоряча</a:t>
            </a:r>
          </a:p>
          <a:p>
            <a:r>
              <a:rPr lang="ru-RU" sz="1400" dirty="0" smtClean="0"/>
              <a:t>Ехать мимо кирпича!</a:t>
            </a:r>
            <a:endParaRPr lang="ru-RU" sz="1400" dirty="0"/>
          </a:p>
        </p:txBody>
      </p:sp>
      <p:pic>
        <p:nvPicPr>
          <p:cNvPr id="8" name="Рисунок 7" descr="DorZnak3.gif"/>
          <p:cNvPicPr>
            <a:picLocks noChangeAspect="1"/>
          </p:cNvPicPr>
          <p:nvPr/>
        </p:nvPicPr>
        <p:blipFill>
          <a:blip r:embed="rId3"/>
          <a:stretch>
            <a:fillRect/>
          </a:stretch>
        </p:blipFill>
        <p:spPr>
          <a:xfrm>
            <a:off x="500034" y="3286124"/>
            <a:ext cx="1152531" cy="1152531"/>
          </a:xfrm>
          <a:prstGeom prst="rect">
            <a:avLst/>
          </a:prstGeom>
        </p:spPr>
      </p:pic>
      <p:pic>
        <p:nvPicPr>
          <p:cNvPr id="9" name="Рисунок 8" descr="3.20_svgversion.svg.png"/>
          <p:cNvPicPr>
            <a:picLocks noChangeAspect="1"/>
          </p:cNvPicPr>
          <p:nvPr/>
        </p:nvPicPr>
        <p:blipFill>
          <a:blip r:embed="rId4"/>
          <a:stretch>
            <a:fillRect/>
          </a:stretch>
        </p:blipFill>
        <p:spPr>
          <a:xfrm>
            <a:off x="4643438" y="4214818"/>
            <a:ext cx="1143008" cy="1143008"/>
          </a:xfrm>
          <a:prstGeom prst="rect">
            <a:avLst/>
          </a:prstGeom>
        </p:spPr>
      </p:pic>
      <p:sp>
        <p:nvSpPr>
          <p:cNvPr id="10" name="Прямоугольник 9"/>
          <p:cNvSpPr/>
          <p:nvPr/>
        </p:nvSpPr>
        <p:spPr>
          <a:xfrm>
            <a:off x="6072198" y="4429132"/>
            <a:ext cx="2928958" cy="954107"/>
          </a:xfrm>
          <a:prstGeom prst="rect">
            <a:avLst/>
          </a:prstGeom>
        </p:spPr>
        <p:txBody>
          <a:bodyPr wrap="square">
            <a:spAutoFit/>
          </a:bodyPr>
          <a:lstStyle/>
          <a:p>
            <a:r>
              <a:rPr lang="ru-RU" sz="1400" dirty="0" smtClean="0"/>
              <a:t>Знак любителей обгона</a:t>
            </a:r>
            <a:br>
              <a:rPr lang="ru-RU" sz="1400" dirty="0" smtClean="0"/>
            </a:br>
            <a:r>
              <a:rPr lang="ru-RU" sz="1400" dirty="0" smtClean="0"/>
              <a:t>Объявляет все закона!</a:t>
            </a:r>
            <a:br>
              <a:rPr lang="ru-RU" sz="1400" dirty="0" smtClean="0"/>
            </a:br>
            <a:r>
              <a:rPr lang="ru-RU" sz="1400" dirty="0" smtClean="0"/>
              <a:t>В этом месте, сразу ясно,</a:t>
            </a:r>
            <a:br>
              <a:rPr lang="ru-RU" sz="1400" dirty="0" smtClean="0"/>
            </a:br>
            <a:r>
              <a:rPr lang="ru-RU" sz="1400" dirty="0" smtClean="0"/>
              <a:t>Обгонять других опасно!</a:t>
            </a:r>
            <a:endParaRPr lang="ru-RU" sz="1400" dirty="0"/>
          </a:p>
        </p:txBody>
      </p:sp>
      <p:sp>
        <p:nvSpPr>
          <p:cNvPr id="12" name="Прямоугольник 11"/>
          <p:cNvSpPr/>
          <p:nvPr/>
        </p:nvSpPr>
        <p:spPr>
          <a:xfrm>
            <a:off x="5929322" y="2500306"/>
            <a:ext cx="3071834" cy="954107"/>
          </a:xfrm>
          <a:prstGeom prst="rect">
            <a:avLst/>
          </a:prstGeom>
        </p:spPr>
        <p:txBody>
          <a:bodyPr wrap="square">
            <a:spAutoFit/>
          </a:bodyPr>
          <a:lstStyle/>
          <a:p>
            <a:r>
              <a:rPr lang="ru-RU" sz="1400" dirty="0" smtClean="0"/>
              <a:t>Сообщает знак бесстрастно:</a:t>
            </a:r>
            <a:br>
              <a:rPr lang="ru-RU" sz="1400" dirty="0" smtClean="0"/>
            </a:br>
            <a:r>
              <a:rPr lang="ru-RU" sz="1400" dirty="0" smtClean="0"/>
              <a:t>“Ехать здесь быстрей опасно!</a:t>
            </a:r>
            <a:br>
              <a:rPr lang="ru-RU" sz="1400" dirty="0" smtClean="0"/>
            </a:br>
            <a:r>
              <a:rPr lang="ru-RU" sz="1400" dirty="0" smtClean="0"/>
              <a:t>Так что будьте вы добры</a:t>
            </a:r>
            <a:br>
              <a:rPr lang="ru-RU" sz="1400" dirty="0" smtClean="0"/>
            </a:br>
            <a:r>
              <a:rPr lang="ru-RU" sz="1400" dirty="0" smtClean="0"/>
              <a:t>Снизить скорость до поры!”</a:t>
            </a:r>
            <a:endParaRPr lang="ru-RU" sz="1400" dirty="0"/>
          </a:p>
        </p:txBody>
      </p:sp>
      <p:pic>
        <p:nvPicPr>
          <p:cNvPr id="13" name="Рисунок 12" descr="3.24.svg.png"/>
          <p:cNvPicPr>
            <a:picLocks noChangeAspect="1"/>
          </p:cNvPicPr>
          <p:nvPr/>
        </p:nvPicPr>
        <p:blipFill>
          <a:blip r:embed="rId5"/>
          <a:stretch>
            <a:fillRect/>
          </a:stretch>
        </p:blipFill>
        <p:spPr>
          <a:xfrm>
            <a:off x="4572000" y="2214554"/>
            <a:ext cx="1214446" cy="1214446"/>
          </a:xfrm>
          <a:prstGeom prst="rect">
            <a:avLst/>
          </a:prstGeom>
        </p:spPr>
      </p:pic>
      <p:pic>
        <p:nvPicPr>
          <p:cNvPr id="14" name="Рисунок 13" descr="3.26.png"/>
          <p:cNvPicPr>
            <a:picLocks noChangeAspect="1"/>
          </p:cNvPicPr>
          <p:nvPr/>
        </p:nvPicPr>
        <p:blipFill>
          <a:blip r:embed="rId6"/>
          <a:stretch>
            <a:fillRect/>
          </a:stretch>
        </p:blipFill>
        <p:spPr>
          <a:xfrm>
            <a:off x="357158" y="5000636"/>
            <a:ext cx="1214446" cy="1214446"/>
          </a:xfrm>
          <a:prstGeom prst="rect">
            <a:avLst/>
          </a:prstGeom>
        </p:spPr>
      </p:pic>
      <p:sp>
        <p:nvSpPr>
          <p:cNvPr id="15" name="Прямоугольник 14"/>
          <p:cNvSpPr/>
          <p:nvPr/>
        </p:nvSpPr>
        <p:spPr>
          <a:xfrm>
            <a:off x="1643042" y="5214950"/>
            <a:ext cx="3571884" cy="954107"/>
          </a:xfrm>
          <a:prstGeom prst="rect">
            <a:avLst/>
          </a:prstGeom>
        </p:spPr>
        <p:txBody>
          <a:bodyPr wrap="square">
            <a:spAutoFit/>
          </a:bodyPr>
          <a:lstStyle/>
          <a:p>
            <a:r>
              <a:rPr lang="ru-RU" sz="1400" dirty="0" smtClean="0"/>
              <a:t>Эй, водитель, не гуди,</a:t>
            </a:r>
            <a:br>
              <a:rPr lang="ru-RU" sz="1400" dirty="0" smtClean="0"/>
            </a:br>
            <a:r>
              <a:rPr lang="ru-RU" sz="1400" dirty="0" smtClean="0"/>
              <a:t>Шумом спящих не буди.</a:t>
            </a:r>
            <a:br>
              <a:rPr lang="ru-RU" sz="1400" dirty="0" smtClean="0"/>
            </a:br>
            <a:r>
              <a:rPr lang="ru-RU" sz="1400" dirty="0" smtClean="0"/>
              <a:t>Не пугай гудком прохожих,</a:t>
            </a:r>
            <a:br>
              <a:rPr lang="ru-RU" sz="1400" dirty="0" smtClean="0"/>
            </a:br>
            <a:r>
              <a:rPr lang="ru-RU" sz="1400" dirty="0" smtClean="0"/>
              <a:t>Ведь и сам оглохнешь тоже.</a:t>
            </a:r>
            <a:endParaRPr lang="ru-RU" sz="1400" dirty="0"/>
          </a:p>
        </p:txBody>
      </p:sp>
      <p:sp>
        <p:nvSpPr>
          <p:cNvPr id="16" name="Прямоугольник 15"/>
          <p:cNvSpPr/>
          <p:nvPr/>
        </p:nvSpPr>
        <p:spPr>
          <a:xfrm>
            <a:off x="500034" y="2500306"/>
            <a:ext cx="1167884"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«Движение </a:t>
            </a:r>
          </a:p>
          <a:p>
            <a:pPr algn="ctr"/>
            <a:r>
              <a:rPr lang="ru-RU" sz="1400" i="1" dirty="0" smtClean="0">
                <a:solidFill>
                  <a:srgbClr val="000000"/>
                </a:solidFill>
                <a:ea typeface="Calibri" pitchFamily="34" charset="0"/>
                <a:cs typeface="HiddenHorzOCl"/>
              </a:rPr>
              <a:t>пешеходов </a:t>
            </a:r>
          </a:p>
          <a:p>
            <a:pPr algn="ctr"/>
            <a:r>
              <a:rPr lang="ru-RU" sz="1400" i="1" dirty="0" smtClean="0">
                <a:solidFill>
                  <a:srgbClr val="000000"/>
                </a:solidFill>
                <a:ea typeface="Calibri" pitchFamily="34" charset="0"/>
                <a:cs typeface="HiddenHorzOCl"/>
              </a:rPr>
              <a:t>запрещено» </a:t>
            </a:r>
            <a:endParaRPr lang="ru-RU" sz="1400" i="1" dirty="0"/>
          </a:p>
        </p:txBody>
      </p:sp>
      <p:sp>
        <p:nvSpPr>
          <p:cNvPr id="17" name="Прямоугольник 16"/>
          <p:cNvSpPr/>
          <p:nvPr/>
        </p:nvSpPr>
        <p:spPr>
          <a:xfrm>
            <a:off x="428596" y="4429132"/>
            <a:ext cx="1076513"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«Въезд </a:t>
            </a:r>
          </a:p>
          <a:p>
            <a:pPr algn="ctr"/>
            <a:r>
              <a:rPr lang="ru-RU" sz="1400" i="1" dirty="0" smtClean="0">
                <a:solidFill>
                  <a:srgbClr val="000000"/>
                </a:solidFill>
                <a:ea typeface="Calibri" pitchFamily="34" charset="0"/>
                <a:cs typeface="HiddenHorzOCl"/>
              </a:rPr>
              <a:t>запрещен» </a:t>
            </a:r>
            <a:endParaRPr lang="ru-RU" sz="1400" i="1" dirty="0"/>
          </a:p>
        </p:txBody>
      </p:sp>
      <p:sp>
        <p:nvSpPr>
          <p:cNvPr id="18" name="Прямоугольник 17"/>
          <p:cNvSpPr/>
          <p:nvPr/>
        </p:nvSpPr>
        <p:spPr>
          <a:xfrm>
            <a:off x="142844" y="6143644"/>
            <a:ext cx="1823513"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«Подача звукового </a:t>
            </a:r>
          </a:p>
          <a:p>
            <a:pPr algn="ctr"/>
            <a:r>
              <a:rPr lang="ru-RU" sz="1400" i="1" dirty="0" smtClean="0">
                <a:solidFill>
                  <a:srgbClr val="000000"/>
                </a:solidFill>
                <a:ea typeface="Calibri" pitchFamily="34" charset="0"/>
                <a:cs typeface="HiddenHorzOCl"/>
              </a:rPr>
              <a:t>сигнала запрещена» </a:t>
            </a:r>
            <a:endParaRPr lang="ru-RU" sz="1400" i="1" dirty="0"/>
          </a:p>
        </p:txBody>
      </p:sp>
      <p:sp>
        <p:nvSpPr>
          <p:cNvPr id="19" name="Прямоугольник 18"/>
          <p:cNvSpPr/>
          <p:nvPr/>
        </p:nvSpPr>
        <p:spPr>
          <a:xfrm>
            <a:off x="4429124" y="3357562"/>
            <a:ext cx="1357808" cy="738664"/>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«Ограничение </a:t>
            </a:r>
          </a:p>
          <a:p>
            <a:pPr algn="ctr"/>
            <a:r>
              <a:rPr lang="ru-RU" sz="1400" i="1" dirty="0" smtClean="0">
                <a:solidFill>
                  <a:srgbClr val="000000"/>
                </a:solidFill>
                <a:ea typeface="Calibri" pitchFamily="34" charset="0"/>
                <a:cs typeface="HiddenHorzOCl"/>
              </a:rPr>
              <a:t>максимальной </a:t>
            </a:r>
          </a:p>
          <a:p>
            <a:pPr algn="ctr"/>
            <a:r>
              <a:rPr lang="ru-RU" sz="1400" i="1" dirty="0" smtClean="0">
                <a:solidFill>
                  <a:srgbClr val="000000"/>
                </a:solidFill>
                <a:ea typeface="Calibri" pitchFamily="34" charset="0"/>
                <a:cs typeface="HiddenHorzOCl"/>
              </a:rPr>
              <a:t>скорости» </a:t>
            </a:r>
            <a:endParaRPr lang="ru-RU" sz="1400" i="1" dirty="0"/>
          </a:p>
        </p:txBody>
      </p:sp>
      <p:sp>
        <p:nvSpPr>
          <p:cNvPr id="20" name="Прямоугольник 19"/>
          <p:cNvSpPr/>
          <p:nvPr/>
        </p:nvSpPr>
        <p:spPr>
          <a:xfrm>
            <a:off x="4643438" y="5357826"/>
            <a:ext cx="1076512"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«Обгон </a:t>
            </a:r>
          </a:p>
          <a:p>
            <a:pPr algn="ctr"/>
            <a:r>
              <a:rPr lang="ru-RU" sz="1400" i="1" dirty="0" smtClean="0">
                <a:solidFill>
                  <a:srgbClr val="000000"/>
                </a:solidFill>
                <a:ea typeface="Calibri" pitchFamily="34" charset="0"/>
                <a:cs typeface="HiddenHorzOCl"/>
              </a:rPr>
              <a:t>запрещен» </a:t>
            </a:r>
            <a:endParaRPr lang="ru-RU" sz="1400" i="1" dirty="0"/>
          </a:p>
        </p:txBody>
      </p:sp>
      <p:sp>
        <p:nvSpPr>
          <p:cNvPr id="21" name="Прямоугольник 20"/>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12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0-#ppt_w/2"/>
                                          </p:val>
                                        </p:tav>
                                        <p:tav tm="100000">
                                          <p:val>
                                            <p:strVal val="#ppt_x"/>
                                          </p:val>
                                        </p:tav>
                                      </p:tavLst>
                                    </p:anim>
                                    <p:anim calcmode="lin" valueType="num">
                                      <p:cBhvr additive="base">
                                        <p:cTn id="13"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16"/>
                                        </p:tgtEl>
                                        <p:attrNameLst>
                                          <p:attrName>style.visibility</p:attrName>
                                        </p:attrNameLst>
                                      </p:cBhvr>
                                      <p:to>
                                        <p:strVal val="visible"/>
                                      </p:to>
                                    </p:set>
                                    <p:anim calcmode="lin" valueType="num">
                                      <p:cBhvr>
                                        <p:cTn id="18" dur="2000" fill="hold"/>
                                        <p:tgtEl>
                                          <p:spTgt spid="16"/>
                                        </p:tgtEl>
                                        <p:attrNameLst>
                                          <p:attrName>ppt_w</p:attrName>
                                        </p:attrNameLst>
                                      </p:cBhvr>
                                      <p:tavLst>
                                        <p:tav tm="0">
                                          <p:val>
                                            <p:fltVal val="0"/>
                                          </p:val>
                                        </p:tav>
                                        <p:tav tm="100000">
                                          <p:val>
                                            <p:strVal val="#ppt_w"/>
                                          </p:val>
                                        </p:tav>
                                      </p:tavLst>
                                    </p:anim>
                                    <p:anim calcmode="lin" valueType="num">
                                      <p:cBhvr>
                                        <p:cTn id="19" dur="20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100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50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2000" fill="hold"/>
                                        <p:tgtEl>
                                          <p:spTgt spid="8"/>
                                        </p:tgtEl>
                                        <p:attrNameLst>
                                          <p:attrName>ppt_x</p:attrName>
                                        </p:attrNameLst>
                                      </p:cBhvr>
                                      <p:tavLst>
                                        <p:tav tm="0">
                                          <p:val>
                                            <p:strVal val="0-#ppt_w/2"/>
                                          </p:val>
                                        </p:tav>
                                        <p:tav tm="100000">
                                          <p:val>
                                            <p:strVal val="#ppt_x"/>
                                          </p:val>
                                        </p:tav>
                                      </p:tavLst>
                                    </p:anim>
                                    <p:anim calcmode="lin" valueType="num">
                                      <p:cBhvr additive="base">
                                        <p:cTn id="30"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1000"/>
                                  </p:stCondLst>
                                  <p:childTnLst>
                                    <p:set>
                                      <p:cBhvr>
                                        <p:cTn id="34" dur="1" fill="hold">
                                          <p:stCondLst>
                                            <p:cond delay="0"/>
                                          </p:stCondLst>
                                        </p:cTn>
                                        <p:tgtEl>
                                          <p:spTgt spid="17"/>
                                        </p:tgtEl>
                                        <p:attrNameLst>
                                          <p:attrName>style.visibility</p:attrName>
                                        </p:attrNameLst>
                                      </p:cBhvr>
                                      <p:to>
                                        <p:strVal val="visible"/>
                                      </p:to>
                                    </p:set>
                                    <p:anim calcmode="lin" valueType="num">
                                      <p:cBhvr>
                                        <p:cTn id="35" dur="2000" fill="hold"/>
                                        <p:tgtEl>
                                          <p:spTgt spid="17"/>
                                        </p:tgtEl>
                                        <p:attrNameLst>
                                          <p:attrName>ppt_w</p:attrName>
                                        </p:attrNameLst>
                                      </p:cBhvr>
                                      <p:tavLst>
                                        <p:tav tm="0">
                                          <p:val>
                                            <p:fltVal val="0"/>
                                          </p:val>
                                        </p:tav>
                                        <p:tav tm="100000">
                                          <p:val>
                                            <p:strVal val="#ppt_w"/>
                                          </p:val>
                                        </p:tav>
                                      </p:tavLst>
                                    </p:anim>
                                    <p:anim calcmode="lin" valueType="num">
                                      <p:cBhvr>
                                        <p:cTn id="36" dur="20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100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2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50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2000" fill="hold"/>
                                        <p:tgtEl>
                                          <p:spTgt spid="14"/>
                                        </p:tgtEl>
                                        <p:attrNameLst>
                                          <p:attrName>ppt_x</p:attrName>
                                        </p:attrNameLst>
                                      </p:cBhvr>
                                      <p:tavLst>
                                        <p:tav tm="0">
                                          <p:val>
                                            <p:strVal val="0-#ppt_w/2"/>
                                          </p:val>
                                        </p:tav>
                                        <p:tav tm="100000">
                                          <p:val>
                                            <p:strVal val="#ppt_x"/>
                                          </p:val>
                                        </p:tav>
                                      </p:tavLst>
                                    </p:anim>
                                    <p:anim calcmode="lin" valueType="num">
                                      <p:cBhvr additive="base">
                                        <p:cTn id="47"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1000"/>
                                  </p:stCondLst>
                                  <p:childTnLst>
                                    <p:set>
                                      <p:cBhvr>
                                        <p:cTn id="51" dur="1" fill="hold">
                                          <p:stCondLst>
                                            <p:cond delay="0"/>
                                          </p:stCondLst>
                                        </p:cTn>
                                        <p:tgtEl>
                                          <p:spTgt spid="18"/>
                                        </p:tgtEl>
                                        <p:attrNameLst>
                                          <p:attrName>style.visibility</p:attrName>
                                        </p:attrNameLst>
                                      </p:cBhvr>
                                      <p:to>
                                        <p:strVal val="visible"/>
                                      </p:to>
                                    </p:set>
                                    <p:anim calcmode="lin" valueType="num">
                                      <p:cBhvr>
                                        <p:cTn id="52" dur="2000" fill="hold"/>
                                        <p:tgtEl>
                                          <p:spTgt spid="18"/>
                                        </p:tgtEl>
                                        <p:attrNameLst>
                                          <p:attrName>ppt_w</p:attrName>
                                        </p:attrNameLst>
                                      </p:cBhvr>
                                      <p:tavLst>
                                        <p:tav tm="0">
                                          <p:val>
                                            <p:fltVal val="0"/>
                                          </p:val>
                                        </p:tav>
                                        <p:tav tm="100000">
                                          <p:val>
                                            <p:strVal val="#ppt_w"/>
                                          </p:val>
                                        </p:tav>
                                      </p:tavLst>
                                    </p:anim>
                                    <p:anim calcmode="lin" valueType="num">
                                      <p:cBhvr>
                                        <p:cTn id="53" dur="20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1000"/>
                                  </p:stCondLst>
                                  <p:childTnLst>
                                    <p:set>
                                      <p:cBhvr>
                                        <p:cTn id="57" dur="1" fill="hold">
                                          <p:stCondLst>
                                            <p:cond delay="0"/>
                                          </p:stCondLst>
                                        </p:cTn>
                                        <p:tgtEl>
                                          <p:spTgt spid="15"/>
                                        </p:tgtEl>
                                        <p:attrNameLst>
                                          <p:attrName>style.visibility</p:attrName>
                                        </p:attrNameLst>
                                      </p:cBhvr>
                                      <p:to>
                                        <p:strVal val="visible"/>
                                      </p:to>
                                    </p:set>
                                    <p:animEffect transition="in" filter="checkerboard(across)">
                                      <p:cBhvr>
                                        <p:cTn id="58" dur="2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nodeType="clickEffect">
                                  <p:stCondLst>
                                    <p:cond delay="500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2000" fill="hold"/>
                                        <p:tgtEl>
                                          <p:spTgt spid="13"/>
                                        </p:tgtEl>
                                        <p:attrNameLst>
                                          <p:attrName>ppt_x</p:attrName>
                                        </p:attrNameLst>
                                      </p:cBhvr>
                                      <p:tavLst>
                                        <p:tav tm="0">
                                          <p:val>
                                            <p:strVal val="1+#ppt_w/2"/>
                                          </p:val>
                                        </p:tav>
                                        <p:tav tm="100000">
                                          <p:val>
                                            <p:strVal val="#ppt_x"/>
                                          </p:val>
                                        </p:tav>
                                      </p:tavLst>
                                    </p:anim>
                                    <p:anim calcmode="lin" valueType="num">
                                      <p:cBhvr additive="base">
                                        <p:cTn id="64" dur="2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1000"/>
                                  </p:stCondLst>
                                  <p:childTnLst>
                                    <p:set>
                                      <p:cBhvr>
                                        <p:cTn id="68" dur="1" fill="hold">
                                          <p:stCondLst>
                                            <p:cond delay="0"/>
                                          </p:stCondLst>
                                        </p:cTn>
                                        <p:tgtEl>
                                          <p:spTgt spid="19"/>
                                        </p:tgtEl>
                                        <p:attrNameLst>
                                          <p:attrName>style.visibility</p:attrName>
                                        </p:attrNameLst>
                                      </p:cBhvr>
                                      <p:to>
                                        <p:strVal val="visible"/>
                                      </p:to>
                                    </p:set>
                                    <p:anim calcmode="lin" valueType="num">
                                      <p:cBhvr>
                                        <p:cTn id="69" dur="2000" fill="hold"/>
                                        <p:tgtEl>
                                          <p:spTgt spid="19"/>
                                        </p:tgtEl>
                                        <p:attrNameLst>
                                          <p:attrName>ppt_w</p:attrName>
                                        </p:attrNameLst>
                                      </p:cBhvr>
                                      <p:tavLst>
                                        <p:tav tm="0">
                                          <p:val>
                                            <p:fltVal val="0"/>
                                          </p:val>
                                        </p:tav>
                                        <p:tav tm="100000">
                                          <p:val>
                                            <p:strVal val="#ppt_w"/>
                                          </p:val>
                                        </p:tav>
                                      </p:tavLst>
                                    </p:anim>
                                    <p:anim calcmode="lin" valueType="num">
                                      <p:cBhvr>
                                        <p:cTn id="70" dur="20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1000"/>
                                  </p:stCondLst>
                                  <p:childTnLst>
                                    <p:set>
                                      <p:cBhvr>
                                        <p:cTn id="74" dur="1" fill="hold">
                                          <p:stCondLst>
                                            <p:cond delay="0"/>
                                          </p:stCondLst>
                                        </p:cTn>
                                        <p:tgtEl>
                                          <p:spTgt spid="12"/>
                                        </p:tgtEl>
                                        <p:attrNameLst>
                                          <p:attrName>style.visibility</p:attrName>
                                        </p:attrNameLst>
                                      </p:cBhvr>
                                      <p:to>
                                        <p:strVal val="visible"/>
                                      </p:to>
                                    </p:set>
                                    <p:animEffect transition="in" filter="checkerboard(across)">
                                      <p:cBhvr>
                                        <p:cTn id="75" dur="20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2" fill="hold" nodeType="clickEffect">
                                  <p:stCondLst>
                                    <p:cond delay="5000"/>
                                  </p:stCondLst>
                                  <p:childTnLst>
                                    <p:set>
                                      <p:cBhvr>
                                        <p:cTn id="79" dur="1" fill="hold">
                                          <p:stCondLst>
                                            <p:cond delay="0"/>
                                          </p:stCondLst>
                                        </p:cTn>
                                        <p:tgtEl>
                                          <p:spTgt spid="9"/>
                                        </p:tgtEl>
                                        <p:attrNameLst>
                                          <p:attrName>style.visibility</p:attrName>
                                        </p:attrNameLst>
                                      </p:cBhvr>
                                      <p:to>
                                        <p:strVal val="visible"/>
                                      </p:to>
                                    </p:set>
                                    <p:anim calcmode="lin" valueType="num">
                                      <p:cBhvr additive="base">
                                        <p:cTn id="80" dur="2000" fill="hold"/>
                                        <p:tgtEl>
                                          <p:spTgt spid="9"/>
                                        </p:tgtEl>
                                        <p:attrNameLst>
                                          <p:attrName>ppt_x</p:attrName>
                                        </p:attrNameLst>
                                      </p:cBhvr>
                                      <p:tavLst>
                                        <p:tav tm="0">
                                          <p:val>
                                            <p:strVal val="1+#ppt_w/2"/>
                                          </p:val>
                                        </p:tav>
                                        <p:tav tm="100000">
                                          <p:val>
                                            <p:strVal val="#ppt_x"/>
                                          </p:val>
                                        </p:tav>
                                      </p:tavLst>
                                    </p:anim>
                                    <p:anim calcmode="lin" valueType="num">
                                      <p:cBhvr additive="base">
                                        <p:cTn id="81"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3" presetClass="entr" presetSubtype="16" fill="hold" grpId="0" nodeType="clickEffect">
                                  <p:stCondLst>
                                    <p:cond delay="1000"/>
                                  </p:stCondLst>
                                  <p:childTnLst>
                                    <p:set>
                                      <p:cBhvr>
                                        <p:cTn id="85" dur="1" fill="hold">
                                          <p:stCondLst>
                                            <p:cond delay="0"/>
                                          </p:stCondLst>
                                        </p:cTn>
                                        <p:tgtEl>
                                          <p:spTgt spid="20"/>
                                        </p:tgtEl>
                                        <p:attrNameLst>
                                          <p:attrName>style.visibility</p:attrName>
                                        </p:attrNameLst>
                                      </p:cBhvr>
                                      <p:to>
                                        <p:strVal val="visible"/>
                                      </p:to>
                                    </p:set>
                                    <p:anim calcmode="lin" valueType="num">
                                      <p:cBhvr>
                                        <p:cTn id="86" dur="2000" fill="hold"/>
                                        <p:tgtEl>
                                          <p:spTgt spid="20"/>
                                        </p:tgtEl>
                                        <p:attrNameLst>
                                          <p:attrName>ppt_w</p:attrName>
                                        </p:attrNameLst>
                                      </p:cBhvr>
                                      <p:tavLst>
                                        <p:tav tm="0">
                                          <p:val>
                                            <p:fltVal val="0"/>
                                          </p:val>
                                        </p:tav>
                                        <p:tav tm="100000">
                                          <p:val>
                                            <p:strVal val="#ppt_w"/>
                                          </p:val>
                                        </p:tav>
                                      </p:tavLst>
                                    </p:anim>
                                    <p:anim calcmode="lin" valueType="num">
                                      <p:cBhvr>
                                        <p:cTn id="87" dur="20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1000"/>
                                  </p:stCondLst>
                                  <p:childTnLst>
                                    <p:set>
                                      <p:cBhvr>
                                        <p:cTn id="91" dur="1" fill="hold">
                                          <p:stCondLst>
                                            <p:cond delay="0"/>
                                          </p:stCondLst>
                                        </p:cTn>
                                        <p:tgtEl>
                                          <p:spTgt spid="10"/>
                                        </p:tgtEl>
                                        <p:attrNameLst>
                                          <p:attrName>style.visibility</p:attrName>
                                        </p:attrNameLst>
                                      </p:cBhvr>
                                      <p:to>
                                        <p:strVal val="visible"/>
                                      </p:to>
                                    </p:set>
                                    <p:animEffect transition="in" filter="checkerboard(across)">
                                      <p:cBhvr>
                                        <p:cTn id="92" dur="20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700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2000" fill="hold"/>
                                        <p:tgtEl>
                                          <p:spTgt spid="21"/>
                                        </p:tgtEl>
                                        <p:attrNameLst>
                                          <p:attrName>ppt_x</p:attrName>
                                        </p:attrNameLst>
                                      </p:cBhvr>
                                      <p:tavLst>
                                        <p:tav tm="0">
                                          <p:val>
                                            <p:strVal val="#ppt_x"/>
                                          </p:val>
                                        </p:tav>
                                        <p:tav tm="100000">
                                          <p:val>
                                            <p:strVal val="#ppt_x"/>
                                          </p:val>
                                        </p:tav>
                                      </p:tavLst>
                                    </p:anim>
                                    <p:anim calcmode="lin" valueType="num">
                                      <p:cBhvr additive="base">
                                        <p:cTn id="98" dur="2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10" grpId="0"/>
      <p:bldP spid="12" grpId="0"/>
      <p:bldP spid="15" grpId="0"/>
      <p:bldP spid="16" grpId="0"/>
      <p:bldP spid="17" grpId="0"/>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1800" u="sng" dirty="0" smtClean="0"/>
              <a:t>Предписывающие знаки </a:t>
            </a:r>
            <a:r>
              <a:rPr lang="ru-RU" sz="1800" dirty="0" smtClean="0"/>
              <a:t>– эти знаки предписывают (то есть указывают) водителям и пешеходам, как должно осуществляться движение по дорогам. Они имеют круглую форму и синий фон. </a:t>
            </a:r>
            <a:endParaRPr lang="ru-RU" sz="1800" dirty="0"/>
          </a:p>
        </p:txBody>
      </p:sp>
      <p:sp>
        <p:nvSpPr>
          <p:cNvPr id="11265" name="Rectangle 1"/>
          <p:cNvSpPr>
            <a:spLocks noChangeArrowheads="1"/>
          </p:cNvSpPr>
          <p:nvPr/>
        </p:nvSpPr>
        <p:spPr bwMode="auto">
          <a:xfrm>
            <a:off x="2786050" y="2357430"/>
            <a:ext cx="350046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Велосипедная дорожка,</a:t>
            </a:r>
            <a:b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Обгоняй Максим Сережку.</a:t>
            </a:r>
            <a:b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Вам никто не помешает –</a:t>
            </a:r>
            <a:b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Этот знак все дети знают.</a:t>
            </a:r>
            <a:endParaRPr kumimoji="0" lang="ru-RU" sz="1800" b="0" i="0" u="none" strike="noStrike" cap="none" normalizeH="0" baseline="0" dirty="0" smtClean="0">
              <a:ln>
                <a:noFill/>
              </a:ln>
              <a:solidFill>
                <a:schemeClr val="tx1"/>
              </a:solidFill>
              <a:effectLst/>
            </a:endParaRPr>
          </a:p>
        </p:txBody>
      </p:sp>
      <p:pic>
        <p:nvPicPr>
          <p:cNvPr id="5" name="Рисунок 4" descr="120px-Zeichen_237.svg.png"/>
          <p:cNvPicPr>
            <a:picLocks noChangeAspect="1"/>
          </p:cNvPicPr>
          <p:nvPr/>
        </p:nvPicPr>
        <p:blipFill>
          <a:blip r:embed="rId2"/>
          <a:stretch>
            <a:fillRect/>
          </a:stretch>
        </p:blipFill>
        <p:spPr>
          <a:xfrm>
            <a:off x="1071538" y="1857364"/>
            <a:ext cx="1500198" cy="1500198"/>
          </a:xfrm>
          <a:prstGeom prst="rect">
            <a:avLst/>
          </a:prstGeom>
        </p:spPr>
      </p:pic>
      <p:sp>
        <p:nvSpPr>
          <p:cNvPr id="6" name="Прямоугольник 5"/>
          <p:cNvSpPr/>
          <p:nvPr/>
        </p:nvSpPr>
        <p:spPr>
          <a:xfrm>
            <a:off x="4357686" y="4214818"/>
            <a:ext cx="4572000" cy="954107"/>
          </a:xfrm>
          <a:prstGeom prst="rect">
            <a:avLst/>
          </a:prstGeom>
        </p:spPr>
        <p:txBody>
          <a:bodyPr>
            <a:spAutoFit/>
          </a:bodyPr>
          <a:lstStyle/>
          <a:p>
            <a:r>
              <a:rPr lang="ru-RU" sz="1400" dirty="0" smtClean="0"/>
              <a:t>По пешеходной дорожке,</a:t>
            </a:r>
            <a:br>
              <a:rPr lang="ru-RU" sz="1400" dirty="0" smtClean="0"/>
            </a:br>
            <a:r>
              <a:rPr lang="ru-RU" sz="1400" dirty="0" smtClean="0"/>
              <a:t>Шагают только ножки.</a:t>
            </a:r>
            <a:br>
              <a:rPr lang="ru-RU" sz="1400" dirty="0" smtClean="0"/>
            </a:br>
            <a:r>
              <a:rPr lang="ru-RU" sz="1400" dirty="0" smtClean="0"/>
              <a:t>Лишь в коляске, малышам,</a:t>
            </a:r>
            <a:br>
              <a:rPr lang="ru-RU" sz="1400" dirty="0" smtClean="0"/>
            </a:br>
            <a:r>
              <a:rPr lang="ru-RU" sz="1400" dirty="0" smtClean="0"/>
              <a:t>Можно ездить, не спеша.</a:t>
            </a:r>
            <a:endParaRPr lang="ru-RU" sz="1400" dirty="0"/>
          </a:p>
        </p:txBody>
      </p:sp>
      <p:pic>
        <p:nvPicPr>
          <p:cNvPr id="7" name="Рисунок 6" descr="l1479601 (1).jpg"/>
          <p:cNvPicPr>
            <a:picLocks noChangeAspect="1"/>
          </p:cNvPicPr>
          <p:nvPr/>
        </p:nvPicPr>
        <p:blipFill>
          <a:blip r:embed="rId3"/>
          <a:stretch>
            <a:fillRect/>
          </a:stretch>
        </p:blipFill>
        <p:spPr>
          <a:xfrm>
            <a:off x="2214546" y="3714752"/>
            <a:ext cx="2420823" cy="1820167"/>
          </a:xfrm>
          <a:prstGeom prst="rect">
            <a:avLst/>
          </a:prstGeom>
          <a:noFill/>
          <a:ln>
            <a:noFill/>
          </a:ln>
        </p:spPr>
      </p:pic>
      <p:sp>
        <p:nvSpPr>
          <p:cNvPr id="8" name="Прямоугольник 7"/>
          <p:cNvSpPr/>
          <p:nvPr/>
        </p:nvSpPr>
        <p:spPr>
          <a:xfrm>
            <a:off x="1071538" y="3357562"/>
            <a:ext cx="1392048"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«Велосипедная </a:t>
            </a:r>
          </a:p>
          <a:p>
            <a:pPr algn="ctr"/>
            <a:r>
              <a:rPr lang="ru-RU" sz="1400" i="1" dirty="0" smtClean="0">
                <a:solidFill>
                  <a:srgbClr val="000000"/>
                </a:solidFill>
                <a:ea typeface="Calibri" pitchFamily="34" charset="0"/>
                <a:cs typeface="HiddenHorzOCl"/>
              </a:rPr>
              <a:t>дорожка» </a:t>
            </a:r>
            <a:endParaRPr lang="ru-RU" sz="1400" i="1" dirty="0"/>
          </a:p>
        </p:txBody>
      </p:sp>
      <p:sp>
        <p:nvSpPr>
          <p:cNvPr id="9" name="Прямоугольник 8"/>
          <p:cNvSpPr/>
          <p:nvPr/>
        </p:nvSpPr>
        <p:spPr>
          <a:xfrm>
            <a:off x="2786050" y="5214950"/>
            <a:ext cx="1270411" cy="523220"/>
          </a:xfrm>
          <a:prstGeom prst="rect">
            <a:avLst/>
          </a:prstGeom>
        </p:spPr>
        <p:txBody>
          <a:bodyPr wrap="none">
            <a:spAutoFit/>
          </a:bodyPr>
          <a:lstStyle/>
          <a:p>
            <a:pPr algn="ctr"/>
            <a:r>
              <a:rPr lang="ru-RU" sz="1400" i="1" dirty="0" smtClean="0">
                <a:solidFill>
                  <a:srgbClr val="000000"/>
                </a:solidFill>
                <a:ea typeface="Calibri" pitchFamily="34" charset="0"/>
                <a:cs typeface="HiddenHorzOCl"/>
              </a:rPr>
              <a:t>«Пешеходная </a:t>
            </a:r>
          </a:p>
          <a:p>
            <a:pPr algn="ctr"/>
            <a:r>
              <a:rPr lang="ru-RU" sz="1400" i="1" dirty="0" smtClean="0">
                <a:solidFill>
                  <a:srgbClr val="000000"/>
                </a:solidFill>
                <a:ea typeface="Calibri" pitchFamily="34" charset="0"/>
                <a:cs typeface="HiddenHorzOCl"/>
              </a:rPr>
              <a:t>дорожка» </a:t>
            </a:r>
            <a:endParaRPr lang="ru-RU" sz="1400" i="1" dirty="0"/>
          </a:p>
        </p:txBody>
      </p:sp>
      <p:sp>
        <p:nvSpPr>
          <p:cNvPr id="10" name="Прямоугольник 9"/>
          <p:cNvSpPr/>
          <p:nvPr/>
        </p:nvSpPr>
        <p:spPr>
          <a:xfrm>
            <a:off x="8901625" y="6488668"/>
            <a:ext cx="242375" cy="369332"/>
          </a:xfrm>
          <a:prstGeom prst="rect">
            <a:avLst/>
          </a:prstGeom>
        </p:spPr>
        <p:txBody>
          <a:bodyPr wrap="none">
            <a:spAutoFit/>
          </a:bodyPr>
          <a:lstStyle/>
          <a:p>
            <a:pPr algn="ctr"/>
            <a:r>
              <a:rPr lang="ru-RU" i="1" dirty="0" smtClean="0">
                <a:solidFill>
                  <a:srgbClr val="000000"/>
                </a:solidFill>
              </a:rPr>
              <a:t>.</a:t>
            </a:r>
            <a:endParaRPr lang="ru-RU" i="1" dirty="0"/>
          </a:p>
        </p:txBody>
      </p:sp>
    </p:spTree>
  </p:cSld>
  <p:clrMapOvr>
    <a:masterClrMapping/>
  </p:clrMapOvr>
  <p:transition spd="slow"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120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1000"/>
                                  </p:stCondLst>
                                  <p:childTnLst>
                                    <p:set>
                                      <p:cBhvr>
                                        <p:cTn id="17" dur="1" fill="hold">
                                          <p:stCondLst>
                                            <p:cond delay="0"/>
                                          </p:stCondLst>
                                        </p:cTn>
                                        <p:tgtEl>
                                          <p:spTgt spid="8"/>
                                        </p:tgtEl>
                                        <p:attrNameLst>
                                          <p:attrName>style.visibility</p:attrName>
                                        </p:attrNameLst>
                                      </p:cBhvr>
                                      <p:to>
                                        <p:strVal val="visible"/>
                                      </p:to>
                                    </p:set>
                                    <p:anim calcmode="lin" valueType="num">
                                      <p:cBhvr>
                                        <p:cTn id="18" dur="2000" fill="hold"/>
                                        <p:tgtEl>
                                          <p:spTgt spid="8"/>
                                        </p:tgtEl>
                                        <p:attrNameLst>
                                          <p:attrName>ppt_w</p:attrName>
                                        </p:attrNameLst>
                                      </p:cBhvr>
                                      <p:tavLst>
                                        <p:tav tm="0">
                                          <p:val>
                                            <p:fltVal val="0"/>
                                          </p:val>
                                        </p:tav>
                                        <p:tav tm="100000">
                                          <p:val>
                                            <p:strVal val="#ppt_w"/>
                                          </p:val>
                                        </p:tav>
                                      </p:tavLst>
                                    </p:anim>
                                    <p:anim calcmode="lin" valueType="num">
                                      <p:cBhvr>
                                        <p:cTn id="19" dur="2000" fill="hold"/>
                                        <p:tgtEl>
                                          <p:spTgt spid="8"/>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1000"/>
                                  </p:stCondLst>
                                  <p:childTnLst>
                                    <p:set>
                                      <p:cBhvr>
                                        <p:cTn id="23" dur="1" fill="hold">
                                          <p:stCondLst>
                                            <p:cond delay="0"/>
                                          </p:stCondLst>
                                        </p:cTn>
                                        <p:tgtEl>
                                          <p:spTgt spid="11265"/>
                                        </p:tgtEl>
                                        <p:attrNameLst>
                                          <p:attrName>style.visibility</p:attrName>
                                        </p:attrNameLst>
                                      </p:cBhvr>
                                      <p:to>
                                        <p:strVal val="visible"/>
                                      </p:to>
                                    </p:set>
                                    <p:animEffect transition="in" filter="checkerboard(across)">
                                      <p:cBhvr>
                                        <p:cTn id="24" dur="2000"/>
                                        <p:tgtEl>
                                          <p:spTgt spid="1126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500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2000" fill="hold"/>
                                        <p:tgtEl>
                                          <p:spTgt spid="7"/>
                                        </p:tgtEl>
                                        <p:attrNameLst>
                                          <p:attrName>ppt_x</p:attrName>
                                        </p:attrNameLst>
                                      </p:cBhvr>
                                      <p:tavLst>
                                        <p:tav tm="0">
                                          <p:val>
                                            <p:strVal val="#ppt_x"/>
                                          </p:val>
                                        </p:tav>
                                        <p:tav tm="100000">
                                          <p:val>
                                            <p:strVal val="#ppt_x"/>
                                          </p:val>
                                        </p:tav>
                                      </p:tavLst>
                                    </p:anim>
                                    <p:anim calcmode="lin" valueType="num">
                                      <p:cBhvr additive="base">
                                        <p:cTn id="30"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1000"/>
                                  </p:stCondLst>
                                  <p:childTnLst>
                                    <p:set>
                                      <p:cBhvr>
                                        <p:cTn id="34" dur="1" fill="hold">
                                          <p:stCondLst>
                                            <p:cond delay="0"/>
                                          </p:stCondLst>
                                        </p:cTn>
                                        <p:tgtEl>
                                          <p:spTgt spid="9"/>
                                        </p:tgtEl>
                                        <p:attrNameLst>
                                          <p:attrName>style.visibility</p:attrName>
                                        </p:attrNameLst>
                                      </p:cBhvr>
                                      <p:to>
                                        <p:strVal val="visible"/>
                                      </p:to>
                                    </p:set>
                                    <p:anim calcmode="lin" valueType="num">
                                      <p:cBhvr>
                                        <p:cTn id="35" dur="2000" fill="hold"/>
                                        <p:tgtEl>
                                          <p:spTgt spid="9"/>
                                        </p:tgtEl>
                                        <p:attrNameLst>
                                          <p:attrName>ppt_w</p:attrName>
                                        </p:attrNameLst>
                                      </p:cBhvr>
                                      <p:tavLst>
                                        <p:tav tm="0">
                                          <p:val>
                                            <p:fltVal val="0"/>
                                          </p:val>
                                        </p:tav>
                                        <p:tav tm="100000">
                                          <p:val>
                                            <p:strVal val="#ppt_w"/>
                                          </p:val>
                                        </p:tav>
                                      </p:tavLst>
                                    </p:anim>
                                    <p:anim calcmode="lin" valueType="num">
                                      <p:cBhvr>
                                        <p:cTn id="36" dur="20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1000"/>
                                  </p:stCondLst>
                                  <p:childTnLst>
                                    <p:set>
                                      <p:cBhvr>
                                        <p:cTn id="40" dur="1" fill="hold">
                                          <p:stCondLst>
                                            <p:cond delay="0"/>
                                          </p:stCondLst>
                                        </p:cTn>
                                        <p:tgtEl>
                                          <p:spTgt spid="6"/>
                                        </p:tgtEl>
                                        <p:attrNameLst>
                                          <p:attrName>style.visibility</p:attrName>
                                        </p:attrNameLst>
                                      </p:cBhvr>
                                      <p:to>
                                        <p:strVal val="visible"/>
                                      </p:to>
                                    </p:set>
                                    <p:animEffect transition="in" filter="checkerboard(across)">
                                      <p:cBhvr>
                                        <p:cTn id="41" dur="2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700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2000" fill="hold"/>
                                        <p:tgtEl>
                                          <p:spTgt spid="10"/>
                                        </p:tgtEl>
                                        <p:attrNameLst>
                                          <p:attrName>ppt_x</p:attrName>
                                        </p:attrNameLst>
                                      </p:cBhvr>
                                      <p:tavLst>
                                        <p:tav tm="0">
                                          <p:val>
                                            <p:strVal val="#ppt_x"/>
                                          </p:val>
                                        </p:tav>
                                        <p:tav tm="100000">
                                          <p:val>
                                            <p:strVal val="#ppt_x"/>
                                          </p:val>
                                        </p:tav>
                                      </p:tavLst>
                                    </p:anim>
                                    <p:anim calcmode="lin" valueType="num">
                                      <p:cBhvr additive="base">
                                        <p:cTn id="47"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265" grpId="0"/>
      <p:bldP spid="6" grpId="0"/>
      <p:bldP spid="8" grpId="0"/>
      <p:bldP spid="9" grpId="0"/>
      <p:bldP spid="10"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TotalTime>
  <Words>1024</Words>
  <Application>Microsoft Office PowerPoint</Application>
  <PresentationFormat>Экран (4:3)</PresentationFormat>
  <Paragraphs>153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Знаки дорожного  движения</vt:lpstr>
      <vt:lpstr>Что это такое?</vt:lpstr>
      <vt:lpstr>Ребята, как вы думаете всегда ли существовали знаки дорожного движения? </vt:lpstr>
      <vt:lpstr>Слайд 4</vt:lpstr>
      <vt:lpstr>Слайд 5</vt:lpstr>
      <vt:lpstr>Предупреждающие знаки - эти знаки предупреждают водителей о том, что они приближаются к опасным местам на дороге. Предупреждающие знаки имеют треугольную форму, белый фон и красную окантовку. </vt:lpstr>
      <vt:lpstr>Знаки приоритета - эти знаки устанавливают очерёдность проезда перекрёстков или узких участков дороги. Они указывают на то, что некоторые участники дорожного движения имеют преимущество во время движения. Знаки приоритета имеют разную форму и разный цвет. </vt:lpstr>
      <vt:lpstr>Запрещающие знаки - самые строгие из всех дорожных знаков. Ведь они вводят разные запреты и ограничения. Запрещающие знаки имеют круглую форму и красную окантовку. Запрещающий знак говорит водителям и пешеходам: «Внимание! Этого делать нельзя!». </vt:lpstr>
      <vt:lpstr>Предписывающие знаки – эти знаки предписывают (то есть указывают) водителям и пешеходам, как должно осуществляться движение по дорогам. Они имеют круглую форму и синий фон. </vt:lpstr>
      <vt:lpstr>Знаки особых предписаний- эта  группа знаков вводит или отменяет определённые режимы движения. </vt:lpstr>
      <vt:lpstr>Информационные знаки- эти знаки сообщают о расположении населённых пунктов и других объектов, а также об установленных и рекомендуемых режимах движения.  </vt:lpstr>
      <vt:lpstr>Знаки сервиса оказывают и водителям, и пешеходам добрые услуги. Они подсказывают, на каких участках дороги находятся весьма нужные и полезные объекты. Любой участник дорожного движения с помощью этих знаков найдёт место, где получит нужную ему услугу. Знаки сервиса имеют прямоугольную форму, синий цвет и чёрные изображения на белом фоне. </vt:lpstr>
      <vt:lpstr>Знаки дополнительной информации (таблички). Эти знаки отличаются от всех других дорожных знаков. Они имеют небольшие размеры, прямоугольную форму и, как правило, чёрные надписи и изображения на белом фоне. Особенность этих знаков заключается в том, что они используются только вместе с другими дорожными знаками. </vt:lpstr>
      <vt:lpstr>Слайд 14</vt:lpstr>
      <vt:lpstr>Слайд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Знаки дорожного движения</dc:title>
  <dc:creator>М&amp;К</dc:creator>
  <cp:lastModifiedBy>М&amp;К</cp:lastModifiedBy>
  <cp:revision>82</cp:revision>
  <dcterms:created xsi:type="dcterms:W3CDTF">2012-12-15T18:14:36Z</dcterms:created>
  <dcterms:modified xsi:type="dcterms:W3CDTF">2012-12-18T09:55:10Z</dcterms:modified>
</cp:coreProperties>
</file>