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87" r:id="rId4"/>
    <p:sldId id="288" r:id="rId5"/>
    <p:sldId id="258" r:id="rId6"/>
    <p:sldId id="260" r:id="rId7"/>
    <p:sldId id="289" r:id="rId8"/>
    <p:sldId id="286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5C5C5"/>
    <a:srgbClr val="C0C0C0"/>
    <a:srgbClr val="DDDDDD"/>
    <a:srgbClr val="333333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743" autoAdjust="0"/>
  </p:normalViewPr>
  <p:slideViewPr>
    <p:cSldViewPr>
      <p:cViewPr>
        <p:scale>
          <a:sx n="70" d="100"/>
          <a:sy n="70" d="100"/>
        </p:scale>
        <p:origin x="-12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D7204F-CB0C-476C-8702-DBF37EF64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77EDB-849D-4507-9F4A-355446EC4BBE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77EDB-849D-4507-9F4A-355446EC4BBE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Layouts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77EDB-849D-4507-9F4A-355446EC4BBE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FC5C086E-395B-45D1-933E-41675BC78F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9A57-34FD-4E2C-B441-26B923F1E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58646-B771-4983-B6E9-EB3732C0B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01CDF34-8F60-4545-B0BA-95B820C88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9A259-482E-4A89-BC65-054542842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A8989-48CD-4AF6-B123-17CFA7A01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E92D-6959-492A-BB42-BBE348857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F6C86-E431-43CB-B4E7-667B14A0F9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34CCB-7E4D-404B-BDAC-72C2CA367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046C9-64EB-4D47-A701-A27E3F400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82715-4B0F-4DE0-AF6A-8248EE4F5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4005-35D9-4911-AAF2-AC3682331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2A8A1D2B-73EF-406F-9843-85F7B25DF2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14282" y="857232"/>
            <a:ext cx="1214446" cy="3571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715140" y="6215082"/>
            <a:ext cx="2214578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3929026" y="2214554"/>
            <a:ext cx="52149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«Проектная деятельность в ДОУ»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857232"/>
            <a:ext cx="8001024" cy="78581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FF"/>
                </a:solidFill>
              </a:rPr>
              <a:t>Семинарское занятие №1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285860"/>
            <a:ext cx="8572560" cy="4786346"/>
          </a:xfrm>
        </p:spPr>
        <p:txBody>
          <a:bodyPr/>
          <a:lstStyle/>
          <a:p>
            <a:pPr algn="ctr">
              <a:buSzPct val="90000"/>
              <a:buNone/>
            </a:pPr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Проект </a:t>
            </a:r>
          </a:p>
          <a:p>
            <a:pPr algn="ctr">
              <a:buSzPct val="90000"/>
              <a:buNone/>
            </a:pPr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это деятельность по достижению уникального, заранее определенного результата в рамках </a:t>
            </a:r>
            <a:b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заданного срока и бюджета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42844" y="6500834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500174"/>
            <a:ext cx="8572560" cy="4786346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Проект – это метод педагогически организованного освоения </a:t>
            </a:r>
          </a:p>
          <a:p>
            <a:pPr marL="0" indent="0" algn="ctr">
              <a:buFont typeface="Arial" charset="0"/>
              <a:buNone/>
            </a:pP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ребенком окружающей среды в процессе поэтапной и заранее спланированной практической деятельности по достижению намеченных целей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42844" y="6500834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 bwMode="auto">
          <a:xfrm>
            <a:off x="142844" y="6500834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4"/>
          <p:cNvSpPr txBox="1">
            <a:spLocks noChangeArrowheads="1"/>
          </p:cNvSpPr>
          <p:nvPr/>
        </p:nvSpPr>
        <p:spPr bwMode="gray">
          <a:xfrm>
            <a:off x="539552" y="1340768"/>
            <a:ext cx="82809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6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Проект </a:t>
            </a:r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создает то, чего еще нет; он требует всегда иного качества или показывает путь</a:t>
            </a:r>
          </a:p>
          <a:p>
            <a:pPr algn="ctr">
              <a:lnSpc>
                <a:spcPct val="80000"/>
              </a:lnSpc>
            </a:pPr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к его </a:t>
            </a:r>
            <a:r>
              <a:rPr lang="ru-RU" sz="6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получению</a:t>
            </a:r>
            <a:endParaRPr lang="en-US" sz="6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57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Этапы разработки проекта</a:t>
            </a:r>
            <a:endParaRPr lang="en-US" sz="3600" dirty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57158" y="2143116"/>
            <a:ext cx="8358246" cy="688975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357158" y="3008304"/>
            <a:ext cx="8358246" cy="688975"/>
            <a:chOff x="720" y="1392"/>
            <a:chExt cx="4058" cy="48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357158" y="3865554"/>
            <a:ext cx="8358246" cy="688975"/>
            <a:chOff x="720" y="1392"/>
            <a:chExt cx="4058" cy="480"/>
          </a:xfrm>
        </p:grpSpPr>
        <p:sp>
          <p:nvSpPr>
            <p:cNvPr id="7182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3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4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5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357158" y="1279516"/>
            <a:ext cx="8358246" cy="688975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191" name="Text Box 23"/>
          <p:cNvSpPr txBox="1">
            <a:spLocks noChangeArrowheads="1"/>
          </p:cNvSpPr>
          <p:nvPr/>
        </p:nvSpPr>
        <p:spPr bwMode="white">
          <a:xfrm>
            <a:off x="823883" y="1393816"/>
            <a:ext cx="70742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Выявление целевого заказа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white">
          <a:xfrm>
            <a:off x="834996" y="2251066"/>
            <a:ext cx="70742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Аналитический этап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834996" y="3109904"/>
            <a:ext cx="70742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Реализация тематических заданий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  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white">
          <a:xfrm>
            <a:off x="834996" y="3957629"/>
            <a:ext cx="70742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Рецензирование (оценка) проекта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  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195" name="Picture 27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57133" y="3829041"/>
            <a:ext cx="1246494" cy="949325"/>
          </a:xfrm>
          <a:prstGeom prst="rect">
            <a:avLst/>
          </a:prstGeom>
          <a:noFill/>
        </p:spPr>
      </p:pic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008" y="2982904"/>
            <a:ext cx="1246494" cy="949325"/>
          </a:xfrm>
          <a:prstGeom prst="rect">
            <a:avLst/>
          </a:prstGeom>
          <a:noFill/>
        </p:spPr>
      </p:pic>
      <p:pic>
        <p:nvPicPr>
          <p:cNvPr id="7197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008" y="2132004"/>
            <a:ext cx="1246494" cy="949325"/>
          </a:xfrm>
          <a:prstGeom prst="rect">
            <a:avLst/>
          </a:prstGeom>
          <a:noFill/>
        </p:spPr>
      </p:pic>
      <p:pic>
        <p:nvPicPr>
          <p:cNvPr id="7198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1896" y="1274754"/>
            <a:ext cx="1246492" cy="949325"/>
          </a:xfrm>
          <a:prstGeom prst="rect">
            <a:avLst/>
          </a:prstGeom>
          <a:noFill/>
        </p:spPr>
      </p:pic>
      <p:sp>
        <p:nvSpPr>
          <p:cNvPr id="7199" name="Text Box 31"/>
          <p:cNvSpPr txBox="1">
            <a:spLocks noChangeArrowheads="1"/>
          </p:cNvSpPr>
          <p:nvPr/>
        </p:nvSpPr>
        <p:spPr bwMode="white">
          <a:xfrm>
            <a:off x="614898" y="3965566"/>
            <a:ext cx="5995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white">
          <a:xfrm>
            <a:off x="614898" y="1371591"/>
            <a:ext cx="5995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white">
          <a:xfrm>
            <a:off x="642910" y="2230429"/>
            <a:ext cx="5995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white">
          <a:xfrm>
            <a:off x="614898" y="3117841"/>
            <a:ext cx="5995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42844" y="6500834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9" name="Group 18"/>
          <p:cNvGrpSpPr>
            <a:grpSpLocks/>
          </p:cNvGrpSpPr>
          <p:nvPr/>
        </p:nvGrpSpPr>
        <p:grpSpPr bwMode="auto">
          <a:xfrm>
            <a:off x="357158" y="4714884"/>
            <a:ext cx="8358246" cy="688975"/>
            <a:chOff x="720" y="1392"/>
            <a:chExt cx="4058" cy="480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2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4" name="Text Box 23"/>
          <p:cNvSpPr txBox="1">
            <a:spLocks noChangeArrowheads="1"/>
          </p:cNvSpPr>
          <p:nvPr/>
        </p:nvSpPr>
        <p:spPr bwMode="white">
          <a:xfrm>
            <a:off x="1141054" y="4829184"/>
            <a:ext cx="70742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Презентация методической продукции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45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1896" y="4710122"/>
            <a:ext cx="1246492" cy="949325"/>
          </a:xfrm>
          <a:prstGeom prst="rect">
            <a:avLst/>
          </a:prstGeom>
          <a:noFill/>
        </p:spPr>
      </p:pic>
      <p:sp>
        <p:nvSpPr>
          <p:cNvPr id="46" name="Text Box 32"/>
          <p:cNvSpPr txBox="1">
            <a:spLocks noChangeArrowheads="1"/>
          </p:cNvSpPr>
          <p:nvPr/>
        </p:nvSpPr>
        <p:spPr bwMode="white">
          <a:xfrm>
            <a:off x="614898" y="4806959"/>
            <a:ext cx="5995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5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357158" y="5572140"/>
            <a:ext cx="8358246" cy="688975"/>
            <a:chOff x="720" y="1392"/>
            <a:chExt cx="4058" cy="480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50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2" name="Text Box 24"/>
          <p:cNvSpPr txBox="1">
            <a:spLocks noChangeArrowheads="1"/>
          </p:cNvSpPr>
          <p:nvPr/>
        </p:nvSpPr>
        <p:spPr bwMode="white">
          <a:xfrm>
            <a:off x="1285852" y="5643579"/>
            <a:ext cx="7074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1600" b="1" dirty="0" smtClean="0">
                <a:solidFill>
                  <a:srgbClr val="FFFFFF"/>
                </a:solidFill>
                <a:cs typeface="Arial" charset="0"/>
              </a:rPr>
              <a:t>Подведение итогов проекта, распространение                       наработанных материалов</a:t>
            </a: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3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008" y="5561028"/>
            <a:ext cx="1246494" cy="949325"/>
          </a:xfrm>
          <a:prstGeom prst="rect">
            <a:avLst/>
          </a:prstGeom>
          <a:noFill/>
        </p:spPr>
      </p:pic>
      <p:sp>
        <p:nvSpPr>
          <p:cNvPr id="54" name="Text Box 33"/>
          <p:cNvSpPr txBox="1">
            <a:spLocks noChangeArrowheads="1"/>
          </p:cNvSpPr>
          <p:nvPr/>
        </p:nvSpPr>
        <p:spPr bwMode="white">
          <a:xfrm>
            <a:off x="642910" y="5659453"/>
            <a:ext cx="5995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Классификация проектов</a:t>
            </a:r>
            <a:endParaRPr lang="en-US" sz="3600" dirty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gray">
          <a:xfrm>
            <a:off x="5418138" y="2462225"/>
            <a:ext cx="2849562" cy="27527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gray">
          <a:xfrm>
            <a:off x="5481638" y="2527312"/>
            <a:ext cx="2703512" cy="2611438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896938" y="1898662"/>
            <a:ext cx="2857500" cy="466725"/>
            <a:chOff x="752" y="1413"/>
            <a:chExt cx="1321" cy="294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5392738" y="1898662"/>
            <a:ext cx="2857500" cy="466725"/>
            <a:chOff x="3623" y="1413"/>
            <a:chExt cx="1321" cy="294"/>
          </a:xfrm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9" name="AutoShape 13"/>
          <p:cNvSpPr>
            <a:spLocks noChangeArrowheads="1"/>
          </p:cNvSpPr>
          <p:nvPr/>
        </p:nvSpPr>
        <p:spPr bwMode="gray">
          <a:xfrm>
            <a:off x="896938" y="2462225"/>
            <a:ext cx="2849562" cy="2713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blackGray">
          <a:xfrm rot="10806395" flipH="1" flipV="1">
            <a:off x="3829050" y="3008325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gray">
          <a:xfrm>
            <a:off x="5715008" y="2647960"/>
            <a:ext cx="2230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sz="16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cs typeface="Arial" charset="0"/>
              </a:rPr>
              <a:t>Исследовательско</a:t>
            </a:r>
            <a:r>
              <a:rPr lang="ru-RU" sz="1600" b="1" dirty="0" smtClean="0">
                <a:solidFill>
                  <a:schemeClr val="bg1"/>
                </a:solidFill>
                <a:cs typeface="Arial" charset="0"/>
              </a:rPr>
              <a:t>-</a:t>
            </a:r>
          </a:p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ru-RU" sz="1600" b="1" dirty="0" smtClean="0">
                <a:solidFill>
                  <a:schemeClr val="bg1"/>
                </a:solidFill>
                <a:cs typeface="Arial" charset="0"/>
              </a:rPr>
              <a:t>творческие</a:t>
            </a: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gray">
          <a:xfrm>
            <a:off x="5786446" y="3362340"/>
            <a:ext cx="19291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ru-RU" sz="1600" b="1" dirty="0" err="1" smtClean="0">
                <a:solidFill>
                  <a:schemeClr val="bg1"/>
                </a:solidFill>
                <a:cs typeface="Arial" charset="0"/>
              </a:rPr>
              <a:t>Ролево-игровые</a:t>
            </a: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5549900" y="2673362"/>
            <a:ext cx="168275" cy="168275"/>
            <a:chOff x="2928" y="2208"/>
            <a:chExt cx="262" cy="262"/>
          </a:xfrm>
        </p:grpSpPr>
        <p:sp>
          <p:nvSpPr>
            <p:cNvPr id="923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5543557" y="3443303"/>
            <a:ext cx="168275" cy="168275"/>
            <a:chOff x="2928" y="2208"/>
            <a:chExt cx="262" cy="262"/>
          </a:xfrm>
        </p:grpSpPr>
        <p:sp>
          <p:nvSpPr>
            <p:cNvPr id="9241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44" name="AutoShape 28"/>
          <p:cNvSpPr>
            <a:spLocks noChangeArrowheads="1"/>
          </p:cNvSpPr>
          <p:nvPr/>
        </p:nvSpPr>
        <p:spPr bwMode="gray">
          <a:xfrm>
            <a:off x="973138" y="2689237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5" name="AutoShape 29"/>
          <p:cNvSpPr>
            <a:spLocks noChangeArrowheads="1"/>
          </p:cNvSpPr>
          <p:nvPr/>
        </p:nvSpPr>
        <p:spPr bwMode="gray">
          <a:xfrm>
            <a:off x="973138" y="3290902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6" name="AutoShape 30"/>
          <p:cNvSpPr>
            <a:spLocks noChangeArrowheads="1"/>
          </p:cNvSpPr>
          <p:nvPr/>
        </p:nvSpPr>
        <p:spPr bwMode="gray">
          <a:xfrm>
            <a:off x="973138" y="3933847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gray">
          <a:xfrm>
            <a:off x="1004888" y="2762262"/>
            <a:ext cx="2369944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По составу участников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gray">
          <a:xfrm>
            <a:off x="1004888" y="3363927"/>
            <a:ext cx="1407821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По тематике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gray">
          <a:xfrm>
            <a:off x="1004888" y="4005284"/>
            <a:ext cx="2302618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По целевой установке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blackGray">
          <a:xfrm rot="10793605" flipV="1">
            <a:off x="3797300" y="3613162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30"/>
          <p:cNvSpPr>
            <a:spLocks noChangeArrowheads="1"/>
          </p:cNvSpPr>
          <p:nvPr/>
        </p:nvSpPr>
        <p:spPr bwMode="gray">
          <a:xfrm>
            <a:off x="1000100" y="4505348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gray">
          <a:xfrm>
            <a:off x="1031850" y="4576785"/>
            <a:ext cx="2344744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По срокам реализации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142844" y="6500834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gray">
          <a:xfrm>
            <a:off x="5786446" y="3933844"/>
            <a:ext cx="13573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ru-RU" sz="1600" b="1" dirty="0" smtClean="0">
                <a:solidFill>
                  <a:schemeClr val="bg1"/>
                </a:solidFill>
                <a:cs typeface="Arial" charset="0"/>
              </a:rPr>
              <a:t>Творческие</a:t>
            </a: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44" name="Group 24"/>
          <p:cNvGrpSpPr>
            <a:grpSpLocks/>
          </p:cNvGrpSpPr>
          <p:nvPr/>
        </p:nvGrpSpPr>
        <p:grpSpPr bwMode="auto">
          <a:xfrm>
            <a:off x="5543557" y="4014807"/>
            <a:ext cx="168275" cy="168275"/>
            <a:chOff x="2928" y="2208"/>
            <a:chExt cx="262" cy="262"/>
          </a:xfrm>
        </p:grpSpPr>
        <p:sp>
          <p:nvSpPr>
            <p:cNvPr id="45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Rectangle 18"/>
          <p:cNvSpPr>
            <a:spLocks noChangeArrowheads="1"/>
          </p:cNvSpPr>
          <p:nvPr/>
        </p:nvSpPr>
        <p:spPr bwMode="gray">
          <a:xfrm>
            <a:off x="5786446" y="4505348"/>
            <a:ext cx="2049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ru-RU" sz="1600" b="1" dirty="0" err="1" smtClean="0">
                <a:solidFill>
                  <a:schemeClr val="bg1"/>
                </a:solidFill>
                <a:cs typeface="Arial" charset="0"/>
              </a:rPr>
              <a:t>Практико</a:t>
            </a:r>
            <a:r>
              <a:rPr lang="ru-RU" sz="1600" b="1" dirty="0" smtClean="0">
                <a:solidFill>
                  <a:schemeClr val="bg1"/>
                </a:solidFill>
                <a:cs typeface="Arial" charset="0"/>
              </a:rPr>
              <a:t>-</a:t>
            </a:r>
          </a:p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ru-RU" sz="1600" b="1" dirty="0" smtClean="0">
                <a:solidFill>
                  <a:schemeClr val="bg1"/>
                </a:solidFill>
                <a:cs typeface="Arial" charset="0"/>
              </a:rPr>
              <a:t>ориентированные</a:t>
            </a:r>
            <a:endParaRPr lang="en-US" sz="16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48" name="Group 24"/>
          <p:cNvGrpSpPr>
            <a:grpSpLocks/>
          </p:cNvGrpSpPr>
          <p:nvPr/>
        </p:nvGrpSpPr>
        <p:grpSpPr bwMode="auto">
          <a:xfrm>
            <a:off x="5543557" y="4586311"/>
            <a:ext cx="168275" cy="168275"/>
            <a:chOff x="2928" y="2208"/>
            <a:chExt cx="262" cy="262"/>
          </a:xfrm>
        </p:grpSpPr>
        <p:sp>
          <p:nvSpPr>
            <p:cNvPr id="49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" name="Rectangle 31"/>
          <p:cNvSpPr>
            <a:spLocks noChangeArrowheads="1"/>
          </p:cNvSpPr>
          <p:nvPr/>
        </p:nvSpPr>
        <p:spPr bwMode="gray">
          <a:xfrm>
            <a:off x="1714480" y="2005018"/>
            <a:ext cx="1076000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rgbClr val="FFFFFF"/>
                </a:solidFill>
                <a:cs typeface="Arial" charset="0"/>
              </a:rPr>
              <a:t>По форме</a:t>
            </a:r>
            <a:endParaRPr lang="en-US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2" name="Rectangle 31"/>
          <p:cNvSpPr>
            <a:spLocks noChangeArrowheads="1"/>
          </p:cNvSpPr>
          <p:nvPr/>
        </p:nvSpPr>
        <p:spPr bwMode="gray">
          <a:xfrm>
            <a:off x="6143636" y="2005018"/>
            <a:ext cx="907621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rgbClr val="FFFFFF"/>
                </a:solidFill>
                <a:cs typeface="Arial" charset="0"/>
              </a:rPr>
              <a:t>По цели</a:t>
            </a:r>
            <a:endParaRPr lang="en-US" sz="1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 bwMode="auto">
          <a:xfrm>
            <a:off x="142844" y="6500834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4"/>
          <p:cNvSpPr txBox="1">
            <a:spLocks noChangeArrowheads="1"/>
          </p:cNvSpPr>
          <p:nvPr/>
        </p:nvSpPr>
        <p:spPr bwMode="gray">
          <a:xfrm>
            <a:off x="539552" y="1340768"/>
            <a:ext cx="82809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5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Каждый проект должен быть доведен до успешного завершения, оставляя у ребенка чувство гордости за полученный результат</a:t>
            </a:r>
            <a:endParaRPr lang="en-US" sz="5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58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19400" y="2819401"/>
            <a:ext cx="6019800" cy="681038"/>
          </a:xfrm>
        </p:spPr>
        <p:txBody>
          <a:bodyPr/>
          <a:lstStyle/>
          <a:p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Спасибо за внимание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14282" y="857232"/>
            <a:ext cx="1214446" cy="3571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715140" y="6215082"/>
            <a:ext cx="2214578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74TGp_natural_light">
  <a:themeElements>
    <a:clrScheme name="Default Design 2">
      <a:dk1>
        <a:srgbClr val="808080"/>
      </a:dk1>
      <a:lt1>
        <a:srgbClr val="9BD3E5"/>
      </a:lt1>
      <a:dk2>
        <a:srgbClr val="357DA9"/>
      </a:dk2>
      <a:lt2>
        <a:srgbClr val="101C56"/>
      </a:lt2>
      <a:accent1>
        <a:srgbClr val="58BECC"/>
      </a:accent1>
      <a:accent2>
        <a:srgbClr val="8A5BDF"/>
      </a:accent2>
      <a:accent3>
        <a:srgbClr val="AEBFD1"/>
      </a:accent3>
      <a:accent4>
        <a:srgbClr val="84B4C3"/>
      </a:accent4>
      <a:accent5>
        <a:srgbClr val="B4DBE2"/>
      </a:accent5>
      <a:accent6>
        <a:srgbClr val="7D52CA"/>
      </a:accent6>
      <a:hlink>
        <a:srgbClr val="6ECC4C"/>
      </a:hlink>
      <a:folHlink>
        <a:srgbClr val="DD693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</Template>
  <TotalTime>44</TotalTime>
  <Words>156</Words>
  <Application>Microsoft Office PowerPoint</Application>
  <PresentationFormat>Экран (4:3)</PresentationFormat>
  <Paragraphs>44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574TGp_natural_light</vt:lpstr>
      <vt:lpstr>Семинарское занятие №1</vt:lpstr>
      <vt:lpstr>Презентация PowerPoint</vt:lpstr>
      <vt:lpstr>Презентация PowerPoint</vt:lpstr>
      <vt:lpstr>Презентация PowerPoint</vt:lpstr>
      <vt:lpstr>Этапы разработки проекта</vt:lpstr>
      <vt:lpstr>Классификация проектов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Семинарское занятие №1 «Проектная деятельность в ДОУ»</dc:title>
  <dc:creator>User</dc:creator>
  <cp:lastModifiedBy>Nail</cp:lastModifiedBy>
  <cp:revision>10</cp:revision>
  <dcterms:created xsi:type="dcterms:W3CDTF">2012-11-08T10:41:22Z</dcterms:created>
  <dcterms:modified xsi:type="dcterms:W3CDTF">2012-11-13T14:36:52Z</dcterms:modified>
</cp:coreProperties>
</file>