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7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05" d="100"/>
          <a:sy n="105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84657-231B-42CF-8E3D-DC280C286E54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73752-DCE9-47F1-8EF6-A930A9CDC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812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73752-DCE9-47F1-8EF6-A930A9CDC82D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56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82BF82-A8B6-4E08-A60C-ECEE88FF9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84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6A605-AF4E-417C-BFD7-514E6FF4B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78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13261-7909-4284-8015-1D8DA4137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80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C62AF-2396-4285-989B-249733DAE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96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AE183-9D5C-4CD4-BAFC-DACFDFA90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38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36C47-A7B9-4969-BC84-C2C008F649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11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947BD-933D-4603-86B6-C2360DDFA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69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879E1-2FBF-4B17-B1A1-EDEC4CAA9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67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5514E-C360-4210-AFA7-307F95681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36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4CFA6-4D55-45FF-83E7-FC9CC3F86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30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2356-1B33-4C11-AE56-0D3E5228B0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50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CE23205-25AE-4ECC-B765-A8D694278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3195786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>                    </a:t>
            </a:r>
            <a:r>
              <a:rPr lang="ru-RU" altLang="ru-RU" b="1" dirty="0" smtClean="0"/>
              <a:t>Консультация: </a:t>
            </a:r>
            <a:br>
              <a:rPr lang="ru-RU" altLang="ru-RU" b="1" dirty="0" smtClean="0"/>
            </a:br>
            <a:r>
              <a:rPr lang="ru-RU" altLang="ru-RU" b="1" dirty="0"/>
              <a:t/>
            </a:r>
            <a:br>
              <a:rPr lang="ru-RU" altLang="ru-RU" b="1" dirty="0"/>
            </a:br>
            <a:r>
              <a:rPr lang="ru-RU" altLang="ru-RU" b="1" dirty="0" smtClean="0"/>
              <a:t>«Требования к предметно-пространственной развивающей среде в соответствии с ФГОС»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67544" y="5085184"/>
            <a:ext cx="7776864" cy="1368152"/>
          </a:xfrm>
        </p:spPr>
        <p:txBody>
          <a:bodyPr/>
          <a:lstStyle/>
          <a:p>
            <a:pPr eaLnBrk="1" hangingPunct="1"/>
            <a:endParaRPr lang="ru-RU" altLang="ru-RU" dirty="0" smtClean="0"/>
          </a:p>
          <a:p>
            <a:pPr eaLnBrk="1" hangingPunct="1"/>
            <a:r>
              <a:rPr lang="ru-RU" altLang="ru-RU" dirty="0" smtClean="0"/>
              <a:t>Подготовила: старший воспитатель   ГБДОУ №85   Иванова Е.В.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" y="2668"/>
            <a:ext cx="3340010" cy="2018954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Вариативность среды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Наличие разнообразных пространств (для игр, уединения и т.д.) и разнообразных материалов и игр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356992"/>
            <a:ext cx="4680520" cy="31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6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Доступность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Свободный доступ к играм и игрушкам</a:t>
            </a:r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564904"/>
            <a:ext cx="5040560" cy="378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180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Безопасность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7039" y="1196752"/>
            <a:ext cx="8229600" cy="495801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Соответствие требованиям надёжности  и безопасности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1" y="2480340"/>
            <a:ext cx="5904656" cy="3967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077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направлений(областей)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Социально-коммуникативное развитие</a:t>
            </a:r>
          </a:p>
          <a:p>
            <a:r>
              <a:rPr lang="ru-RU" dirty="0" smtClean="0"/>
              <a:t>Познавательное развитие</a:t>
            </a:r>
          </a:p>
          <a:p>
            <a:r>
              <a:rPr lang="ru-RU" dirty="0" smtClean="0"/>
              <a:t>Речевое развитие</a:t>
            </a:r>
          </a:p>
          <a:p>
            <a:r>
              <a:rPr lang="ru-RU" dirty="0" smtClean="0"/>
              <a:t>Художественно-эстетическое развитие</a:t>
            </a:r>
          </a:p>
          <a:p>
            <a:r>
              <a:rPr lang="ru-RU" dirty="0" smtClean="0"/>
              <a:t>Физическое развитие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092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Социально-коммуникативное развитие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66124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sz="2000" b="1" dirty="0" smtClean="0"/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ребёнка со взрослыми и</a:t>
            </a:r>
          </a:p>
          <a:p>
            <a:pPr marL="0" indent="0" algn="just">
              <a:buNone/>
            </a:pPr>
            <a:r>
              <a:rPr lang="ru-RU" sz="2000" b="1" dirty="0" smtClean="0"/>
              <a:t>сверстниками; становление самостоятельности, целенаправленности и </a:t>
            </a:r>
            <a:r>
              <a:rPr lang="ru-RU" sz="2000" b="1" dirty="0" err="1" smtClean="0"/>
              <a:t>саморегуляции</a:t>
            </a:r>
            <a:r>
              <a:rPr lang="ru-RU" sz="2000" b="1" dirty="0" smtClean="0"/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 принадлежности к своей семье и к</a:t>
            </a:r>
          </a:p>
          <a:p>
            <a:pPr marL="0" indent="0" algn="just">
              <a:buNone/>
            </a:pPr>
            <a:r>
              <a:rPr lang="ru-RU" sz="2000" b="1" dirty="0" smtClean="0"/>
              <a:t>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408309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895"/>
            <a:ext cx="8229600" cy="1143000"/>
          </a:xfrm>
        </p:spPr>
        <p:txBody>
          <a:bodyPr/>
          <a:lstStyle/>
          <a:p>
            <a:r>
              <a:rPr lang="ru-RU" dirty="0" smtClean="0"/>
              <a:t>Познавательное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579296" cy="5544616"/>
          </a:xfrm>
        </p:spPr>
        <p:txBody>
          <a:bodyPr anchor="ctr"/>
          <a:lstStyle/>
          <a:p>
            <a:pPr marL="0" indent="0" algn="just">
              <a:buNone/>
            </a:pPr>
            <a:r>
              <a:rPr lang="ru-RU" sz="1600" dirty="0"/>
              <a:t>развитие интересов </a:t>
            </a:r>
            <a:r>
              <a:rPr lang="ru-RU" sz="1600" dirty="0" smtClean="0"/>
              <a:t>детей, любознательности </a:t>
            </a:r>
            <a:r>
              <a:rPr lang="ru-RU" sz="1600" dirty="0"/>
              <a:t>и познавательной мотивации; формирование </a:t>
            </a:r>
            <a:r>
              <a:rPr lang="ru-RU" sz="1600" dirty="0" smtClean="0"/>
              <a:t>познавательных действий</a:t>
            </a:r>
            <a:r>
              <a:rPr lang="ru-RU" sz="1600" dirty="0"/>
              <a:t>, становление сознания; развитие воображения и творческой</a:t>
            </a:r>
          </a:p>
          <a:p>
            <a:pPr marL="0" indent="0" algn="just">
              <a:buNone/>
            </a:pPr>
            <a:r>
              <a:rPr lang="ru-RU" sz="1600" dirty="0"/>
              <a:t>активности; формирование первичных представлений о себе, других людях,</a:t>
            </a:r>
          </a:p>
          <a:p>
            <a:pPr marL="0" indent="0" algn="just">
              <a:buNone/>
            </a:pPr>
            <a:r>
              <a:rPr lang="ru-RU" sz="1600" dirty="0"/>
              <a:t>объектах окружающего мира, о свойствах и отношениях объектов окружающего</a:t>
            </a:r>
          </a:p>
          <a:p>
            <a:pPr marL="0" indent="0" algn="just">
              <a:buNone/>
            </a:pPr>
            <a:r>
              <a:rPr lang="ru-RU" sz="1600" dirty="0"/>
              <a:t>мира (форме, цвете, размере, материале, звучании, ритме, темпе,</a:t>
            </a:r>
          </a:p>
          <a:p>
            <a:pPr marL="0" indent="0" algn="just">
              <a:buNone/>
            </a:pPr>
            <a:r>
              <a:rPr lang="ru-RU" sz="1600" dirty="0"/>
              <a:t>количестве, числе, части и целом, пространстве и времени, движении и</a:t>
            </a:r>
          </a:p>
          <a:p>
            <a:pPr marL="0" indent="0" algn="just">
              <a:buNone/>
            </a:pPr>
            <a:r>
              <a:rPr lang="ru-RU" sz="1600" dirty="0"/>
              <a:t>покое, причинах и следствиях и др.), о малой родине и Отечестве,</a:t>
            </a:r>
          </a:p>
          <a:p>
            <a:pPr marL="0" indent="0" algn="just">
              <a:buNone/>
            </a:pPr>
            <a:r>
              <a:rPr lang="ru-RU" sz="1600" dirty="0"/>
              <a:t>представлений о социокультурных ценностях нашего народа, об </a:t>
            </a:r>
            <a:r>
              <a:rPr lang="ru-RU" sz="1600" dirty="0" smtClean="0"/>
              <a:t>отечественных традициях </a:t>
            </a:r>
            <a:r>
              <a:rPr lang="ru-RU" sz="1600" dirty="0"/>
              <a:t>и праздниках, о планете Земля как общем доме людей, об</a:t>
            </a:r>
          </a:p>
          <a:p>
            <a:pPr marL="0" indent="0" algn="just">
              <a:buNone/>
            </a:pPr>
            <a:r>
              <a:rPr lang="ru-RU" sz="1600" dirty="0"/>
              <a:t>о</a:t>
            </a:r>
            <a:r>
              <a:rPr lang="ru-RU" sz="1600" dirty="0" smtClean="0"/>
              <a:t>собенностях </a:t>
            </a:r>
            <a:r>
              <a:rPr lang="ru-RU" sz="1600" dirty="0"/>
              <a:t>её природы, многообразии стран и народов мира.</a:t>
            </a:r>
          </a:p>
          <a:p>
            <a:pPr marL="0" indent="0" algn="just">
              <a:buNone/>
            </a:pPr>
            <a:r>
              <a:rPr lang="ru-RU" sz="1600" dirty="0"/>
              <a:t>Речевое развитие включает владение речью как средством общения и</a:t>
            </a:r>
          </a:p>
          <a:p>
            <a:pPr marL="0" indent="0" algn="just">
              <a:buNone/>
            </a:pPr>
            <a:r>
              <a:rPr lang="ru-RU" sz="1600" dirty="0"/>
              <a:t>культуры; обогащение активного словаря; развитие связной, грамматически</a:t>
            </a:r>
          </a:p>
          <a:p>
            <a:pPr marL="0" indent="0" algn="just">
              <a:buNone/>
            </a:pPr>
            <a:r>
              <a:rPr lang="ru-RU" sz="1600" dirty="0"/>
              <a:t>правильной диалогической и монологической речи; развитие речевого</a:t>
            </a:r>
          </a:p>
          <a:p>
            <a:pPr marL="0" indent="0" algn="just">
              <a:buNone/>
            </a:pPr>
            <a:r>
              <a:rPr lang="ru-RU" sz="1600" dirty="0"/>
              <a:t>творчества; развитие звуковой и интонационной культуры речи,</a:t>
            </a:r>
          </a:p>
          <a:p>
            <a:pPr marL="0" indent="0" algn="just">
              <a:buNone/>
            </a:pPr>
            <a:r>
              <a:rPr lang="ru-RU" sz="1600" dirty="0"/>
              <a:t>фонематического слуха; знакомство с книжной культурой, детской</a:t>
            </a:r>
          </a:p>
          <a:p>
            <a:pPr marL="0" indent="0" algn="just">
              <a:buNone/>
            </a:pPr>
            <a:r>
              <a:rPr lang="ru-RU" sz="1600" dirty="0"/>
              <a:t>литературой, понимание на слух текстов различных жанров  детской</a:t>
            </a:r>
          </a:p>
          <a:p>
            <a:pPr marL="0" indent="0" algn="just">
              <a:buNone/>
            </a:pPr>
            <a:r>
              <a:rPr lang="ru-RU" sz="1600" dirty="0"/>
              <a:t>литературы; формирование звуковой аналитико-синтетической активности как</a:t>
            </a:r>
          </a:p>
          <a:p>
            <a:pPr marL="0" indent="0" algn="just">
              <a:buNone/>
            </a:pPr>
            <a:r>
              <a:rPr lang="ru-RU" sz="1600" dirty="0"/>
              <a:t>предпосылки обучения грамоте.</a:t>
            </a:r>
          </a:p>
          <a:p>
            <a:pPr algn="just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15423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Речевое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76064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Речевое развитие включает владение речью как средством общения и культуры; обогащение активного словаря; развитие связной, грамматически правильной диалогической и монологической речи; развитие речевого творчества; развитие звуковой и интонационной культуры речи,</a:t>
            </a:r>
          </a:p>
          <a:p>
            <a:pPr marL="0" indent="0">
              <a:buNone/>
            </a:pPr>
            <a:r>
              <a:rPr lang="ru-RU" sz="2400" dirty="0" smtClean="0"/>
              <a:t>фонематического слуха; знакомство с книжной культурой, детской литературой, понимание на слух текстов различных жанров </a:t>
            </a:r>
          </a:p>
          <a:p>
            <a:pPr marL="0" indent="0">
              <a:buNone/>
            </a:pPr>
            <a:r>
              <a:rPr lang="ru-RU" sz="2400" dirty="0" smtClean="0"/>
              <a:t> детской литературы; формирование звуковой аналитико-синтетической активности как</a:t>
            </a:r>
          </a:p>
          <a:p>
            <a:pPr marL="0" indent="0">
              <a:buNone/>
            </a:pPr>
            <a:r>
              <a:rPr lang="ru-RU" sz="2400" dirty="0" smtClean="0"/>
              <a:t>предпосылки обучения грамоте.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25194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Художественно-эстетическое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637112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предполагает </a:t>
            </a:r>
            <a:r>
              <a:rPr lang="ru-RU" sz="2000" dirty="0" smtClean="0"/>
              <a:t>развитие предпосылок </a:t>
            </a:r>
            <a:r>
              <a:rPr lang="ru-RU" sz="2000" dirty="0"/>
              <a:t>ценностно-смыслового восприятия и понимания произведений</a:t>
            </a:r>
          </a:p>
          <a:p>
            <a:pPr marL="0" indent="0">
              <a:buNone/>
            </a:pPr>
            <a:r>
              <a:rPr lang="ru-RU" sz="2000" dirty="0"/>
              <a:t>искусства (словесного, музыкального, изобразительного), мира природы;</a:t>
            </a:r>
          </a:p>
          <a:p>
            <a:pPr marL="0" indent="0">
              <a:buNone/>
            </a:pPr>
            <a:r>
              <a:rPr lang="ru-RU" sz="2000" dirty="0"/>
              <a:t>становление эстетического отношения к окружающему миру; формирование</a:t>
            </a:r>
          </a:p>
          <a:p>
            <a:pPr marL="0" indent="0">
              <a:buNone/>
            </a:pPr>
            <a:r>
              <a:rPr lang="ru-RU" sz="2000" dirty="0"/>
              <a:t>элементарных представлений о видах искусства; восприятие  </a:t>
            </a:r>
            <a:r>
              <a:rPr lang="ru-RU" sz="2000" dirty="0" err="1" smtClean="0"/>
              <a:t>музыки,художественной</a:t>
            </a:r>
            <a:r>
              <a:rPr lang="ru-RU" sz="2000" dirty="0"/>
              <a:t> литературы, фольклора; стимулирование  сопереживания</a:t>
            </a:r>
          </a:p>
          <a:p>
            <a:pPr marL="0" indent="0">
              <a:buNone/>
            </a:pPr>
            <a:r>
              <a:rPr lang="ru-RU" sz="2000" dirty="0"/>
              <a:t>персонажам художественных произведений; реализацию  </a:t>
            </a:r>
            <a:r>
              <a:rPr lang="ru-RU" sz="2000" dirty="0" smtClean="0"/>
              <a:t>самостоятельной творческой </a:t>
            </a:r>
            <a:r>
              <a:rPr lang="ru-RU" sz="2000" dirty="0"/>
              <a:t>деятельности детей (изобразительной, </a:t>
            </a:r>
            <a:r>
              <a:rPr lang="ru-RU" sz="2000" dirty="0" smtClean="0"/>
              <a:t>конструктивно-модельной, музыкальной </a:t>
            </a:r>
            <a:r>
              <a:rPr lang="ru-RU" sz="2000" dirty="0"/>
              <a:t>и др.).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01520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 формированию опорно-двигательной системы организма…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303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865515"/>
          </a:xfrm>
        </p:spPr>
        <p:txBody>
          <a:bodyPr/>
          <a:lstStyle/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endParaRPr lang="ru-RU" sz="4000" dirty="0"/>
          </a:p>
          <a:p>
            <a:pPr marL="0" indent="0" algn="ctr">
              <a:buNone/>
            </a:pPr>
            <a:r>
              <a:rPr lang="ru-RU" sz="4000" dirty="0" smtClean="0"/>
              <a:t>Принцип интеграции образовательных областей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5591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Развивающая предметно-пространственная среда </a:t>
            </a:r>
            <a:r>
              <a:rPr lang="ru-RU" dirty="0" smtClean="0"/>
              <a:t>– это система </a:t>
            </a:r>
            <a:r>
              <a:rPr lang="ru-RU" dirty="0"/>
              <a:t>материальных объектов деятельности ребенка, функционально моделирующая содержание его духовного и физического </a:t>
            </a:r>
            <a:r>
              <a:rPr lang="ru-RU" dirty="0" smtClean="0"/>
              <a:t>развития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</a:t>
            </a:r>
            <a:r>
              <a:rPr lang="ru-RU" dirty="0" err="1" smtClean="0"/>
              <a:t>С.Л.Новосёлова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183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/>
              <a:t>Главные принципы: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r>
              <a:rPr lang="ru-RU" sz="1600" dirty="0" smtClean="0"/>
              <a:t>1</a:t>
            </a:r>
            <a:r>
              <a:rPr lang="ru-RU" sz="1600" dirty="0"/>
              <a:t>. Среда должна выполнять образовательную, развивающую, воспитывающую, стимулирующую, организованную, коммуникативную функции. Но самое главное – она должна работать на развитие самостоятельности и самодеятельности ребенка.</a:t>
            </a:r>
          </a:p>
          <a:p>
            <a:r>
              <a:rPr lang="ru-RU" sz="1600" dirty="0"/>
              <a:t>2. Необходимо гибкое и вариативное использование пространства. Среда должна служить удовлетворению потребностей и интересов ребенка.</a:t>
            </a:r>
          </a:p>
          <a:p>
            <a:r>
              <a:rPr lang="ru-RU" sz="1600" dirty="0"/>
              <a:t>3. Форма и дизайн предметов ориентирована на безопасность и возраст детей.</a:t>
            </a:r>
          </a:p>
          <a:p>
            <a:r>
              <a:rPr lang="ru-RU" sz="1600" dirty="0"/>
              <a:t>4. Элементы декора должны быть легко сменяемыми.</a:t>
            </a:r>
          </a:p>
          <a:p>
            <a:r>
              <a:rPr lang="ru-RU" sz="1600" dirty="0"/>
              <a:t>5. В каждой группе необходимо предусмотреть место для детской экспериментальной деятельности.</a:t>
            </a:r>
          </a:p>
          <a:p>
            <a:r>
              <a:rPr lang="ru-RU" sz="1600" dirty="0"/>
              <a:t>6. Организуя предметную среду в групповом помещении необходимо учитывать закономерности психического развития, показатели их здоровья, психофизиологические и коммуникативные особенности, уровень общего и речевого развития, а также показатели эмоционально - </a:t>
            </a:r>
            <a:r>
              <a:rPr lang="ru-RU" sz="1600" dirty="0" err="1"/>
              <a:t>потребностной</a:t>
            </a:r>
            <a:r>
              <a:rPr lang="ru-RU" sz="1600" dirty="0"/>
              <a:t> сферы.</a:t>
            </a:r>
          </a:p>
          <a:p>
            <a:r>
              <a:rPr lang="ru-RU" sz="1600" dirty="0"/>
              <a:t>7. Цветовая палитра должна быть представлена теплыми, пастельными тонами.</a:t>
            </a:r>
          </a:p>
          <a:p>
            <a:r>
              <a:rPr lang="ru-RU" sz="1600" dirty="0"/>
              <a:t>8. При создании развивающего пространства в групповом помещении необходимо учитывать ведущую роль игровой деятельности.</a:t>
            </a:r>
          </a:p>
          <a:p>
            <a:r>
              <a:rPr lang="ru-RU" sz="1600" dirty="0"/>
              <a:t>9. Предметно-развивающая среда группы должна меняться в зависимости от возрастных особенностей детей, периода обучения, образовательной программы.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09793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C:\Users\Admin\AppData\Local\Microsoft\Windows\Temporary Internet Files\Content.IE5\S7Y2D50W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057" y="2675991"/>
            <a:ext cx="1827886" cy="150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 smtClean="0"/>
              <a:t>СПАСИБО ЗА ВНИМАНИЕ</a:t>
            </a:r>
          </a:p>
          <a:p>
            <a:pPr marL="0" indent="0" algn="ctr">
              <a:buNone/>
            </a:pPr>
            <a:endParaRPr lang="ru-RU" sz="4400" b="1" dirty="0"/>
          </a:p>
          <a:p>
            <a:pPr marL="0" indent="0" algn="ctr">
              <a:buNone/>
            </a:pP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35954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57382"/>
            <a:ext cx="3312368" cy="1127401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Жан-Жак Руссо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832944" y="548680"/>
            <a:ext cx="1675159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508102" y="260648"/>
            <a:ext cx="3168353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Среда – это условия оптимального саморазвития личности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8650" y="2780928"/>
            <a:ext cx="3271261" cy="151216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Селестен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Френе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779911" y="2888370"/>
            <a:ext cx="1448407" cy="6995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258369" y="2600606"/>
            <a:ext cx="3418085" cy="1476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Главное условие индивидуального развития личности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99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Развивающая предметно-пространственная среда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Обеспечивает максимальную реализацию образовательного пространства Организации </a:t>
            </a:r>
          </a:p>
          <a:p>
            <a:pPr marL="0" indent="0">
              <a:buNone/>
            </a:pPr>
            <a:r>
              <a:rPr lang="ru-RU" dirty="0" smtClean="0"/>
              <a:t>1.Подбор материалов, оборудования и инвентаря для развития детей, с учётом их возрастных особенностей</a:t>
            </a:r>
          </a:p>
          <a:p>
            <a:pPr marL="0" indent="0">
              <a:buNone/>
            </a:pPr>
            <a:r>
              <a:rPr lang="ru-RU" dirty="0" smtClean="0"/>
              <a:t>2.Охрана и укрепление их здоровья</a:t>
            </a:r>
          </a:p>
          <a:p>
            <a:pPr marL="0" indent="0">
              <a:buNone/>
            </a:pPr>
            <a:r>
              <a:rPr lang="ru-RU" dirty="0" smtClean="0"/>
              <a:t>3.Коррекция недостатков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099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1368152"/>
          </a:xfrm>
        </p:spPr>
        <p:txBody>
          <a:bodyPr/>
          <a:lstStyle/>
          <a:p>
            <a:r>
              <a:rPr lang="ru-RU" dirty="0" smtClean="0"/>
              <a:t>Развивающая предметно-пространственная среда обеспечивает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Реализация различных образовательных программ</a:t>
            </a:r>
          </a:p>
          <a:p>
            <a:pPr marL="0" indent="0">
              <a:buNone/>
            </a:pPr>
            <a:r>
              <a:rPr lang="ru-RU" dirty="0" smtClean="0"/>
              <a:t>Условия для инклюзивного образования</a:t>
            </a:r>
          </a:p>
          <a:p>
            <a:pPr marL="0" indent="0">
              <a:buNone/>
            </a:pPr>
            <a:r>
              <a:rPr lang="ru-RU" dirty="0" smtClean="0"/>
              <a:t>Учёт национально-культурных и климатических условий</a:t>
            </a:r>
          </a:p>
          <a:p>
            <a:pPr marL="0" indent="0">
              <a:buNone/>
            </a:pPr>
            <a:r>
              <a:rPr lang="ru-RU" dirty="0" smtClean="0"/>
              <a:t>Учёт возрастных особенностей 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793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развивающей предметно-пространственной среде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1.Содержательно-насыщенная</a:t>
            </a:r>
          </a:p>
          <a:p>
            <a:r>
              <a:rPr lang="ru-RU" dirty="0" smtClean="0"/>
              <a:t>2.Трансформируемая</a:t>
            </a:r>
          </a:p>
          <a:p>
            <a:r>
              <a:rPr lang="ru-RU" dirty="0" smtClean="0"/>
              <a:t>3.Полифункциональная</a:t>
            </a:r>
          </a:p>
          <a:p>
            <a:r>
              <a:rPr lang="ru-RU" dirty="0" smtClean="0"/>
              <a:t>4.Вариативная</a:t>
            </a:r>
          </a:p>
          <a:p>
            <a:r>
              <a:rPr lang="ru-RU" dirty="0" smtClean="0"/>
              <a:t>5.Доступная </a:t>
            </a:r>
          </a:p>
          <a:p>
            <a:r>
              <a:rPr lang="ru-RU" dirty="0" smtClean="0"/>
              <a:t>6.Безопасная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975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Содержательная насыщенность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Оснащённость средствами обучения и воспитания, оздоровительным оборудованием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140968"/>
            <a:ext cx="4416491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38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Трансформируемость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Возможность изменения  среды в зависимости от образовательной ситуации и интересов детей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140968"/>
            <a:ext cx="554461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908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Полифункциональность</a:t>
            </a:r>
            <a:r>
              <a:rPr lang="ru-RU" dirty="0" smtClean="0"/>
              <a:t> материалов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Разнообразное использование составляющих предметной среды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780928"/>
            <a:ext cx="3985047" cy="366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602986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оформления 'Мимоза'">
  <a:themeElements>
    <a:clrScheme name="Office Theme 2">
      <a:dk1>
        <a:srgbClr val="000000"/>
      </a:dk1>
      <a:lt1>
        <a:srgbClr val="E8C567"/>
      </a:lt1>
      <a:dk2>
        <a:srgbClr val="2B5502"/>
      </a:dk2>
      <a:lt2>
        <a:srgbClr val="777777"/>
      </a:lt2>
      <a:accent1>
        <a:srgbClr val="909082"/>
      </a:accent1>
      <a:accent2>
        <a:srgbClr val="809EA8"/>
      </a:accent2>
      <a:accent3>
        <a:srgbClr val="F2DFB8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Office Them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E8C567"/>
        </a:lt1>
        <a:dk2>
          <a:srgbClr val="2B5502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2DFB8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C567"/>
        </a:lt1>
        <a:dk2>
          <a:srgbClr val="2B5502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2DFB8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'Мимоза'</Template>
  <TotalTime>87</TotalTime>
  <Words>518</Words>
  <Application>Microsoft Office PowerPoint</Application>
  <PresentationFormat>Экран (4:3)</PresentationFormat>
  <Paragraphs>94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Шаблон оформления 'Мимоза'</vt:lpstr>
      <vt:lpstr>                      Консультация:   «Требования к предметно-пространственной развивающей среде в соответствии с ФГОС»</vt:lpstr>
      <vt:lpstr>Презентация PowerPoint</vt:lpstr>
      <vt:lpstr>Презентация PowerPoint</vt:lpstr>
      <vt:lpstr>Развивающая предметно-пространственная среда</vt:lpstr>
      <vt:lpstr>Развивающая предметно-пространственная среда обеспечивает</vt:lpstr>
      <vt:lpstr>Требования к развивающей предметно-пространственной среде</vt:lpstr>
      <vt:lpstr>Содержательная насыщенность</vt:lpstr>
      <vt:lpstr>Трансформируемость</vt:lpstr>
      <vt:lpstr>Полифункциональность материалов</vt:lpstr>
      <vt:lpstr>Вариативность среды</vt:lpstr>
      <vt:lpstr>Доступность</vt:lpstr>
      <vt:lpstr>Безопасность</vt:lpstr>
      <vt:lpstr>5 направлений(областей)</vt:lpstr>
      <vt:lpstr>Социально-коммуникативное развитие</vt:lpstr>
      <vt:lpstr>Познавательное развитие</vt:lpstr>
      <vt:lpstr>Речевое развитие</vt:lpstr>
      <vt:lpstr>Художественно-эстетическое развитие</vt:lpstr>
      <vt:lpstr>Физическое развитие</vt:lpstr>
      <vt:lpstr>Презентация PowerPoint</vt:lpstr>
      <vt:lpstr>Главные принципы: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Консультация: «Требования к предметно-пространственной развивающей среде в соответствии с ФГОС»</dc:title>
  <dc:creator>Admin</dc:creator>
  <cp:lastModifiedBy>Admin</cp:lastModifiedBy>
  <cp:revision>12</cp:revision>
  <dcterms:created xsi:type="dcterms:W3CDTF">2014-02-03T18:27:34Z</dcterms:created>
  <dcterms:modified xsi:type="dcterms:W3CDTF">2014-03-12T05:17:55Z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TC100690431049</vt:lpwstr>
  </property>
</Properties>
</file>