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80" r:id="rId3"/>
    <p:sldId id="281" r:id="rId4"/>
    <p:sldId id="256" r:id="rId5"/>
    <p:sldId id="257" r:id="rId6"/>
    <p:sldId id="258" r:id="rId7"/>
    <p:sldId id="273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0" r:id="rId17"/>
    <p:sldId id="271" r:id="rId18"/>
    <p:sldId id="278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B45CB-9640-4DF9-8E01-F19F66C00113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61B46-4EE5-4EB1-8945-4FF7177CC0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61B46-4EE5-4EB1-8945-4FF7177CC09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5FFDB-7F32-4D63-8730-562CB911FDB2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CA1FE-9A45-46DD-B413-E230AE919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31C15-8980-432A-AD1B-919C1E72A20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9BCF2-D4D9-443B-9B10-78F64B9A4F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DFB08-475C-44AA-B261-153D61A28E5D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F9597-3B94-4D45-AB72-8464490DE7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6378-04E6-484D-94CA-EF7B605D226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C3FA6-7B9F-42F6-8573-4E48A066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179388" y="188913"/>
            <a:ext cx="8785225" cy="6480175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AB830-D260-4881-8D1D-273496D7DE30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34891-B767-408F-A193-27FD2BFAA0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B2946-CE54-46FB-835A-27087D03F98A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16C1A-6651-4F24-9F21-A7EF960F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7DBD-0A29-4AC5-80BB-0127E05C6704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65521-311F-42A8-B4F2-3AD3FCD2B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06-4A79-4D57-9DD9-10FD7981897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6C187-0A06-4ACF-9DC2-E6AB1E17CD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E659B-9A52-457C-A60A-3051FB1FD357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BFBA9-CA44-470D-A7C3-5FE504CAE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B3F1F-0A51-4F05-AEE2-E1A55CC804F6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DE6F5-2B70-448A-9D0A-895EBB2EE4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A7CF5-DBA2-44CD-95FC-5EAF2A1FD573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450-5AAD-4CCD-B0D6-4B0606EF0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 flipH="1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B34B08-E1D3-49B5-A037-DA33997BE6CC}" type="datetimeFigureOut">
              <a:rPr lang="ru-RU"/>
              <a:pPr>
                <a:defRPr/>
              </a:pPr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0BC0A1-692E-4A30-828E-686F380A7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3" name="Рисунок 7" descr="2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8794" y="285728"/>
            <a:ext cx="7772400" cy="3000396"/>
          </a:xfrm>
        </p:spPr>
        <p:txBody>
          <a:bodyPr/>
          <a:lstStyle/>
          <a:p>
            <a:r>
              <a:rPr lang="ru-RU" sz="2800" dirty="0" smtClean="0">
                <a:latin typeface="Monotype Corsiva" pitchFamily="66" charset="0"/>
              </a:rPr>
              <a:t>Автор: Александрова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Лариса Николаевна,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воспитатель МДОКУ ДС №3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п.Горные Ключи Кировского района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2014 г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3071810"/>
            <a:ext cx="7272366" cy="2071702"/>
          </a:xfrm>
        </p:spPr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Познавательно-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исследовательский проект 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«Огород на окне»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357298"/>
            <a:ext cx="7772400" cy="5214974"/>
          </a:xfrm>
        </p:spPr>
        <p:txBody>
          <a:bodyPr/>
          <a:lstStyle/>
          <a:p>
            <a:r>
              <a:rPr lang="ru-RU" sz="2200" i="1" cap="none" dirty="0" smtClean="0">
                <a:latin typeface="Monotype Corsiva" pitchFamily="66" charset="0"/>
              </a:rPr>
              <a:t>Деятельность педагога.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 Беседы с детьми (выявление уровня знаний о растениях)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2. Составление плана работы над проектом.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3. Сбор материала необходимого для реализации проекта.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4. Разработка конспекта занятий, презентаций по планируемой теме.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5. Организация предметно – развивающей среды по теме проекта.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6. Изготовление дидактических игр и пособий.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Деятельность детей.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 Рассматривание иллюстративного материала по теме проекта.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Взаимодействие с семьей.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1.Сбор семян, необходимых для посадки.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2. Создание огорода: внос земли, опилок, изготовление ящиков, посадка семян.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3. Совместное обсуждение мероприятий по выполнению проекта.</a:t>
            </a:r>
            <a:r>
              <a:rPr lang="ru-RU" sz="1800" i="1" dirty="0" smtClean="0">
                <a:latin typeface="Bookman Old Style" pitchFamily="18" charset="0"/>
              </a:rPr>
              <a:t/>
            </a:r>
            <a:br>
              <a:rPr lang="ru-RU" sz="1800" i="1" dirty="0" smtClean="0">
                <a:latin typeface="Bookman Old Style" pitchFamily="18" charset="0"/>
              </a:rPr>
            </a:br>
            <a:endParaRPr lang="ru-RU" sz="1800" cap="none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8715436" cy="1000132"/>
          </a:xfrm>
        </p:spPr>
        <p:txBody>
          <a:bodyPr/>
          <a:lstStyle/>
          <a:p>
            <a:pPr marL="742950" indent="-742950">
              <a:lnSpc>
                <a:spcPts val="4320"/>
              </a:lnSpc>
            </a:pPr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1.Ознакомительный этап.(Подготовительный)</a:t>
            </a:r>
            <a:endParaRPr lang="ru-RU" sz="32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71546"/>
            <a:ext cx="7772400" cy="5214974"/>
          </a:xfrm>
        </p:spPr>
        <p:txBody>
          <a:bodyPr/>
          <a:lstStyle/>
          <a:p>
            <a:r>
              <a:rPr lang="ru-RU" sz="2200" b="0" i="1" cap="none" dirty="0" smtClean="0">
                <a:latin typeface="Monotype Corsiva" pitchFamily="66" charset="0"/>
              </a:rPr>
              <a:t>На этом этапе формируется проблема, цель и задачи проекта.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u="sng" cap="none" dirty="0" smtClean="0">
                <a:latin typeface="Monotype Corsiva" pitchFamily="66" charset="0"/>
              </a:rPr>
              <a:t>Тема</a:t>
            </a:r>
            <a:r>
              <a:rPr lang="ru-RU" sz="2200" i="1" cap="none" dirty="0" smtClean="0">
                <a:latin typeface="Monotype Corsiva" pitchFamily="66" charset="0"/>
              </a:rPr>
              <a:t>: </a:t>
            </a:r>
            <a:r>
              <a:rPr lang="ru-RU" sz="2200" b="0" i="1" cap="none" dirty="0" smtClean="0">
                <a:latin typeface="Monotype Corsiva" pitchFamily="66" charset="0"/>
              </a:rPr>
              <a:t>«Кто, где живет, где что растет»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 </a:t>
            </a:r>
            <a:r>
              <a:rPr lang="ru-RU" sz="2200" b="0" i="1" cap="none" dirty="0" smtClean="0">
                <a:latin typeface="Monotype Corsiva" pitchFamily="66" charset="0"/>
              </a:rPr>
              <a:t>«Во саду ли в огороде, за забором, за плетнем»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Цель: </a:t>
            </a:r>
            <a:r>
              <a:rPr lang="ru-RU" sz="2200" b="0" i="1" cap="none" dirty="0" smtClean="0">
                <a:latin typeface="Monotype Corsiva" pitchFamily="66" charset="0"/>
              </a:rPr>
              <a:t>актуализация и обобщение знаний о культурных растениях.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Предварительная работа</a:t>
            </a:r>
            <a:r>
              <a:rPr lang="ru-RU" sz="2200" b="0" i="1" cap="none" dirty="0" smtClean="0">
                <a:latin typeface="Monotype Corsiva" pitchFamily="66" charset="0"/>
              </a:rPr>
              <a:t>: обсудить с родителями, какие растения можно вырастить на огороде. Почему их называют культурными?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Нарисовать свое любимое растение.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Дидактические игры: </a:t>
            </a:r>
            <a:r>
              <a:rPr lang="ru-RU" sz="2200" b="0" i="1" cap="none" dirty="0" smtClean="0">
                <a:latin typeface="Monotype Corsiva" pitchFamily="66" charset="0"/>
              </a:rPr>
              <a:t>«Что, где растет», «Найди такое же», «Что растет на огороде?», «Назови растение», «Что лишнее?».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Подвижные игры: </a:t>
            </a:r>
            <a:r>
              <a:rPr lang="ru-RU" sz="2200" b="0" i="1" cap="none" dirty="0" smtClean="0">
                <a:latin typeface="Monotype Corsiva" pitchFamily="66" charset="0"/>
              </a:rPr>
              <a:t>«Овощи в корзинку», «Догони».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Вывод: </a:t>
            </a:r>
            <a:r>
              <a:rPr lang="ru-RU" sz="2200" b="0" i="1" cap="none" dirty="0" smtClean="0">
                <a:latin typeface="Monotype Corsiva" pitchFamily="66" charset="0"/>
              </a:rPr>
              <a:t>царство растений окружает нас повсюду – леса, луга, поля, сады, парки, цветники, огороды. Без растений жизнь на земле невозможна.</a:t>
            </a:r>
            <a:r>
              <a:rPr lang="ru-RU" sz="2400" i="1" dirty="0" smtClean="0">
                <a:latin typeface="Bookman Old Style" pitchFamily="18" charset="0"/>
              </a:rPr>
              <a:t/>
            </a:r>
            <a:br>
              <a:rPr lang="ru-RU" sz="2400" i="1" dirty="0" smtClean="0">
                <a:latin typeface="Bookman Old Style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857255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Примечание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571612"/>
            <a:ext cx="7772400" cy="5143536"/>
          </a:xfrm>
        </p:spPr>
        <p:txBody>
          <a:bodyPr/>
          <a:lstStyle/>
          <a:p>
            <a:r>
              <a:rPr lang="ru-RU" sz="3600" i="1" cap="none" dirty="0" smtClean="0">
                <a:latin typeface="Monotype Corsiva" pitchFamily="66" charset="0"/>
              </a:rPr>
              <a:t>Деятельность педагога</a:t>
            </a:r>
            <a:r>
              <a:rPr lang="ru-RU" sz="3600" b="0" i="1" cap="none" dirty="0" smtClean="0">
                <a:latin typeface="Monotype Corsiva" pitchFamily="66" charset="0"/>
              </a:rPr>
              <a:t>.</a:t>
            </a:r>
            <a:r>
              <a:rPr lang="ru-RU" sz="2800" b="0" i="1" cap="none" dirty="0" smtClean="0">
                <a:latin typeface="Monotype Corsiva" pitchFamily="66" charset="0"/>
              </a:rPr>
              <a:t/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1. Беседа с детьми познавательного характера.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2. Организация предметно – развивающей среды по теме.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3. Подготовка информации для родительских уголков.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4. Организация конкурсов, развлечений, выставок.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5. Создание презентаций для занятий с детьми (семена. Мир растений. Загадки об овощах и др.)</a:t>
            </a:r>
            <a:r>
              <a:rPr lang="ru-RU" sz="1800" b="0" i="1" cap="none" dirty="0" smtClean="0">
                <a:latin typeface="Monotype Corsiva" pitchFamily="66" charset="0"/>
              </a:rPr>
              <a:t/>
            </a:r>
            <a:br>
              <a:rPr lang="ru-RU" sz="1800" b="0" i="1" cap="none" dirty="0" smtClean="0">
                <a:latin typeface="Monotype Corsiva" pitchFamily="66" charset="0"/>
              </a:rPr>
            </a:br>
            <a:endParaRPr lang="ru-RU" sz="1800" b="0" cap="none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42918"/>
            <a:ext cx="7772400" cy="785818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2 Этап проекта – решение задач.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42942"/>
          </a:xfrm>
        </p:spPr>
        <p:txBody>
          <a:bodyPr/>
          <a:lstStyle/>
          <a:p>
            <a:pPr algn="l"/>
            <a:r>
              <a:rPr lang="ru-RU" dirty="0" smtClean="0"/>
              <a:t>	</a:t>
            </a:r>
            <a:r>
              <a:rPr lang="ru-RU" b="1" dirty="0" smtClean="0">
                <a:latin typeface="Monotype Corsiva" pitchFamily="66" charset="0"/>
              </a:rPr>
              <a:t>Деятельность детей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928670"/>
            <a:ext cx="4038600" cy="564360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1. Игровая, двигательная деятельность.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2. Участие в практической деятельности.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3. Посадка семян в землю.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Тема: «Пашню пашут, руками не машут»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Поговорка дня: «Дело мастера боится»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«Сей овес в грязь, будет овес князь»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«Не начавши думай, начавши делай»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Цель: узнать, что нужно растениям для роста и развития.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Загадки: Не заботясь о погоде,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В сарафане белом ходит.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А в один из теплых дней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Май сережки дарит ей (береза)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Здесь у нас разбиты грядки,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А на грядках по порядку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Дружно овощи растут: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Тут – морковь, а редька – тут (огород)</a:t>
            </a:r>
          </a:p>
          <a:p>
            <a:pPr>
              <a:buNone/>
            </a:pPr>
            <a:endParaRPr lang="ru-RU" sz="1800" i="1" dirty="0" smtClean="0">
              <a:latin typeface="Monotype Corsiva" pitchFamily="66" charset="0"/>
            </a:endParaRPr>
          </a:p>
          <a:p>
            <a:pPr>
              <a:buNone/>
            </a:pPr>
            <a:endParaRPr lang="ru-RU" sz="1800" i="1" dirty="0" smtClean="0"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28670"/>
            <a:ext cx="4038600" cy="5643602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Здесь растут морковь, капуста,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И картофель здесь растет.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А зимой здесь будет пусто –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Отдыхает…(огород)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Заставит плакать всех вокруг,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Хоть он и не драчун, а …(лук)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 Он бывает, дети, разный –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 Желтый, травяной и красный.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То он жгучий, то он сладкий,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Надо знать его повадки.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А на кухне – глава специй!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Угадали? Это… (перец)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В огороде стоит, ничего не говорит,</a:t>
            </a:r>
          </a:p>
          <a:p>
            <a:pPr>
              <a:buNone/>
            </a:pPr>
            <a:r>
              <a:rPr lang="ru-RU" sz="1800" dirty="0" smtClean="0">
                <a:latin typeface="Monotype Corsiva" pitchFamily="66" charset="0"/>
              </a:rPr>
              <a:t>Сам не берет и другим не дает (пугало)</a:t>
            </a:r>
          </a:p>
          <a:p>
            <a:pPr>
              <a:buNone/>
            </a:pPr>
            <a:endParaRPr lang="ru-RU" sz="1400" i="1" dirty="0" smtClean="0">
              <a:latin typeface="Monotype Corsiva" pitchFamily="66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857255"/>
          </a:xfrm>
        </p:spPr>
        <p:txBody>
          <a:bodyPr/>
          <a:lstStyle/>
          <a:p>
            <a:endParaRPr lang="ru-RU" dirty="0" smtClean="0"/>
          </a:p>
          <a:p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3 Этап проекта- Заключительный</a:t>
            </a:r>
            <a:endParaRPr lang="ru-RU" sz="4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722313" y="1285875"/>
            <a:ext cx="7772400" cy="44831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i="1" cap="none" dirty="0" smtClean="0">
                <a:latin typeface="Monotype Corsiva" pitchFamily="66" charset="0"/>
              </a:rPr>
              <a:t>Деятельность педагога.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 Итоговая беседа (анализ проделанной работы).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2. Представление опыта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Деятельность детей. </a:t>
            </a:r>
            <a:br>
              <a:rPr lang="ru-RU" sz="220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Взаимодействие с семьей.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 Праздничное открытие «огород на окне»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i="1" cap="none" dirty="0" smtClean="0">
                <a:latin typeface="Monotype Corsiva" pitchFamily="66" charset="0"/>
              </a:rPr>
              <a:t>Ресурсное обеспечение</a:t>
            </a:r>
            <a:r>
              <a:rPr lang="ru-RU" sz="2200" b="0" i="1" cap="none" dirty="0" smtClean="0">
                <a:latin typeface="Monotype Corsiva" pitchFamily="66" charset="0"/>
              </a:rPr>
              <a:t/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1. Подборка художественной литературы и иллюстраций.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2. Экологические уголки.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3. Методический инструментарий: конспекты занятий, сценарии праздников и развлечений, картотека дидактических игр и т.д.</a:t>
            </a:r>
            <a:br>
              <a:rPr lang="ru-RU" sz="2200" b="0" i="1" cap="none" dirty="0" smtClean="0">
                <a:latin typeface="Monotype Corsiva" pitchFamily="66" charset="0"/>
              </a:rPr>
            </a:br>
            <a:r>
              <a:rPr lang="ru-RU" sz="2200" b="0" i="1" cap="none" dirty="0" smtClean="0">
                <a:latin typeface="Monotype Corsiva" pitchFamily="66" charset="0"/>
              </a:rPr>
              <a:t>4. Технические средства: компьютер, музыкальный центр и.т.д.</a:t>
            </a:r>
            <a:br>
              <a:rPr lang="ru-RU" sz="2200" b="0" i="1" cap="none" dirty="0" smtClean="0">
                <a:latin typeface="Monotype Corsiva" pitchFamily="66" charset="0"/>
              </a:rPr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Мои любимые  помощники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5" name="Picture 2" descr="D:\Фотки с садика\IMG_20140115_1013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4286280" cy="285752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" name="Picture 3" descr="D:\Фотки с садика\IMG_20140115_1014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85794"/>
            <a:ext cx="4143404" cy="292895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2" descr="D:\Фотки с садика\IMG_20140115_1017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00438"/>
            <a:ext cx="41814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Фотки с садика\IMG_20140115_10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4038600" cy="30289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" name="Picture 2" descr="D:\Фотки с садика\IMG_20140115_1022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214686"/>
            <a:ext cx="4038600" cy="30289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3" descr="D:\Фотки с садика\IMG_20140115_1023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428604"/>
            <a:ext cx="4038600" cy="30289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Фотки с садика\IMG_20140115_1128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4071966" cy="30718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" name="Picture 3" descr="D:\Фотки с садика\IMG_20140122_102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6"/>
            <a:ext cx="4038600" cy="30718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" name="Picture 2" descr="D:\фото садик\Новая папка\IMG_20140228_104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429000"/>
            <a:ext cx="4071966" cy="302895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" name="Picture 3" descr="D:\фото садик\Новая папка\IMG_20140212_0757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429000"/>
            <a:ext cx="4038600" cy="302895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1857388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Спасибо за внимание!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714512"/>
          </a:xfrm>
        </p:spPr>
        <p:txBody>
          <a:bodyPr/>
          <a:lstStyle/>
          <a:p>
            <a:pPr algn="l"/>
            <a:r>
              <a:rPr lang="ru-RU" sz="4000" dirty="0" smtClean="0">
                <a:latin typeface="Monotype Corsiva" pitchFamily="66" charset="0"/>
              </a:rPr>
              <a:t>            Участники проекта: </a:t>
            </a:r>
            <a:br>
              <a:rPr lang="ru-RU" sz="4000" dirty="0" smtClean="0">
                <a:latin typeface="Monotype Corsiva" pitchFamily="66" charset="0"/>
              </a:rPr>
            </a:br>
            <a:r>
              <a:rPr lang="ru-RU" sz="4000" dirty="0" smtClean="0">
                <a:latin typeface="Monotype Corsiva" pitchFamily="66" charset="0"/>
              </a:rPr>
              <a:t>                       </a:t>
            </a:r>
            <a:r>
              <a:rPr lang="ru-RU" sz="3600" dirty="0" smtClean="0">
                <a:latin typeface="Monotype Corsiva" pitchFamily="66" charset="0"/>
              </a:rPr>
              <a:t>Дети, родители, воспитатель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05435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Monotype Corsiva" pitchFamily="66" charset="0"/>
              </a:rPr>
              <a:t>              Вид проекта</a:t>
            </a:r>
            <a:r>
              <a:rPr lang="ru-RU" dirty="0" smtClean="0">
                <a:latin typeface="Monotype Corsiva" pitchFamily="66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                                          Краткосрочный, 2 месяца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4643470"/>
          </a:xfrm>
        </p:spPr>
        <p:txBody>
          <a:bodyPr/>
          <a:lstStyle/>
          <a:p>
            <a:r>
              <a:rPr lang="ru-RU" sz="3200" b="0" i="1" cap="none" dirty="0" smtClean="0">
                <a:latin typeface="Monotype Corsiva" pitchFamily="66" charset="0"/>
              </a:rPr>
              <a:t>Добрый ребенок не сваливается с неба. Его надо воспитывать»</a:t>
            </a:r>
            <a:br>
              <a:rPr lang="ru-RU" sz="3200" b="0" i="1" cap="none" dirty="0" smtClean="0">
                <a:latin typeface="Monotype Corsiva" pitchFamily="66" charset="0"/>
              </a:rPr>
            </a:br>
            <a:r>
              <a:rPr lang="ru-RU" sz="3200" b="0" i="1" cap="none" dirty="0" smtClean="0">
                <a:latin typeface="Monotype Corsiva" pitchFamily="66" charset="0"/>
              </a:rPr>
              <a:t>                                        В.А. Сухомлинский</a:t>
            </a:r>
            <a:br>
              <a:rPr lang="ru-RU" sz="3200" b="0" i="1" cap="none" dirty="0" smtClean="0">
                <a:latin typeface="Monotype Corsiva" pitchFamily="66" charset="0"/>
              </a:rPr>
            </a:br>
            <a:r>
              <a:rPr lang="ru-RU" sz="3200" b="0" i="1" cap="none" dirty="0" smtClean="0">
                <a:latin typeface="Monotype Corsiva" pitchFamily="66" charset="0"/>
              </a:rPr>
              <a:t/>
            </a:r>
            <a:br>
              <a:rPr lang="ru-RU" sz="3200" b="0" i="1" cap="none" dirty="0" smtClean="0">
                <a:latin typeface="Monotype Corsiva" pitchFamily="66" charset="0"/>
              </a:rPr>
            </a:br>
            <a:r>
              <a:rPr lang="ru-RU" sz="3200" b="0" i="1" cap="none" dirty="0" smtClean="0">
                <a:latin typeface="Monotype Corsiva" pitchFamily="66" charset="0"/>
              </a:rPr>
              <a:t> Общение с природой и забота о ней необходимы для воспитания добрых чувств, обязательных для каждого человека</a:t>
            </a:r>
            <a:r>
              <a:rPr lang="ru-RU" sz="3200" b="0" i="1" cap="none" dirty="0" smtClean="0">
                <a:latin typeface="Bookman Old Style" pitchFamily="18" charset="0"/>
              </a:rPr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857255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Девиз проекта: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28736"/>
            <a:ext cx="7772400" cy="5000660"/>
          </a:xfrm>
        </p:spPr>
        <p:txBody>
          <a:bodyPr/>
          <a:lstStyle/>
          <a:p>
            <a:r>
              <a:rPr lang="ru-RU" sz="3200" b="0" cap="none" dirty="0" smtClean="0">
                <a:latin typeface="Monotype Corsiva" pitchFamily="66" charset="0"/>
              </a:rPr>
              <a:t> 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</a:t>
            </a:r>
            <a:r>
              <a:rPr lang="ru-RU" sz="3200" b="0" i="1" cap="none" dirty="0" smtClean="0">
                <a:latin typeface="Monotype Corsiva" pitchFamily="66" charset="0"/>
              </a:rPr>
              <a:t> Уровень знаний детей о природе поверхностный, отношения к ее объектам бессистемны, что мешает познать окружающий мир, умение видеть красоту природы, умение радоваться ей. </a:t>
            </a:r>
            <a:endParaRPr lang="ru-RU" sz="3200" b="0" cap="none" dirty="0">
              <a:latin typeface="Monotype Corsiva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1071569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Проблема проекта: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57298"/>
            <a:ext cx="7772400" cy="4929222"/>
          </a:xfrm>
        </p:spPr>
        <p:txBody>
          <a:bodyPr/>
          <a:lstStyle/>
          <a:p>
            <a:r>
              <a:rPr lang="ru-RU" b="0" i="1" cap="none" dirty="0" smtClean="0">
                <a:latin typeface="Monotype Corsiva" pitchFamily="66" charset="0"/>
                <a:cs typeface="Consolas" pitchFamily="49" charset="0"/>
              </a:rPr>
              <a:t>Создание условий для познавательного развития детей, развития экологической культуры, для развития речи и творческих способностей в процессе разработки и реализации проекта.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1214445"/>
          </a:xfrm>
        </p:spPr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Monotype Corsiva" pitchFamily="66" charset="0"/>
              </a:rPr>
              <a:t>Цель проекта:</a:t>
            </a:r>
            <a:endParaRPr lang="ru-RU" sz="44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8"/>
            <a:ext cx="7772400" cy="5429288"/>
          </a:xfrm>
        </p:spPr>
        <p:txBody>
          <a:bodyPr/>
          <a:lstStyle/>
          <a:p>
            <a:pPr marL="457200" indent="-457200"/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        Обогащение и расширение представлений детей о растениях. Как можно вырастить лук, чеснок, овес, морковь на окне? Как на ветках березы, тополя, черемухи, смородины смогут появиться листья?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Выяснить, что нужно растениям для роста и развития? Способы выращивания. Учить сравнивать семена и всходы растений, находить сходства и отличия.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Развивать интерес к развитию и росту растений.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Обогащать, расширять и активизировать словарь детей за счет загадок, пословиц, поговорок, сказок, стихов, экологических игр.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Развивать связную речь через составление описательных рассказов о растениях: как сажали, появление всходов, способы ухода.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Развитие творческих способностей через продуктивную деятельность.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Воспитывать любознательность и наблюдательность.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Пословицы дня: «Что посеешь, то и пожнешь»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                             «Хочешь есть калачи, не сиди на печи»</a:t>
            </a:r>
            <a:b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</a:br>
            <a:r>
              <a:rPr lang="ru-RU" sz="2000" b="0" i="1" cap="none" dirty="0" smtClean="0">
                <a:latin typeface="Monotype Corsiva" pitchFamily="66" charset="0"/>
                <a:cs typeface="Consolas" pitchFamily="49" charset="0"/>
              </a:rPr>
              <a:t>                             «Как потопаешь, так и полопаешь»</a:t>
            </a:r>
            <a:r>
              <a:rPr lang="ru-RU" sz="1800" i="1" dirty="0" smtClean="0">
                <a:latin typeface="Bookman Old Style" pitchFamily="18" charset="0"/>
                <a:cs typeface="Consolas" pitchFamily="49" charset="0"/>
              </a:rPr>
              <a:t/>
            </a:r>
            <a:br>
              <a:rPr lang="ru-RU" sz="1800" i="1" dirty="0" smtClean="0">
                <a:latin typeface="Bookman Old Style" pitchFamily="18" charset="0"/>
                <a:cs typeface="Consolas" pitchFamily="49" charset="0"/>
              </a:rPr>
            </a:b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785817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Monotype Corsiva" pitchFamily="66" charset="0"/>
              </a:rPr>
              <a:t>Задачи проекта: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000108"/>
            <a:ext cx="7772400" cy="5500726"/>
          </a:xfrm>
        </p:spPr>
        <p:txBody>
          <a:bodyPr/>
          <a:lstStyle/>
          <a:p>
            <a:r>
              <a:rPr lang="ru-RU" sz="2000" i="1" cap="none" dirty="0" smtClean="0">
                <a:latin typeface="Monotype Corsiva" pitchFamily="66" charset="0"/>
              </a:rPr>
              <a:t>Для детей</a:t>
            </a:r>
            <a:r>
              <a:rPr lang="ru-RU" sz="2000" b="0" i="1" cap="none" dirty="0" smtClean="0">
                <a:latin typeface="Monotype Corsiva" pitchFamily="66" charset="0"/>
              </a:rPr>
              <a:t/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cap="none" dirty="0" smtClean="0">
                <a:latin typeface="Monotype Corsiva" pitchFamily="66" charset="0"/>
              </a:rPr>
              <a:t> 1. Дети получили знания, что растения живые, их поливают, сажают, выращивают из семян.</a:t>
            </a:r>
            <a:br>
              <a:rPr lang="ru-RU" sz="2000" b="0" cap="none" dirty="0" smtClean="0">
                <a:latin typeface="Monotype Corsiva" pitchFamily="66" charset="0"/>
              </a:rPr>
            </a:br>
            <a:r>
              <a:rPr lang="ru-RU" sz="2000" b="0" cap="none" dirty="0" smtClean="0">
                <a:latin typeface="Monotype Corsiva" pitchFamily="66" charset="0"/>
              </a:rPr>
              <a:t>2.  Дети получили представления о труде взрослых, научились правильно называть действия.</a:t>
            </a:r>
            <a:br>
              <a:rPr lang="ru-RU" sz="2000" b="0" cap="none" dirty="0" smtClean="0">
                <a:latin typeface="Monotype Corsiva" pitchFamily="66" charset="0"/>
              </a:rPr>
            </a:br>
            <a:r>
              <a:rPr lang="ru-RU" sz="2000" b="0" cap="none" dirty="0" smtClean="0">
                <a:latin typeface="Monotype Corsiva" pitchFamily="66" charset="0"/>
              </a:rPr>
              <a:t>3. Проводимая работа позволила воспитывать трудолюбие, бережное отношение к растениям. </a:t>
            </a:r>
            <a:br>
              <a:rPr lang="ru-RU" sz="2000" b="0" cap="none" dirty="0" smtClean="0">
                <a:latin typeface="Monotype Corsiva" pitchFamily="66" charset="0"/>
              </a:rPr>
            </a:br>
            <a:r>
              <a:rPr lang="ru-RU" sz="2000" b="0" cap="none" dirty="0" smtClean="0">
                <a:latin typeface="Monotype Corsiva" pitchFamily="66" charset="0"/>
              </a:rPr>
              <a:t>4. Все участники проекта (дети, воспитатели, родители) получили положительные эмоции от полученных результатов.</a:t>
            </a:r>
            <a:r>
              <a:rPr lang="ru-RU" sz="2000" b="0" i="1" cap="none" dirty="0" smtClean="0">
                <a:latin typeface="Monotype Corsiva" pitchFamily="66" charset="0"/>
              </a:rPr>
              <a:t/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i="1" cap="none" dirty="0" smtClean="0">
                <a:latin typeface="Monotype Corsiva" pitchFamily="66" charset="0"/>
              </a:rPr>
              <a:t>Для родителей</a:t>
            </a:r>
            <a:r>
              <a:rPr lang="ru-RU" sz="2000" b="0" i="1" cap="none" dirty="0" smtClean="0">
                <a:latin typeface="Monotype Corsiva" pitchFamily="66" charset="0"/>
              </a:rPr>
              <a:t/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1. Повышение уровня экологического сознания.</a:t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2. Активное участие в жизнедеятельности ДОУ.</a:t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i="1" cap="none" dirty="0" smtClean="0">
                <a:latin typeface="Monotype Corsiva" pitchFamily="66" charset="0"/>
              </a:rPr>
              <a:t>Для педагогов</a:t>
            </a:r>
            <a:r>
              <a:rPr lang="ru-RU" sz="2000" b="0" i="1" cap="none" dirty="0" smtClean="0">
                <a:latin typeface="Monotype Corsiva" pitchFamily="66" charset="0"/>
              </a:rPr>
              <a:t/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1. Повышение теоретического уровня и профессиональности педагогов.</a:t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2. Внедрение инновационных технологий</a:t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3. Личностный и профессиональный рост.</a:t>
            </a:r>
            <a:br>
              <a:rPr lang="ru-RU" sz="2000" b="0" i="1" cap="none" dirty="0" smtClean="0">
                <a:latin typeface="Monotype Corsiva" pitchFamily="66" charset="0"/>
              </a:rPr>
            </a:br>
            <a:r>
              <a:rPr lang="ru-RU" sz="2000" b="0" i="1" cap="none" dirty="0" smtClean="0">
                <a:latin typeface="Monotype Corsiva" pitchFamily="66" charset="0"/>
              </a:rPr>
              <a:t>4. Самореализация.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85729"/>
            <a:ext cx="7772400" cy="642941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Ожидаемые результаты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357298"/>
            <a:ext cx="7772400" cy="4411677"/>
          </a:xfrm>
        </p:spPr>
        <p:txBody>
          <a:bodyPr/>
          <a:lstStyle/>
          <a:p>
            <a:r>
              <a:rPr lang="ru-RU" sz="4400" b="0" i="1" cap="none" dirty="0" smtClean="0">
                <a:latin typeface="Monotype Corsiva" pitchFamily="66" charset="0"/>
              </a:rPr>
              <a:t>1. Ознакомительный (подготовительный)</a:t>
            </a:r>
            <a:br>
              <a:rPr lang="ru-RU" sz="4400" b="0" i="1" cap="none" dirty="0" smtClean="0">
                <a:latin typeface="Monotype Corsiva" pitchFamily="66" charset="0"/>
              </a:rPr>
            </a:br>
            <a:r>
              <a:rPr lang="ru-RU" sz="4400" b="0" i="1" cap="none" dirty="0" smtClean="0">
                <a:latin typeface="Monotype Corsiva" pitchFamily="66" charset="0"/>
              </a:rPr>
              <a:t>2. Основной (решение задач)</a:t>
            </a:r>
            <a:br>
              <a:rPr lang="ru-RU" sz="4400" b="0" i="1" cap="none" dirty="0" smtClean="0">
                <a:latin typeface="Monotype Corsiva" pitchFamily="66" charset="0"/>
              </a:rPr>
            </a:br>
            <a:r>
              <a:rPr lang="ru-RU" sz="4400" b="0" i="1" cap="none" dirty="0" smtClean="0">
                <a:latin typeface="Monotype Corsiva" pitchFamily="66" charset="0"/>
              </a:rPr>
              <a:t>3. Заключительный (презентация)</a:t>
            </a:r>
            <a:r>
              <a:rPr lang="ru-RU" i="1" dirty="0" smtClean="0">
                <a:latin typeface="Bookman Old Style" pitchFamily="18" charset="0"/>
              </a:rPr>
              <a:t/>
            </a:r>
            <a:br>
              <a:rPr lang="ru-RU" i="1" dirty="0" smtClean="0"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1"/>
            <a:ext cx="7772400" cy="1071569"/>
          </a:xfrm>
        </p:spPr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latin typeface="Monotype Corsiva" pitchFamily="66" charset="0"/>
              </a:rPr>
              <a:t>Этапы проекта:</a:t>
            </a:r>
            <a:endParaRPr lang="ru-RU" sz="4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4290"/>
            <a:ext cx="7772400" cy="1428760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Monotype Corsiva" pitchFamily="66" charset="0"/>
              </a:rPr>
              <a:t>Перечень форм и методов реализации проекта</a:t>
            </a:r>
            <a:endParaRPr lang="ru-RU" sz="40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722313" y="1643050"/>
            <a:ext cx="7772400" cy="4786346"/>
          </a:xfrm>
        </p:spPr>
        <p:txBody>
          <a:bodyPr>
            <a:normAutofit/>
          </a:bodyPr>
          <a:lstStyle/>
          <a:p>
            <a:r>
              <a:rPr lang="ru-RU" sz="2800" b="0" i="1" cap="none" dirty="0" smtClean="0">
                <a:latin typeface="Monotype Corsiva" pitchFamily="66" charset="0"/>
              </a:rPr>
              <a:t>Игры – путешествия: «Где растут растения?»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«Разноцветные плоды растений»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«Красота и разнообразие зимних деревьев»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«Зеленые растения зимой в природе»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Праздники, досуги, развлечения.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Занятия в игровой форме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Подвижные, дидактические, творческие игры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Рассматривание иллюстраций, картин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Беседы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Чтение художественной литературы</a:t>
            </a:r>
            <a:br>
              <a:rPr lang="ru-RU" sz="2800" b="0" i="1" cap="none" dirty="0" smtClean="0">
                <a:latin typeface="Monotype Corsiva" pitchFamily="66" charset="0"/>
              </a:rPr>
            </a:br>
            <a:r>
              <a:rPr lang="ru-RU" sz="2800" b="0" i="1" cap="none" dirty="0" smtClean="0">
                <a:latin typeface="Monotype Corsiva" pitchFamily="66" charset="0"/>
              </a:rPr>
              <a:t>Загадки, пословицы и поговорки</a:t>
            </a:r>
            <a:endParaRPr lang="ru-RU" b="0" i="1" cap="none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396</Words>
  <Application>Microsoft Office PowerPoint</Application>
  <PresentationFormat>Экран (4:3)</PresentationFormat>
  <Paragraphs>65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Автор: Александрова  Лариса Николаевна,  воспитатель МДОКУ ДС №3  п.Горные Ключи Кировского района  2014 г</vt:lpstr>
      <vt:lpstr>            Участники проекта:                         Дети, родители, воспитатель</vt:lpstr>
      <vt:lpstr>Добрый ребенок не сваливается с неба. Его надо воспитывать»                                         В.А. Сухомлинский   Общение с природой и забота о ней необходимы для воспитания добрых чувств, обязательных для каждого человека.</vt:lpstr>
      <vt:lpstr> Дети младшего дошкольного возраста в недостаточной степени имеют представления о растениях, о том, где они растут, о необходимых условиях их роста, их интерес к познавательно-исследовательской деятельности недостаточно развит. Уровень знаний детей о природе поверхностный, отношения к ее объектам бессистемны, что мешает познать окружающий мир, умение видеть красоту природы, умение радоваться ей. </vt:lpstr>
      <vt:lpstr>Создание условий для познавательного развития детей, развития экологической культуры, для развития речи и творческих способностей в процессе разработки и реализации проекта. </vt:lpstr>
      <vt:lpstr>        Обогащение и расширение представлений детей о растениях. Как можно вырастить лук, чеснок, овес, морковь на окне? Как на ветках березы, тополя, черемухи, смородины смогут появиться листья? Выяснить, что нужно растениям для роста и развития? Способы выращивания. Учить сравнивать семена и всходы растений, находить сходства и отличия. Развивать интерес к развитию и росту растений. Обогащать, расширять и активизировать словарь детей за счет загадок, пословиц, поговорок, сказок, стихов, экологических игр. Развивать связную речь через составление описательных рассказов о растениях: как сажали, появление всходов, способы ухода. Развитие творческих способностей через продуктивную деятельность. Воспитывать любознательность и наблюдательность. Пословицы дня: «Что посеешь, то и пожнешь»                              «Хочешь есть калачи, не сиди на печи»                              «Как потопаешь, так и полопаешь» </vt:lpstr>
      <vt:lpstr>Для детей  1. Дети получили знания, что растения живые, их поливают, сажают, выращивают из семян. 2.  Дети получили представления о труде взрослых, научились правильно называть действия. 3. Проводимая работа позволила воспитывать трудолюбие, бережное отношение к растениям.  4. Все участники проекта (дети, воспитатели, родители) получили положительные эмоции от полученных результатов. Для родителей 1. Повышение уровня экологического сознания. 2. Активное участие в жизнедеятельности ДОУ. Для педагогов 1. Повышение теоретического уровня и профессиональности педагогов. 2. Внедрение инновационных технологий 3. Личностный и профессиональный рост. 4. Самореализация. </vt:lpstr>
      <vt:lpstr>1. Ознакомительный (подготовительный) 2. Основной (решение задач) 3. Заключительный (презентация) </vt:lpstr>
      <vt:lpstr>Игры – путешествия: «Где растут растения?» «Разноцветные плоды растений» «Красота и разнообразие зимних деревьев» «Зеленые растения зимой в природе» Праздники, досуги, развлечения. Занятия в игровой форме Подвижные, дидактические, творческие игры Рассматривание иллюстраций, картин Беседы Чтение художественной литературы Загадки, пословицы и поговорки</vt:lpstr>
      <vt:lpstr>Деятельность педагога. 1. Беседы с детьми (выявление уровня знаний о растениях) 2. Составление плана работы над проектом. 3. Сбор материала необходимого для реализации проекта. 4. Разработка конспекта занятий, презентаций по планируемой теме. 5. Организация предметно – развивающей среды по теме проекта. 6. Изготовление дидактических игр и пособий. Деятельность детей. 1. Рассматривание иллюстративного материала по теме проекта. Взаимодействие с семьей. 1.Сбор семян, необходимых для посадки. 2. Создание огорода: внос земли, опилок, изготовление ящиков, посадка семян. 3. Совместное обсуждение мероприятий по выполнению проекта. </vt:lpstr>
      <vt:lpstr>На этом этапе формируется проблема, цель и задачи проекта. Тема: «Кто, где живет, где что растет»  «Во саду ли в огороде, за забором, за плетнем» Цель: актуализация и обобщение знаний о культурных растениях. Предварительная работа: обсудить с родителями, какие растения можно вырастить на огороде. Почему их называют культурными? Нарисовать свое любимое растение. Дидактические игры: «Что, где растет», «Найди такое же», «Что растет на огороде?», «Назови растение», «Что лишнее?». Подвижные игры: «Овощи в корзинку», «Догони». Вывод: царство растений окружает нас повсюду – леса, луга, поля, сады, парки, цветники, огороды. Без растений жизнь на земле невозможна.  </vt:lpstr>
      <vt:lpstr>Деятельность педагога. 1. Беседа с детьми познавательного характера. 2. Организация предметно – развивающей среды по теме. 3. Подготовка информации для родительских уголков. 4. Организация конкурсов, развлечений, выставок. 5. Создание презентаций для занятий с детьми (семена. Мир растений. Загадки об овощах и др.) </vt:lpstr>
      <vt:lpstr> Деятельность детей</vt:lpstr>
      <vt:lpstr>Деятельность педагога. 1. Итоговая беседа (анализ проделанной работы). 2. Представление опыта Деятельность детей.  Взаимодействие с семьей. 1. Праздничное открытие «огород на окне» Ресурсное обеспечение 1. Подборка художественной литературы и иллюстраций. 2. Экологические уголки. 3. Методический инструментарий: конспекты занятий, сценарии праздников и развлечений, картотека дидактических игр и т.д. 4. Технические средства: компьютер, музыкальный центр и.т.д. </vt:lpstr>
      <vt:lpstr>Мои любимые  помощники</vt:lpstr>
      <vt:lpstr>Слайд 16</vt:lpstr>
      <vt:lpstr>Слайд 17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пользователь</cp:lastModifiedBy>
  <cp:revision>39</cp:revision>
  <dcterms:created xsi:type="dcterms:W3CDTF">2013-08-25T16:42:31Z</dcterms:created>
  <dcterms:modified xsi:type="dcterms:W3CDTF">2014-03-12T08:57:45Z</dcterms:modified>
</cp:coreProperties>
</file>