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0" r:id="rId3"/>
    <p:sldId id="260" r:id="rId4"/>
    <p:sldId id="261" r:id="rId5"/>
    <p:sldId id="265" r:id="rId6"/>
    <p:sldId id="262" r:id="rId7"/>
    <p:sldId id="267" r:id="rId8"/>
    <p:sldId id="266" r:id="rId9"/>
    <p:sldId id="282" r:id="rId10"/>
    <p:sldId id="281" r:id="rId11"/>
    <p:sldId id="283" r:id="rId12"/>
    <p:sldId id="284" r:id="rId13"/>
    <p:sldId id="273" r:id="rId14"/>
    <p:sldId id="274" r:id="rId15"/>
    <p:sldId id="277" r:id="rId16"/>
    <p:sldId id="263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039B4-C6C9-4014-983E-700A81EF04D8}" type="datetimeFigureOut">
              <a:rPr lang="ru-RU"/>
              <a:pPr>
                <a:defRPr/>
              </a:pPr>
              <a:t>12.03.2014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D528A-13F1-4C46-80B6-D667B8A30B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F9F7F-5352-40D1-BD8E-9BA614EAEF03}" type="datetimeFigureOut">
              <a:rPr lang="ru-RU"/>
              <a:pPr>
                <a:defRPr/>
              </a:pPr>
              <a:t>12.03.2014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B9D75-5F4A-4397-B546-220AD97F79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A8855-9A38-465B-8435-939E589A421F}" type="datetimeFigureOut">
              <a:rPr lang="ru-RU"/>
              <a:pPr>
                <a:defRPr/>
              </a:pPr>
              <a:t>12.03.2014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72D64-D744-4C39-9201-9AD5484F53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B773A-858B-4ACA-997D-B254E9562280}" type="datetimeFigureOut">
              <a:rPr lang="ru-RU"/>
              <a:pPr>
                <a:defRPr/>
              </a:pPr>
              <a:t>12.03.2014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1C146-BA75-4B7B-86BB-71441EB82E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9DAFD-1D76-42C4-857E-A7DE42CCB818}" type="datetimeFigureOut">
              <a:rPr lang="ru-RU"/>
              <a:pPr>
                <a:defRPr/>
              </a:pPr>
              <a:t>12.03.2014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0668C-9557-4892-BC2C-42735A645F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D4239-3145-4FE3-9BF4-6D02C9016048}" type="datetimeFigureOut">
              <a:rPr lang="ru-RU"/>
              <a:pPr>
                <a:defRPr/>
              </a:pPr>
              <a:t>12.03.2014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385EA-A441-4493-BEC5-677137EACE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360F8-2D34-45AE-9C30-B2BC02A8A8F0}" type="datetimeFigureOut">
              <a:rPr lang="ru-RU"/>
              <a:pPr>
                <a:defRPr/>
              </a:pPr>
              <a:t>12.03.2014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B466D-0730-4723-A816-856EBD3CB1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A5BF8-CEFF-4498-9E5B-0659B1BEA140}" type="datetimeFigureOut">
              <a:rPr lang="ru-RU"/>
              <a:pPr>
                <a:defRPr/>
              </a:pPr>
              <a:t>12.03.2014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411B1-DBE8-4504-9E58-03DE57CD9B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52A29-64BE-47EC-A752-C8237B6688A4}" type="datetimeFigureOut">
              <a:rPr lang="ru-RU"/>
              <a:pPr>
                <a:defRPr/>
              </a:pPr>
              <a:t>12.03.2014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7791E-071A-435A-9D78-115F50E04F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AE6D3-526A-4EA5-9047-E4221578B1B7}" type="datetimeFigureOut">
              <a:rPr lang="ru-RU"/>
              <a:pPr>
                <a:defRPr/>
              </a:pPr>
              <a:t>12.03.2014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A9D2F-F98D-4F0F-8F02-8D6D8CF8A8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9C37D-6148-4073-A707-89C011CF4259}" type="datetimeFigureOut">
              <a:rPr lang="ru-RU"/>
              <a:pPr>
                <a:defRPr/>
              </a:pPr>
              <a:t>12.03.2014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F4AC6-615E-4D93-8FB4-7688C78EC8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A9B792C-5FB1-435C-9C95-B405F1DDDF59}" type="datetimeFigureOut">
              <a:rPr lang="ru-RU"/>
              <a:pPr>
                <a:defRPr/>
              </a:pPr>
              <a:t>12.03.2014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B1530D3-511C-4B54-ADD1-26E4A84C04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1357290" y="3429001"/>
            <a:ext cx="7358063" cy="2428892"/>
          </a:xfrm>
        </p:spPr>
        <p:txBody>
          <a:bodyPr/>
          <a:lstStyle/>
          <a:p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«Совместные формы</a:t>
            </a:r>
            <a:b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 работы с родителями в моей педагогической практике»</a:t>
            </a:r>
            <a:r>
              <a:rPr lang="ru-RU" dirty="0" smtClean="0">
                <a:solidFill>
                  <a:srgbClr val="0099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dirty="0" smtClean="0">
                <a:solidFill>
                  <a:srgbClr val="0099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ru-RU" b="1" i="1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0166" y="285728"/>
            <a:ext cx="7400925" cy="1785950"/>
          </a:xfrm>
        </p:spPr>
        <p:txBody>
          <a:bodyPr rtlCol="0">
            <a:normAutofit lnSpcReduction="10000"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Автор: Александрова Лариса Николаевна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Воспитатель МДОКУ Д/С №3 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п.Горные Ключи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Кировского района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2014г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2714620"/>
            <a:ext cx="7772400" cy="371477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5786" y="1928803"/>
            <a:ext cx="7772400" cy="500065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Оформление к праздникам: 8 Марта</a:t>
            </a:r>
            <a:endParaRPr lang="ru-RU" sz="28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D:\фото садик\Новая папка\IMG_20140306_13203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42910" y="2500306"/>
            <a:ext cx="4572032" cy="3429024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3075" name="Picture 3" descr="D:\фото садик\Новая папка\IMG_20140306_13191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72066" y="2571744"/>
            <a:ext cx="3571900" cy="2928958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496"/>
            <a:ext cx="8066117" cy="371477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596" y="1285861"/>
            <a:ext cx="8072494" cy="1071570"/>
          </a:xfrm>
        </p:spPr>
        <p:txBody>
          <a:bodyPr/>
          <a:lstStyle/>
          <a:p>
            <a:pPr algn="ctr"/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 Новому Году</a:t>
            </a:r>
            <a:endParaRPr lang="ru-RU" sz="28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F:\оформление к новому году\IMG_20140115_1132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2285992"/>
            <a:ext cx="4143404" cy="2214578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4099" name="Picture 3" descr="F:\оформление к новому году\IMG_20140115_1132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357430"/>
            <a:ext cx="4143404" cy="2143140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4100" name="Picture 4" descr="F:\оформление к новому году\IMG_20140115_11314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4429132"/>
            <a:ext cx="4071966" cy="2214578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4101" name="Picture 5" descr="F:\оформление к новому году\IMG_20140115_1133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7686" y="4286256"/>
            <a:ext cx="4143404" cy="2357454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D:\фото садик\Новая папка\IMG_20140210_1115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1857364"/>
            <a:ext cx="2714626" cy="228601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01600" prst="riblet"/>
          </a:sp3d>
        </p:spPr>
      </p:pic>
      <p:pic>
        <p:nvPicPr>
          <p:cNvPr id="7172" name="Picture 4" descr="D:\фото садик\Новая папка\IMG_20140210_1104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4214818"/>
            <a:ext cx="2643238" cy="235745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01600" prst="riblet"/>
          </a:sp3d>
        </p:spPr>
      </p:pic>
      <p:pic>
        <p:nvPicPr>
          <p:cNvPr id="7173" name="Picture 5" descr="D:\Фотки с садика\IMG_20140130_1642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4214818"/>
            <a:ext cx="2714644" cy="235745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01600" prst="riblet"/>
          </a:sp3d>
        </p:spPr>
      </p:pic>
      <p:pic>
        <p:nvPicPr>
          <p:cNvPr id="7174" name="Picture 6" descr="D:\фото садик\Новая папка\IMG_20140210_11102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2" y="1857364"/>
            <a:ext cx="2714644" cy="228601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01600" prst="riblet"/>
          </a:sp3d>
        </p:spPr>
      </p:pic>
      <p:sp>
        <p:nvSpPr>
          <p:cNvPr id="8" name="Прямоугольник 7"/>
          <p:cNvSpPr/>
          <p:nvPr/>
        </p:nvSpPr>
        <p:spPr>
          <a:xfrm>
            <a:off x="2571736" y="285728"/>
            <a:ext cx="35004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На прогулке</a:t>
            </a:r>
            <a:endParaRPr lang="ru-RU" sz="2800" b="1" i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785818"/>
          </a:xfrm>
        </p:spPr>
        <p:txBody>
          <a:bodyPr/>
          <a:lstStyle/>
          <a:p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Творческая гостиная</a:t>
            </a:r>
            <a:endParaRPr lang="ru-RU" sz="36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4" descr="I:\Детский сад\гостинная\20130124220814\P1230141.JPG"/>
          <p:cNvPicPr>
            <a:picLocks noGrp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 bwMode="auto">
          <a:xfrm>
            <a:off x="642910" y="1857364"/>
            <a:ext cx="3929090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5" name="Содержимое 5" descr="I:\Детский сад\гостинная\20130124220814\P1230118.JPG"/>
          <p:cNvPicPr>
            <a:picLocks/>
          </p:cNvPicPr>
          <p:nvPr/>
        </p:nvPicPr>
        <p:blipFill>
          <a:blip r:embed="rId3" cstate="screen"/>
          <a:stretch>
            <a:fillRect/>
          </a:stretch>
        </p:blipFill>
        <p:spPr bwMode="auto">
          <a:xfrm>
            <a:off x="4572000" y="1928802"/>
            <a:ext cx="3714776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6" name="Содержимое 5" descr="I:\Детский сад\гостинная\20130124220814\P1230104.JPG"/>
          <p:cNvPicPr>
            <a:picLocks/>
          </p:cNvPicPr>
          <p:nvPr/>
        </p:nvPicPr>
        <p:blipFill>
          <a:blip r:embed="rId4" cstate="screen"/>
          <a:stretch>
            <a:fillRect/>
          </a:stretch>
        </p:blipFill>
        <p:spPr bwMode="auto">
          <a:xfrm>
            <a:off x="642910" y="4117878"/>
            <a:ext cx="3857652" cy="2740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7" name="Содержимое 4" descr="I:\Детский сад\гостинная\20130124220814\P1230111.JPG"/>
          <p:cNvPicPr>
            <a:picLocks/>
          </p:cNvPicPr>
          <p:nvPr/>
        </p:nvPicPr>
        <p:blipFill>
          <a:blip r:embed="rId5" cstate="screen"/>
          <a:stretch>
            <a:fillRect/>
          </a:stretch>
        </p:blipFill>
        <p:spPr bwMode="auto">
          <a:xfrm>
            <a:off x="4572000" y="4214794"/>
            <a:ext cx="3824286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5" descr="I:\Детский сад\гостинная\20130124220814\P1230122.JPG"/>
          <p:cNvPicPr>
            <a:picLocks/>
          </p:cNvPicPr>
          <p:nvPr/>
        </p:nvPicPr>
        <p:blipFill>
          <a:blip r:embed="rId2" cstate="screen"/>
          <a:stretch>
            <a:fillRect/>
          </a:stretch>
        </p:blipFill>
        <p:spPr bwMode="auto">
          <a:xfrm>
            <a:off x="285720" y="2214554"/>
            <a:ext cx="4038600" cy="302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3" name="Содержимое 4" descr="I:\Детский сад\гостинная\20130124220814\P1230127.JPG"/>
          <p:cNvPicPr>
            <a:picLocks/>
          </p:cNvPicPr>
          <p:nvPr/>
        </p:nvPicPr>
        <p:blipFill>
          <a:blip r:embed="rId3" cstate="screen"/>
          <a:stretch>
            <a:fillRect/>
          </a:stretch>
        </p:blipFill>
        <p:spPr bwMode="auto">
          <a:xfrm>
            <a:off x="4714876" y="2714620"/>
            <a:ext cx="4038600" cy="309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8794" y="2714620"/>
            <a:ext cx="5572164" cy="342902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1500175"/>
            <a:ext cx="7772400" cy="928693"/>
          </a:xfrm>
        </p:spPr>
        <p:txBody>
          <a:bodyPr/>
          <a:lstStyle/>
          <a:p>
            <a:pPr algn="ctr"/>
            <a:r>
              <a:rPr lang="ru-RU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Родительское собрание</a:t>
            </a:r>
            <a:endParaRPr lang="ru-RU" sz="32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:\Детский сад\гостинная\20130124220814\P1230151.JPG"/>
          <p:cNvPicPr>
            <a:picLocks noGrp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 bwMode="auto">
          <a:xfrm>
            <a:off x="1857356" y="2643182"/>
            <a:ext cx="5643602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6115050" cy="857256"/>
          </a:xfrm>
        </p:spPr>
        <p:txBody>
          <a:bodyPr/>
          <a:lstStyle/>
          <a:p>
            <a:r>
              <a:rPr lang="ru-RU" dirty="0" smtClean="0"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dirty="0" smtClean="0">
                <a:latin typeface="Monotype Corsiva" pitchFamily="66" charset="0"/>
                <a:cs typeface="Times New Roman" pitchFamily="18" charset="0"/>
              </a:rPr>
            </a:br>
            <a:endParaRPr lang="ru-RU" dirty="0" smtClean="0"/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500034" y="2285992"/>
            <a:ext cx="6143625" cy="1071570"/>
          </a:xfrm>
        </p:spPr>
        <p:txBody>
          <a:bodyPr/>
          <a:lstStyle/>
          <a:p>
            <a:pPr algn="ctr"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736"/>
            <a:ext cx="8229600" cy="5072098"/>
          </a:xfrm>
        </p:spPr>
        <p:txBody>
          <a:bodyPr/>
          <a:lstStyle/>
          <a:p>
            <a:pPr algn="l"/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                    Описание опыта: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В 2012 году, набрав группу малышей, я начала работать над проблемой взаимодействия детского сада и семьи по теме: «Мы вместе: семья- ребенок- педагог». Работу по вовлечению родителей в совместную деятельность ДОУ веду по четырем направлениям:</a:t>
            </a:r>
            <a:br>
              <a:rPr lang="ru-RU" sz="2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-Информационно- аналитическое</a:t>
            </a:r>
            <a:br>
              <a:rPr lang="ru-RU" sz="2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-Познавательное</a:t>
            </a:r>
            <a:br>
              <a:rPr lang="ru-RU" sz="2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-Наглядно- информационное</a:t>
            </a:r>
            <a:br>
              <a:rPr lang="ru-RU" sz="2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-Досуговое</a:t>
            </a:r>
            <a:br>
              <a:rPr lang="ru-RU" sz="2000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1928802"/>
            <a:ext cx="7715304" cy="642941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David" pitchFamily="34" charset="-79"/>
              </a:rPr>
              <a:t>Цель:</a:t>
            </a:r>
            <a:endParaRPr lang="ru-RU" b="1" dirty="0">
              <a:latin typeface="Times New Roman" pitchFamily="18" charset="0"/>
              <a:cs typeface="David" pitchFamily="34" charset="-79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786" y="2857496"/>
            <a:ext cx="7715304" cy="3357586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l"/>
            <a:r>
              <a:rPr lang="ru-RU" b="1" i="1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Создать модель совместной деятельности   родителей и педагогов средствами интеграции, их усилий в развитии и воспитании детей раннего и дошкольного возраста.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2857496"/>
            <a:ext cx="7772400" cy="321471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400" b="0" cap="none" dirty="0" smtClean="0">
                <a:latin typeface="Times New Roman" pitchFamily="18" charset="0"/>
                <a:cs typeface="Times New Roman" pitchFamily="18" charset="0"/>
              </a:rPr>
              <a:t>1. Изучить общие сведения о ребенке и семье, особенностях воспитания и эмоционального развития ребенка.</a:t>
            </a:r>
            <a:br>
              <a:rPr lang="ru-RU" sz="2400" b="0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0" cap="none" dirty="0" smtClean="0">
                <a:latin typeface="Times New Roman" pitchFamily="18" charset="0"/>
                <a:cs typeface="Times New Roman" pitchFamily="18" charset="0"/>
              </a:rPr>
              <a:t> 2. Создание условий для благоприятного климата взаимодействия с родителями, а именно: полное информирование родителей о жизни группы.</a:t>
            </a:r>
            <a:br>
              <a:rPr lang="ru-RU" sz="2400" b="0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0" cap="none" dirty="0" smtClean="0">
                <a:latin typeface="Times New Roman" pitchFamily="18" charset="0"/>
                <a:cs typeface="Times New Roman" pitchFamily="18" charset="0"/>
              </a:rPr>
              <a:t>3. Вовлечение родителей в совместные мероприятия.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000241"/>
            <a:ext cx="7772400" cy="571503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3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3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643050"/>
            <a:ext cx="8229600" cy="1714512"/>
          </a:xfrm>
        </p:spPr>
        <p:txBody>
          <a:bodyPr/>
          <a:lstStyle/>
          <a:p>
            <a:pPr>
              <a:defRPr/>
            </a:pPr>
            <a:r>
              <a:rPr lang="ru-RU" sz="2400" i="1" kern="10" dirty="0" smtClean="0">
                <a:ln w="11430"/>
                <a:latin typeface="Times New Roman" pitchFamily="18" charset="0"/>
                <a:cs typeface="Times New Roman" pitchFamily="18" charset="0"/>
              </a:rPr>
              <a:t>Одним  из  непременных условий  воспитания  ребёнка в ДОУ является взаимодействие с семьями  воспитанников.</a:t>
            </a:r>
            <a:endParaRPr lang="ru-RU" sz="2400" i="1" dirty="0">
              <a:ln w="11430"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пользователь\Desktop\мамы\житник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57158" y="4000504"/>
            <a:ext cx="2236472" cy="2286016"/>
          </a:xfrm>
          <a:prstGeom prst="rect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  <a:softEdge rad="127000"/>
          </a:effectLst>
          <a:scene3d>
            <a:camera prst="perspectiveHeroicExtremeRightFacing"/>
            <a:lightRig rig="threePt" dir="t"/>
          </a:scene3d>
        </p:spPr>
        <p:style>
          <a:lnRef idx="1">
            <a:schemeClr val="accent6"/>
          </a:lnRef>
          <a:fillRef idx="1001">
            <a:schemeClr val="lt1"/>
          </a:fillRef>
          <a:effectRef idx="2">
            <a:schemeClr val="accent6"/>
          </a:effectRef>
          <a:fontRef idx="minor">
            <a:schemeClr val="lt1"/>
          </a:fontRef>
        </p:style>
      </p:pic>
      <p:pic>
        <p:nvPicPr>
          <p:cNvPr id="1027" name="Picture 3" descr="D:\фото садик\IMG_20131121_16023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357554" y="3857628"/>
            <a:ext cx="2357454" cy="2428892"/>
          </a:xfrm>
          <a:prstGeom prst="rect">
            <a:avLst/>
          </a:prstGeom>
          <a:noFill/>
          <a:effectLst>
            <a:glow rad="63500">
              <a:schemeClr val="accent6">
                <a:satMod val="175000"/>
                <a:alpha val="40000"/>
              </a:schemeClr>
            </a:glow>
            <a:softEdge rad="127000"/>
          </a:effectLst>
        </p:spPr>
      </p:pic>
      <p:pic>
        <p:nvPicPr>
          <p:cNvPr id="1028" name="Picture 4" descr="D:\фото садик\IMG_20131121_160312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500826" y="4071942"/>
            <a:ext cx="2214578" cy="2286016"/>
          </a:xfrm>
          <a:prstGeom prst="rect">
            <a:avLst/>
          </a:prstGeom>
          <a:noFill/>
          <a:effectLst>
            <a:glow rad="63500">
              <a:schemeClr val="accent6">
                <a:satMod val="175000"/>
                <a:alpha val="40000"/>
              </a:schemeClr>
            </a:glow>
            <a:softEdge rad="127000"/>
          </a:effectLst>
          <a:scene3d>
            <a:camera prst="perspectiveHeroicExtremeLeftFacing"/>
            <a:lightRig rig="threePt" dir="t"/>
          </a:scene3d>
        </p:spPr>
      </p:pic>
      <p:sp>
        <p:nvSpPr>
          <p:cNvPr id="10" name="Стрелка вправо 9"/>
          <p:cNvSpPr/>
          <p:nvPr/>
        </p:nvSpPr>
        <p:spPr>
          <a:xfrm>
            <a:off x="2571736" y="4786322"/>
            <a:ext cx="642942" cy="500066"/>
          </a:xfrm>
          <a:prstGeom prst="rightArrow">
            <a:avLst>
              <a:gd name="adj1" fmla="val 50000"/>
              <a:gd name="adj2" fmla="val 5580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11" name="Стрелка вправо 10"/>
          <p:cNvSpPr/>
          <p:nvPr/>
        </p:nvSpPr>
        <p:spPr>
          <a:xfrm rot="10612913">
            <a:off x="5857678" y="4793322"/>
            <a:ext cx="615135" cy="5332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7" y="3000372"/>
            <a:ext cx="6929487" cy="350046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90000"/>
              </a:lnSpc>
            </a:pPr>
            <a:r>
              <a:rPr lang="ru-RU" sz="2800" b="0" cap="none" dirty="0" smtClean="0">
                <a:latin typeface="Times New Roman" pitchFamily="18" charset="0"/>
                <a:cs typeface="Times New Roman" pitchFamily="18" charset="0"/>
              </a:rPr>
              <a:t>1. Родительские собрания</a:t>
            </a:r>
            <a:br>
              <a:rPr lang="ru-RU" sz="2800" b="0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0" cap="none" dirty="0" smtClean="0">
                <a:latin typeface="Times New Roman" pitchFamily="18" charset="0"/>
                <a:cs typeface="Times New Roman" pitchFamily="18" charset="0"/>
              </a:rPr>
              <a:t>2. Наглядная информация</a:t>
            </a:r>
            <a:br>
              <a:rPr lang="ru-RU" sz="2800" b="0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0" cap="none" dirty="0" smtClean="0">
                <a:latin typeface="Times New Roman" pitchFamily="18" charset="0"/>
                <a:cs typeface="Times New Roman" pitchFamily="18" charset="0"/>
              </a:rPr>
              <a:t>3. Информационная корзина</a:t>
            </a:r>
            <a:br>
              <a:rPr lang="ru-RU" sz="2800" b="0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b="0" cap="none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800" b="0" cap="none" dirty="0" smtClean="0">
                <a:latin typeface="Times New Roman" pitchFamily="18" charset="0"/>
                <a:cs typeface="Times New Roman" pitchFamily="18" charset="0"/>
              </a:rPr>
              <a:t>. Памятки для родителей</a:t>
            </a:r>
            <a:br>
              <a:rPr lang="ru-RU" sz="2800" b="0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0" cap="none" dirty="0" smtClean="0">
                <a:latin typeface="Times New Roman" pitchFamily="18" charset="0"/>
                <a:cs typeface="Times New Roman" pitchFamily="18" charset="0"/>
              </a:rPr>
              <a:t>5. Дни открытых дверей</a:t>
            </a:r>
            <a:br>
              <a:rPr lang="ru-RU" sz="2800" b="0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b="0" cap="none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800" b="0" cap="none" dirty="0" smtClean="0">
                <a:latin typeface="Times New Roman" pitchFamily="18" charset="0"/>
                <a:cs typeface="Times New Roman" pitchFamily="18" charset="0"/>
              </a:rPr>
              <a:t>. Консультации</a:t>
            </a:r>
            <a:br>
              <a:rPr lang="ru-RU" sz="2800" b="0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0" cap="none" dirty="0" smtClean="0">
                <a:latin typeface="Times New Roman" pitchFamily="18" charset="0"/>
                <a:cs typeface="Times New Roman" pitchFamily="18" charset="0"/>
              </a:rPr>
              <a:t>7. Творческие гостиные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000240"/>
            <a:ext cx="7772400" cy="928694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Вовлечение родителей</a:t>
            </a:r>
          </a:p>
          <a:p>
            <a:pPr algn="ctr"/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единое образовательное пространство</a:t>
            </a:r>
            <a:endParaRPr lang="ru-RU" sz="28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3214686"/>
            <a:ext cx="7786742" cy="321471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ru-RU" sz="2000" b="0" cap="none" dirty="0" smtClean="0">
                <a:latin typeface="Times New Roman" pitchFamily="18" charset="0"/>
                <a:cs typeface="Times New Roman" pitchFamily="18" charset="0"/>
              </a:rPr>
              <a:t>-   Открытость детского сада для семьи (каждому родителю обеспечивается</a:t>
            </a:r>
            <a:br>
              <a:rPr lang="ru-RU" sz="2000" b="0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0" cap="none" dirty="0" smtClean="0">
                <a:latin typeface="Times New Roman" pitchFamily="18" charset="0"/>
                <a:cs typeface="Times New Roman" pitchFamily="18" charset="0"/>
              </a:rPr>
              <a:t>     возможность знать и видеть как живёт и развивается его ребёнок);  </a:t>
            </a:r>
            <a:br>
              <a:rPr lang="ru-RU" sz="2000" b="0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0" cap="none" dirty="0" smtClean="0">
                <a:latin typeface="Times New Roman" pitchFamily="18" charset="0"/>
                <a:cs typeface="Times New Roman" pitchFamily="18" charset="0"/>
              </a:rPr>
              <a:t> -   сотрудничество педагогов и родителей в воспитании детей;</a:t>
            </a:r>
            <a:br>
              <a:rPr lang="ru-RU" sz="2000" b="0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0" cap="none" dirty="0" smtClean="0">
                <a:latin typeface="Times New Roman" pitchFamily="18" charset="0"/>
                <a:cs typeface="Times New Roman" pitchFamily="18" charset="0"/>
              </a:rPr>
              <a:t> -   отсутствие формализма в организации работы с семьёй;</a:t>
            </a:r>
            <a:br>
              <a:rPr lang="ru-RU" sz="2000" b="0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0" cap="none" dirty="0" smtClean="0">
                <a:latin typeface="Times New Roman" pitchFamily="18" charset="0"/>
                <a:cs typeface="Times New Roman" pitchFamily="18" charset="0"/>
              </a:rPr>
              <a:t> -   создание активной развивающей среды, обеспечивающей единые </a:t>
            </a:r>
            <a:br>
              <a:rPr lang="ru-RU" sz="2000" b="0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0" cap="none" dirty="0" smtClean="0">
                <a:latin typeface="Times New Roman" pitchFamily="18" charset="0"/>
                <a:cs typeface="Times New Roman" pitchFamily="18" charset="0"/>
              </a:rPr>
              <a:t>     подходы к развитию личности в семье и детском коллективе;</a:t>
            </a:r>
            <a:br>
              <a:rPr lang="ru-RU" sz="2000" b="0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0" cap="none" dirty="0" smtClean="0">
                <a:latin typeface="Times New Roman" pitchFamily="18" charset="0"/>
                <a:cs typeface="Times New Roman" pitchFamily="18" charset="0"/>
              </a:rPr>
              <a:t> -   диагностика  общих  и   частных  проблем  в  воспитании  и  развитии</a:t>
            </a:r>
            <a:br>
              <a:rPr lang="ru-RU" sz="2000" b="0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0" cap="none" dirty="0" smtClean="0">
                <a:latin typeface="Times New Roman" pitchFamily="18" charset="0"/>
                <a:cs typeface="Times New Roman" pitchFamily="18" charset="0"/>
              </a:rPr>
              <a:t>     ребёнка.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/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1928802"/>
            <a:ext cx="7772400" cy="1143008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ru-RU" sz="2800" b="1" dirty="0" smtClean="0">
                <a:solidFill>
                  <a:schemeClr val="tx1"/>
                </a:solidFill>
                <a:latin typeface="Georgia" pitchFamily="18" charset="0"/>
              </a:rPr>
              <a:t>Основные принципы организации работы с семьёй:</a:t>
            </a:r>
          </a:p>
          <a:p>
            <a:pPr algn="just">
              <a:defRPr/>
            </a:pPr>
            <a:endParaRPr lang="ru-RU" sz="1800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1928802"/>
            <a:ext cx="8286808" cy="1357322"/>
          </a:xfrm>
        </p:spPr>
        <p:txBody>
          <a:bodyPr/>
          <a:lstStyle/>
          <a:p>
            <a:pPr algn="l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Вовлечение семьи в воспитательно – образовательный процесс способствует улучшению эмоционального  самочувствия детей, обогащению воспитательного опыта родителей, повышению их родительско-педагогической компетентности при подготовке дошколят к школе.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3286124"/>
            <a:ext cx="8643998" cy="3357586"/>
          </a:xfrm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/>
          <a:lstStyle/>
          <a:p>
            <a:endParaRPr lang="ru-RU" dirty="0"/>
          </a:p>
        </p:txBody>
      </p:sp>
      <p:pic>
        <p:nvPicPr>
          <p:cNvPr id="2051" name="Picture 3" descr="D:\Фотки с садика\IMG_20140123_10404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42910" y="3429000"/>
            <a:ext cx="2643206" cy="2714644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2052" name="Picture 4" descr="D:\Фотки с садика\IMG_20140123_10425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000760" y="3429000"/>
            <a:ext cx="2428892" cy="2714644"/>
          </a:xfrm>
          <a:prstGeom prst="rect">
            <a:avLst/>
          </a:prstGeom>
          <a:solidFill>
            <a:schemeClr val="accent1"/>
          </a:solidFill>
          <a:ln>
            <a:solidFill>
              <a:srgbClr val="80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2053" name="Picture 5" descr="D:\Фотки с садика\IMG_20140117_091732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428992" y="3429000"/>
            <a:ext cx="2500330" cy="2714644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000240"/>
            <a:ext cx="8715436" cy="450059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85729"/>
            <a:ext cx="7772400" cy="571503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Вас, родители!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 descr="F:\оформление группы\IMG_20140207_1756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000240"/>
            <a:ext cx="2928958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5" name="Picture 5" descr="F:\оформление группы\IMG_20140207_1756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1928802"/>
            <a:ext cx="2786082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6" name="Picture 5" descr="F:\оформление группы\IMG_20140207_1757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4414" y="4214818"/>
            <a:ext cx="2928958" cy="2286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7" name="Picture 5" descr="F:\оформление группы\IMG_20140207_17563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00364" y="1928802"/>
            <a:ext cx="3000396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8" name="Picture 5" descr="F:\оформление группы\IMG_20140207_17580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9124" y="4143380"/>
            <a:ext cx="2857520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2</Template>
  <TotalTime>389</TotalTime>
  <Words>160</Words>
  <Application>Microsoft Office PowerPoint</Application>
  <PresentationFormat>Экран (4:3)</PresentationFormat>
  <Paragraphs>26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Шаблон 2</vt:lpstr>
      <vt:lpstr>«Совместные формы  работы с родителями в моей педагогической практике» </vt:lpstr>
      <vt:lpstr>                    Описание опыта: В 2012 году, набрав группу малышей, я начала работать над проблемой взаимодействия детского сада и семьи по теме: «Мы вместе: семья- ребенок- педагог». Работу по вовлечению родителей в совместную деятельность ДОУ веду по четырем направлениям: -Информационно- аналитическое -Познавательное -Наглядно- информационное -Досуговое </vt:lpstr>
      <vt:lpstr>Цель:</vt:lpstr>
      <vt:lpstr>1. Изучить общие сведения о ребенке и семье, особенностях воспитания и эмоционального развития ребенка.  2. Создание условий для благоприятного климата взаимодействия с родителями, а именно: полное информирование родителей о жизни группы. 3. Вовлечение родителей в совместные мероприятия.  </vt:lpstr>
      <vt:lpstr>Одним  из  непременных условий  воспитания  ребёнка в ДОУ является взаимодействие с семьями  воспитанников.</vt:lpstr>
      <vt:lpstr>1. Родительские собрания 2. Наглядная информация 3. Информационная корзина 4. Памятки для родителей 5. Дни открытых дверей 6. Консультации 7. Творческие гостиные </vt:lpstr>
      <vt:lpstr>-   Открытость детского сада для семьи (каждому родителю обеспечивается      возможность знать и видеть как живёт и развивается его ребёнок);    -   сотрудничество педагогов и родителей в воспитании детей;  -   отсутствие формализма в организации работы с семьёй;  -   создание активной развивающей среды, обеспечивающей единые       подходы к развитию личности в семье и детском коллективе;  -   диагностика  общих  и   частных  проблем  в  воспитании  и  развитии      ребёнка. </vt:lpstr>
      <vt:lpstr>Вовлечение семьи в воспитательно – образовательный процесс способствует улучшению эмоционального  самочувствия детей, обогащению воспитательного опыта родителей, повышению их родительско-педагогической компетентности при подготовке дошколят к школе.</vt:lpstr>
      <vt:lpstr>Слайд 9</vt:lpstr>
      <vt:lpstr>Слайд 10</vt:lpstr>
      <vt:lpstr>Слайд 11</vt:lpstr>
      <vt:lpstr>Слайд 12</vt:lpstr>
      <vt:lpstr>Творческая гостиная</vt:lpstr>
      <vt:lpstr>Слайд 14</vt:lpstr>
      <vt:lpstr>Слайд 15</vt:lpstr>
      <vt:lpstr> 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«Оптимальные формы  работы с родителями в моей педагогической практике»</dc:title>
  <dc:creator>пользователь</dc:creator>
  <cp:lastModifiedBy>пользователь</cp:lastModifiedBy>
  <cp:revision>52</cp:revision>
  <dcterms:created xsi:type="dcterms:W3CDTF">2014-03-08T10:23:43Z</dcterms:created>
  <dcterms:modified xsi:type="dcterms:W3CDTF">2014-03-12T09:28:59Z</dcterms:modified>
</cp:coreProperties>
</file>