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58" r:id="rId6"/>
    <p:sldId id="261" r:id="rId7"/>
    <p:sldId id="259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C0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C74C2-67CB-4BAC-B475-33870E0FA97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67979-D52D-4B28-A99B-94DBD3EDF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2868610"/>
          </a:xfrm>
        </p:spPr>
        <p:txBody>
          <a:bodyPr>
            <a:noAutofit/>
          </a:bodyPr>
          <a:lstStyle/>
          <a:p>
            <a:r>
              <a:rPr lang="ru-RU" sz="3600" dirty="0" smtClean="0"/>
              <a:t>Использование системно – </a:t>
            </a:r>
            <a:r>
              <a:rPr lang="ru-RU" sz="3600" dirty="0" err="1" smtClean="0"/>
              <a:t>деятельностного</a:t>
            </a:r>
            <a:r>
              <a:rPr lang="ru-RU" sz="3600" dirty="0" smtClean="0"/>
              <a:t> подхода на уроке математике</a:t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/>
              <a:t>3</a:t>
            </a:r>
            <a:r>
              <a:rPr lang="ru-RU" sz="3600" dirty="0" smtClean="0"/>
              <a:t> «а» классе</a:t>
            </a:r>
            <a:br>
              <a:rPr lang="ru-RU" sz="3600" dirty="0" smtClean="0"/>
            </a:br>
            <a:r>
              <a:rPr lang="ru-RU" sz="3600" dirty="0" smtClean="0"/>
              <a:t>МАОУ СОШ № 18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928662" y="3500438"/>
            <a:ext cx="3567138" cy="262572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286124"/>
            <a:ext cx="3926235" cy="33575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5115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Давайте, ребята, учиться считать,</a:t>
            </a:r>
            <a:br>
              <a:rPr lang="ru-RU" dirty="0" smtClean="0"/>
            </a:br>
            <a:r>
              <a:rPr lang="ru-RU" dirty="0" smtClean="0"/>
              <a:t>Делить, умножать, прибавлять, вычитать,</a:t>
            </a:r>
            <a:br>
              <a:rPr lang="ru-RU" dirty="0" smtClean="0"/>
            </a:br>
            <a:r>
              <a:rPr lang="ru-RU" dirty="0" smtClean="0"/>
              <a:t>Запомните все, что без точного счёта,</a:t>
            </a:r>
            <a:br>
              <a:rPr lang="ru-RU" dirty="0" smtClean="0"/>
            </a:br>
            <a:r>
              <a:rPr lang="ru-RU" dirty="0" smtClean="0"/>
              <a:t>Не сдвинется с места любая ……..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Содержимое 3" descr="AMJXZJKCA1KMN1FCA63T84TCA7SSEQWCA4LEZMQCASXHEY3CALV0ZMFCA4FR7CWCAHO8037CABK30FXCAHOP2ZCCA0T28NLCAE77QA2CAOCU4J6CAUSHEEBCA3V1VQ7CA2Z4ZSUCAR2ZQ5WCAFQ03SF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00364" y="3389670"/>
            <a:ext cx="3143271" cy="3111164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672414" cy="435771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857760"/>
            <a:ext cx="7715304" cy="1752600"/>
          </a:xfrm>
        </p:spPr>
        <p:txBody>
          <a:bodyPr>
            <a:normAutofit/>
          </a:bodyPr>
          <a:lstStyle/>
          <a:p>
            <a:r>
              <a:rPr lang="ru-RU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УСПЕХ</a:t>
            </a:r>
            <a:endParaRPr lang="ru-RU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285728"/>
          <a:ext cx="6715170" cy="4214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034"/>
                <a:gridCol w="1343034"/>
                <a:gridCol w="1343034"/>
                <a:gridCol w="1343034"/>
                <a:gridCol w="1343034"/>
              </a:tblGrid>
              <a:tr h="2107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0" cap="none" spc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8000" b="0" cap="none" spc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0" cap="none" spc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8000" b="0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0" cap="none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0" b="0" cap="none" spc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0" cap="none" spc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8000" b="0" cap="none" spc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0" cap="none" spc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8000" b="0" cap="none" spc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7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80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172480" cy="3243284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7030A0"/>
                </a:solidFill>
              </a:rPr>
              <a:t>В поле бабочки летали,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Лепестки цветов считали.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На одном цветке их пять.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Сможете вы сосчитать,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Сколько будет лепестков,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Если шесть всего цветков? 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286124"/>
            <a:ext cx="8072494" cy="3214686"/>
          </a:xfrm>
        </p:spPr>
        <p:txBody>
          <a:bodyPr>
            <a:noAutofit/>
          </a:bodyPr>
          <a:lstStyle/>
          <a:p>
            <a:pPr algn="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Три весёлые мартышки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Покупать ходили книжки.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И купили книг по пять,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Чтобы было что читать.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Только глупые мартышки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Сосчитать не могут книжки.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Ты мартышкам помоги,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Сколько книг у них, скажи.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" name="Рисунок 3" descr="MB9001928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214290"/>
            <a:ext cx="1828800" cy="1828800"/>
          </a:xfrm>
          <a:prstGeom prst="rect">
            <a:avLst/>
          </a:prstGeom>
        </p:spPr>
      </p:pic>
      <p:pic>
        <p:nvPicPr>
          <p:cNvPr id="5" name="Рисунок 4" descr="MB90019293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1571612"/>
            <a:ext cx="1828800" cy="1828800"/>
          </a:xfrm>
          <a:prstGeom prst="rect">
            <a:avLst/>
          </a:prstGeom>
        </p:spPr>
      </p:pic>
      <p:pic>
        <p:nvPicPr>
          <p:cNvPr id="6" name="Рисунок 5" descr="AE4CV1JCADEKMARCA15SFXLCAJD2L2XCAZRG0XXCA9O8IX3CAP3YY2HCAKDD8NXCAD1W8IACABM4HZNCARV88WACA4JRSK3CASCBPPXCAZZNOMNCA2DQN0QCAP06TZGCAYRCPX4CAURH3ZBCAK0L3T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308" y="4071942"/>
            <a:ext cx="3202103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43852" cy="3643337"/>
          </a:xfrm>
        </p:spPr>
        <p:txBody>
          <a:bodyPr>
            <a:normAutofit fontScale="90000"/>
          </a:bodyPr>
          <a:lstStyle/>
          <a:p>
            <a:r>
              <a:rPr lang="ru-RU" sz="7200" dirty="0" smtClean="0"/>
              <a:t>9 : 3         10 : 5</a:t>
            </a:r>
            <a:br>
              <a:rPr lang="ru-RU" sz="7200" dirty="0" smtClean="0"/>
            </a:br>
            <a:r>
              <a:rPr lang="ru-RU" sz="7200" dirty="0" smtClean="0"/>
              <a:t>14 : 2        25 : 5</a:t>
            </a:r>
            <a:br>
              <a:rPr lang="ru-RU" sz="7200" dirty="0" smtClean="0"/>
            </a:br>
            <a:r>
              <a:rPr lang="ru-RU" sz="7200" dirty="0" smtClean="0"/>
              <a:t>81 : 1          7 : 2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7286612" y="2000240"/>
            <a:ext cx="1857388" cy="1500198"/>
          </a:xfrm>
        </p:spPr>
        <p:txBody>
          <a:bodyPr>
            <a:noAutofit/>
          </a:bodyPr>
          <a:lstStyle/>
          <a:p>
            <a:r>
              <a:rPr lang="ru-RU" sz="11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sz="11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286124"/>
            <a:ext cx="2714644" cy="337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WordArt 5"/>
          <p:cNvSpPr>
            <a:spLocks noChangeArrowheads="1" noChangeShapeType="1" noTextEdit="1"/>
          </p:cNvSpPr>
          <p:nvPr/>
        </p:nvSpPr>
        <p:spPr bwMode="auto">
          <a:xfrm>
            <a:off x="1214414" y="5286388"/>
            <a:ext cx="6929486" cy="1252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dirty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Деление с остатком</a:t>
            </a:r>
          </a:p>
        </p:txBody>
      </p:sp>
      <p:sp>
        <p:nvSpPr>
          <p:cNvPr id="18443" name="WordArt 11"/>
          <p:cNvSpPr>
            <a:spLocks noChangeArrowheads="1" noChangeShapeType="1" noTextEdit="1"/>
          </p:cNvSpPr>
          <p:nvPr/>
        </p:nvSpPr>
        <p:spPr bwMode="auto">
          <a:xfrm>
            <a:off x="8429652" y="5072074"/>
            <a:ext cx="428628" cy="14287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645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  <p:pic>
        <p:nvPicPr>
          <p:cNvPr id="9224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357166"/>
            <a:ext cx="2263775" cy="281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 rot="5400000">
            <a:off x="7751785" y="1606537"/>
            <a:ext cx="1928826" cy="158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5465769" y="1606537"/>
            <a:ext cx="1928826" cy="158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822959" y="1606537"/>
            <a:ext cx="1928826" cy="158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6180149" y="1606537"/>
            <a:ext cx="1928826" cy="158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6537339" y="1606537"/>
            <a:ext cx="1928826" cy="158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6894529" y="1606537"/>
            <a:ext cx="1928826" cy="158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7323157" y="1606537"/>
            <a:ext cx="1928826" cy="158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/>
          <p:cNvSpPr>
            <a:spLocks noGrp="1"/>
          </p:cNvSpPr>
          <p:nvPr>
            <p:ph type="ctrTitle"/>
          </p:nvPr>
        </p:nvSpPr>
        <p:spPr>
          <a:xfrm>
            <a:off x="1000100" y="4286256"/>
            <a:ext cx="7772400" cy="1112835"/>
          </a:xfrm>
        </p:spPr>
        <p:txBody>
          <a:bodyPr>
            <a:normAutofit/>
          </a:bodyPr>
          <a:lstStyle/>
          <a:p>
            <a:r>
              <a:rPr lang="ru-RU" sz="5400" dirty="0" smtClean="0"/>
              <a:t>7 : 2 = 3 (ост. 1)</a:t>
            </a:r>
            <a:endParaRPr lang="ru-RU" sz="5400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4214810" cy="392909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 работе нам готов помочь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      Наш верный мудрый </a:t>
            </a:r>
            <a:r>
              <a:rPr lang="ru-RU" dirty="0" err="1" smtClean="0">
                <a:solidFill>
                  <a:schemeClr val="tx1"/>
                </a:solidFill>
              </a:rPr>
              <a:t>Знайка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Он даже палочки принёс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 говорит: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«Считай-ка!»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4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C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Заголовок 56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715404" cy="1143008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      4 · 1         4 · 2        4· 3      остаток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16" y="3357562"/>
            <a:ext cx="8429684" cy="1042998"/>
          </a:xfrm>
        </p:spPr>
        <p:txBody>
          <a:bodyPr>
            <a:normAutofit fontScale="85000" lnSpcReduction="10000"/>
          </a:bodyPr>
          <a:lstStyle/>
          <a:p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l"/>
            <a:r>
              <a:rPr lang="ru-RU" sz="1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0   1   2   3  4  5  6  7   8   9  10  11  12  13 14 15</a:t>
            </a:r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l"/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l"/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l"/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l"/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l"/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l"/>
            <a:endParaRPr lang="ru-RU" sz="1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57224" y="3143248"/>
            <a:ext cx="7786742" cy="714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607985" y="3178173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643836" y="3213892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8359008" y="3071016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6644496" y="3142454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1143770" y="3213892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6001554" y="3142454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7287438" y="3142454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2143902" y="3213892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3001158" y="3213892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429786" y="3142454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5358612" y="3142454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7787504" y="3142454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2572530" y="3213892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3929852" y="3213892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4858546" y="3213892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4358480" y="3213892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Дуга 52"/>
          <p:cNvSpPr/>
          <p:nvPr/>
        </p:nvSpPr>
        <p:spPr>
          <a:xfrm rot="20198724">
            <a:off x="545282" y="2312825"/>
            <a:ext cx="2384445" cy="2162754"/>
          </a:xfrm>
          <a:prstGeom prst="arc">
            <a:avLst>
              <a:gd name="adj1" fmla="val 14252886"/>
              <a:gd name="adj2" fmla="val 2102894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Дуга 53"/>
          <p:cNvSpPr/>
          <p:nvPr/>
        </p:nvSpPr>
        <p:spPr>
          <a:xfrm rot="20198724">
            <a:off x="2545545" y="2312824"/>
            <a:ext cx="2384445" cy="2162754"/>
          </a:xfrm>
          <a:prstGeom prst="arc">
            <a:avLst>
              <a:gd name="adj1" fmla="val 14252886"/>
              <a:gd name="adj2" fmla="val 2102894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Дуга 54"/>
          <p:cNvSpPr/>
          <p:nvPr/>
        </p:nvSpPr>
        <p:spPr>
          <a:xfrm rot="20198724">
            <a:off x="4619732" y="2253405"/>
            <a:ext cx="2351210" cy="2157092"/>
          </a:xfrm>
          <a:prstGeom prst="arc">
            <a:avLst>
              <a:gd name="adj1" fmla="val 14116886"/>
              <a:gd name="adj2" fmla="val 2102894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Дуга 55"/>
          <p:cNvSpPr/>
          <p:nvPr/>
        </p:nvSpPr>
        <p:spPr>
          <a:xfrm rot="20198724">
            <a:off x="6709534" y="2340984"/>
            <a:ext cx="2154456" cy="2106436"/>
          </a:xfrm>
          <a:prstGeom prst="arc">
            <a:avLst>
              <a:gd name="adj1" fmla="val 14252886"/>
              <a:gd name="adj2" fmla="val 2062146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9"/>
            <a:ext cx="7772400" cy="128588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Оцени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СВОЮ РАБОТУ на уроке. Ответь на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500174"/>
            <a:ext cx="7929618" cy="4929222"/>
          </a:xfrm>
        </p:spPr>
        <p:txBody>
          <a:bodyPr/>
          <a:lstStyle/>
          <a:p>
            <a:pPr algn="l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Сегодня на уроке я узнал(а) </a:t>
            </a:r>
            <a:r>
              <a:rPr lang="ru-RU" dirty="0" smtClean="0">
                <a:solidFill>
                  <a:schemeClr val="tx1"/>
                </a:solidFill>
              </a:rPr>
              <a:t>……….</a:t>
            </a:r>
          </a:p>
          <a:p>
            <a:pPr algn="l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Сегодня на уроке я научился(</a:t>
            </a:r>
            <a:r>
              <a:rPr lang="ru-RU" dirty="0" err="1">
                <a:solidFill>
                  <a:schemeClr val="tx1"/>
                </a:solidFill>
              </a:rPr>
              <a:t>лась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smtClean="0">
                <a:solidFill>
                  <a:schemeClr val="tx1"/>
                </a:solidFill>
              </a:rPr>
              <a:t>………..</a:t>
            </a:r>
          </a:p>
          <a:p>
            <a:pPr algn="l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Сегодня на уроке я мог(</a:t>
            </a:r>
            <a:r>
              <a:rPr lang="ru-RU" dirty="0" err="1">
                <a:solidFill>
                  <a:schemeClr val="tx1"/>
                </a:solidFill>
              </a:rPr>
              <a:t>ла</a:t>
            </a:r>
            <a:r>
              <a:rPr lang="ru-RU" dirty="0">
                <a:solidFill>
                  <a:schemeClr val="tx1"/>
                </a:solidFill>
              </a:rPr>
              <a:t>) бы сделать лучше </a:t>
            </a:r>
            <a:r>
              <a:rPr lang="ru-RU" dirty="0" smtClean="0">
                <a:solidFill>
                  <a:schemeClr val="tx1"/>
                </a:solidFill>
              </a:rPr>
              <a:t>……………..</a:t>
            </a:r>
          </a:p>
          <a:p>
            <a:pPr algn="l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Самым интересным было </a:t>
            </a:r>
            <a:r>
              <a:rPr lang="ru-RU" dirty="0" smtClean="0">
                <a:solidFill>
                  <a:schemeClr val="tx1"/>
                </a:solidFill>
              </a:rPr>
              <a:t>………</a:t>
            </a:r>
          </a:p>
          <a:p>
            <a:pPr algn="l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Наиболее трудным мне показалось </a:t>
            </a:r>
            <a:r>
              <a:rPr lang="ru-RU" dirty="0" smtClean="0">
                <a:solidFill>
                  <a:schemeClr val="tx1"/>
                </a:solidFill>
              </a:rPr>
              <a:t>……..</a:t>
            </a:r>
          </a:p>
          <a:p>
            <a:pPr algn="l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Выполнение этой работы мне понравилось (не понравилось) потому, что </a:t>
            </a:r>
            <a:r>
              <a:rPr lang="ru-RU" dirty="0" smtClean="0">
                <a:solidFill>
                  <a:schemeClr val="tx1"/>
                </a:solidFill>
              </a:rPr>
              <a:t>…………..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301</TotalTime>
  <Words>161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Использование системно – деятельностного подхода на уроке математике в 3 «а» классе МАОУ СОШ № 18</vt:lpstr>
      <vt:lpstr>Давайте, ребята, учиться считать, Делить, умножать, прибавлять, вычитать, Запомните все, что без точного счёта, Не сдвинется с места любая ……..  </vt:lpstr>
      <vt:lpstr>Слайд 3</vt:lpstr>
      <vt:lpstr>В поле бабочки летали, Лепестки цветов считали. На одном цветке их пять. Сможете вы сосчитать, Сколько будет лепестков, Если шесть всего цветков? </vt:lpstr>
      <vt:lpstr>9 : 3         10 : 5 14 : 2        25 : 5 81 : 1          7 : 2 </vt:lpstr>
      <vt:lpstr>7 : 2 = 3 (ост. 1)</vt:lpstr>
      <vt:lpstr>      4 · 1         4 · 2        4· 3      остаток</vt:lpstr>
      <vt:lpstr>Оцени СВОЮ РАБОТУ на уроке. Ответь на вопросы: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математике в 3 «а» классе МАОУ СОШ № 18</dc:title>
  <dc:creator>пользователь</dc:creator>
  <cp:lastModifiedBy>пользователь</cp:lastModifiedBy>
  <cp:revision>31</cp:revision>
  <dcterms:created xsi:type="dcterms:W3CDTF">2012-03-01T17:29:07Z</dcterms:created>
  <dcterms:modified xsi:type="dcterms:W3CDTF">2012-04-09T14:40:10Z</dcterms:modified>
</cp:coreProperties>
</file>