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4" r:id="rId4"/>
    <p:sldId id="265" r:id="rId5"/>
    <p:sldId id="257" r:id="rId6"/>
    <p:sldId id="259" r:id="rId7"/>
    <p:sldId id="263" r:id="rId8"/>
    <p:sldId id="296" r:id="rId9"/>
    <p:sldId id="264" r:id="rId10"/>
    <p:sldId id="297" r:id="rId11"/>
    <p:sldId id="266" r:id="rId12"/>
    <p:sldId id="268" r:id="rId13"/>
    <p:sldId id="270" r:id="rId14"/>
    <p:sldId id="272" r:id="rId15"/>
    <p:sldId id="274" r:id="rId16"/>
    <p:sldId id="298" r:id="rId17"/>
    <p:sldId id="299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5" r:id="rId26"/>
    <p:sldId id="287" r:id="rId27"/>
    <p:sldId id="289" r:id="rId28"/>
    <p:sldId id="291" r:id="rId29"/>
    <p:sldId id="293" r:id="rId30"/>
    <p:sldId id="30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  <a:srgbClr val="AFFF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Admin\Рабочий стол\для шаблонов\ввсс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357313"/>
            <a:ext cx="740092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6630988"/>
            <a:ext cx="10668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BFB1E-8269-407C-ABF1-42425D928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34F32-CE33-4C77-9641-1A2E7D12FE09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7289A-5234-435F-8BF1-0249C8646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703E7-131D-4F2A-9170-D2ED7167445F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DD4D-FAAE-489E-A3AC-D43A44467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F5E1-BFF1-4165-BDEC-02CFA81228C3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5CFF-E23B-4912-81A1-410FE2362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68B0-8AE6-4EC8-8F79-28E92E400DE9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2C0D-DC20-4029-B172-5FE29D526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2B0E-D05B-42B4-891F-A2E1708BCC91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EAB9-1848-4D6A-9A7B-A175A9FD4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704B-5B51-4864-967B-C7390AA15416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C3C4-2788-4945-8C9C-F253FA412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51EE5-38AA-46FA-833C-9EEBFFD55620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3510-EBA3-4C5D-B69A-E214BA97E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D229E-3840-4261-BB8C-74B9AB6D6171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5FEF-346F-4AE0-AC4C-FFBF4F3F2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:\Documents and Settings\Admin\Рабочий стол\для шаблонов\ти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224C-4C78-461A-AC3A-41AB9A849CC7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02E8-E3F6-4919-B67B-60414405E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22145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4313"/>
            <a:ext cx="9064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Admin\Рабочий стол\для шаблонов\Копия прозр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64538" y="0"/>
            <a:ext cx="779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0"/>
            <a:ext cx="2071687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ED5E-5C2B-435B-8C9B-FD25C97B03C3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B181-B579-4D0E-AEAA-A3DA3F9DC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80BCB-3372-48ED-AADF-D988DE063CCF}" type="datetimeFigureOut">
              <a:rPr lang="ru-RU"/>
              <a:pPr>
                <a:defRPr/>
              </a:pPr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14E5DC-9881-44DE-9493-9A6DB5AB3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786313"/>
            <a:ext cx="8048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 descr="C:\Documents and Settings\Admin\Рабочий стол\для шаблонов\Копия прозр2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56588" y="4572000"/>
            <a:ext cx="8874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 descr="C:\Documents and Settings\Admin\Рабочий стол\для шаблонов\прозр2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72313" y="6053138"/>
            <a:ext cx="2071687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772400" cy="5429250"/>
          </a:xfrm>
        </p:spPr>
        <p:txBody>
          <a:bodyPr/>
          <a:lstStyle/>
          <a:p>
            <a:pPr eaLnBrk="1" hangingPunct="1"/>
            <a:r>
              <a:rPr lang="ru-RU" sz="4800" b="1" smtClean="0">
                <a:latin typeface="Century" pitchFamily="18" charset="0"/>
              </a:rPr>
              <a:t>Прекрасно всё на небе!</a:t>
            </a:r>
            <a:br>
              <a:rPr lang="ru-RU" sz="4800" b="1" smtClean="0">
                <a:latin typeface="Century" pitchFamily="18" charset="0"/>
              </a:rPr>
            </a:br>
            <a:r>
              <a:rPr lang="ru-RU" sz="4800" b="1" smtClean="0">
                <a:latin typeface="Century" pitchFamily="18" charset="0"/>
              </a:rPr>
              <a:t>Прекрасно на земле!</a:t>
            </a:r>
            <a:br>
              <a:rPr lang="ru-RU" sz="4800" b="1" smtClean="0">
                <a:latin typeface="Century" pitchFamily="18" charset="0"/>
              </a:rPr>
            </a:br>
            <a:r>
              <a:rPr lang="ru-RU" sz="4800" b="1" smtClean="0">
                <a:latin typeface="Century" pitchFamily="18" charset="0"/>
              </a:rPr>
              <a:t>Прекрасно в нашем классе!</a:t>
            </a:r>
            <a:br>
              <a:rPr lang="ru-RU" sz="4800" b="1" smtClean="0">
                <a:latin typeface="Century" pitchFamily="18" charset="0"/>
              </a:rPr>
            </a:br>
            <a:r>
              <a:rPr lang="ru-RU" sz="4800" b="1" smtClean="0">
                <a:latin typeface="Century" pitchFamily="18" charset="0"/>
              </a:rPr>
              <a:t>Прекрасно всё во мне!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50"/>
            <a:ext cx="6400800" cy="928688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rgbClr val="C00000"/>
                </a:solidFill>
              </a:rPr>
              <a:t>Как ваше настроение?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5472113" cy="54292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>
                <a:solidFill>
                  <a:srgbClr val="336600"/>
                </a:solidFill>
              </a:rPr>
              <a:t>Удивительная страна -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Геометрия!</a:t>
            </a:r>
            <a:r>
              <a:rPr lang="ru-RU" sz="2800" b="1" i="1" dirty="0" smtClean="0">
                <a:solidFill>
                  <a:srgbClr val="336600"/>
                </a:solidFill>
              </a:rPr>
              <a:t/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Фигуры и линии в ней живут,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Меряют, чертят и узнают: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Периметр, площадь, длину, ширину,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Диаметр, радиус и высоту!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Скорей собирай своих знаний багаж!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Готовь поскорее 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свой карандаш!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b="1" dirty="0"/>
          </a:p>
        </p:txBody>
      </p:sp>
      <p:pic>
        <p:nvPicPr>
          <p:cNvPr id="19459" name="Содержимое 5" descr="j0233966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1428750"/>
            <a:ext cx="328612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336600"/>
                </a:solidFill>
              </a:rPr>
              <a:t>НАЗОВИТЕ  ФИГУРУ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85938" y="1857375"/>
            <a:ext cx="5929312" cy="1643063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85938" y="3500438"/>
            <a:ext cx="6429375" cy="1143000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428625" y="4786313"/>
            <a:ext cx="8072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C00000"/>
                </a:solidFill>
              </a:rPr>
              <a:t>Как образовалась эта фигура?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571625" y="2643188"/>
            <a:ext cx="5929313" cy="1643062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1625" y="4286250"/>
            <a:ext cx="6429375" cy="1143000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3500438"/>
            <a:ext cx="642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2143125"/>
            <a:ext cx="64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29313" y="5214938"/>
            <a:ext cx="642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В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571625" y="5627688"/>
            <a:ext cx="3071813" cy="1016000"/>
            <a:chOff x="1571604" y="5286388"/>
            <a:chExt cx="3071834" cy="1015663"/>
          </a:xfrm>
        </p:grpSpPr>
        <p:sp>
          <p:nvSpPr>
            <p:cNvPr id="21514" name="TextBox 10"/>
            <p:cNvSpPr txBox="1">
              <a:spLocks noChangeArrowheads="1"/>
            </p:cNvSpPr>
            <p:nvPr/>
          </p:nvSpPr>
          <p:spPr bwMode="auto">
            <a:xfrm>
              <a:off x="1571604" y="5286388"/>
              <a:ext cx="3071834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/>
                <a:t>   АОВ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597004" y="5786284"/>
              <a:ext cx="609604" cy="285655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965454">
            <a:off x="2127250" y="2690813"/>
            <a:ext cx="3924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Сторона угла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0188" y="4435475"/>
            <a:ext cx="3924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Вершина угла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57200" y="6477000"/>
            <a:ext cx="8686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1000"/>
              <a:t>        		</a:t>
            </a:r>
          </a:p>
        </p:txBody>
      </p:sp>
      <p:sp>
        <p:nvSpPr>
          <p:cNvPr id="22531" name="Rectangle 13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Bodoni MT Black" pitchFamily="18" charset="0"/>
              </a:rPr>
              <a:t>Как называются эти углы?</a:t>
            </a:r>
          </a:p>
        </p:txBody>
      </p:sp>
      <p:sp>
        <p:nvSpPr>
          <p:cNvPr id="22532" name="Line 15"/>
          <p:cNvSpPr>
            <a:spLocks noChangeShapeType="1"/>
          </p:cNvSpPr>
          <p:nvPr/>
        </p:nvSpPr>
        <p:spPr bwMode="auto">
          <a:xfrm flipH="1">
            <a:off x="1143000" y="2057400"/>
            <a:ext cx="838200" cy="19050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16"/>
          <p:cNvSpPr>
            <a:spLocks noChangeShapeType="1"/>
          </p:cNvSpPr>
          <p:nvPr/>
        </p:nvSpPr>
        <p:spPr bwMode="auto">
          <a:xfrm flipV="1">
            <a:off x="1143000" y="3733800"/>
            <a:ext cx="2209800" cy="228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17"/>
          <p:cNvSpPr>
            <a:spLocks noChangeShapeType="1"/>
          </p:cNvSpPr>
          <p:nvPr/>
        </p:nvSpPr>
        <p:spPr bwMode="auto">
          <a:xfrm>
            <a:off x="4648200" y="1600200"/>
            <a:ext cx="0" cy="2133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18"/>
          <p:cNvSpPr>
            <a:spLocks noChangeShapeType="1"/>
          </p:cNvSpPr>
          <p:nvPr/>
        </p:nvSpPr>
        <p:spPr bwMode="auto">
          <a:xfrm>
            <a:off x="4648200" y="3733800"/>
            <a:ext cx="2133600" cy="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9"/>
          <p:cNvSpPr>
            <a:spLocks noChangeShapeType="1"/>
          </p:cNvSpPr>
          <p:nvPr/>
        </p:nvSpPr>
        <p:spPr bwMode="auto">
          <a:xfrm>
            <a:off x="2133600" y="4343400"/>
            <a:ext cx="914400" cy="1752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3048000" y="6096000"/>
            <a:ext cx="2590800" cy="762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9" name="Arc 21"/>
          <p:cNvSpPr>
            <a:spLocks/>
          </p:cNvSpPr>
          <p:nvPr/>
        </p:nvSpPr>
        <p:spPr bwMode="auto">
          <a:xfrm>
            <a:off x="1371600" y="342900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0" name="Arc 22"/>
          <p:cNvSpPr>
            <a:spLocks/>
          </p:cNvSpPr>
          <p:nvPr/>
        </p:nvSpPr>
        <p:spPr bwMode="auto">
          <a:xfrm>
            <a:off x="4648200" y="32004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2" name="Arc 24"/>
          <p:cNvSpPr>
            <a:spLocks/>
          </p:cNvSpPr>
          <p:nvPr/>
        </p:nvSpPr>
        <p:spPr bwMode="auto">
          <a:xfrm>
            <a:off x="2743200" y="5562600"/>
            <a:ext cx="762000" cy="609600"/>
          </a:xfrm>
          <a:custGeom>
            <a:avLst/>
            <a:gdLst>
              <a:gd name="T0" fmla="*/ 0 w 21480"/>
              <a:gd name="T1" fmla="*/ 0 h 21600"/>
              <a:gd name="T2" fmla="*/ 2147483647 w 21480"/>
              <a:gd name="T3" fmla="*/ 2147483647 h 21600"/>
              <a:gd name="T4" fmla="*/ 0 w 21480"/>
              <a:gd name="T5" fmla="*/ 2147483647 h 21600"/>
              <a:gd name="T6" fmla="*/ 0 60000 65536"/>
              <a:gd name="T7" fmla="*/ 0 60000 65536"/>
              <a:gd name="T8" fmla="*/ 0 60000 65536"/>
              <a:gd name="T9" fmla="*/ 0 w 21480"/>
              <a:gd name="T10" fmla="*/ 0 h 21600"/>
              <a:gd name="T11" fmla="*/ 21480 w 21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1600" fill="none" extrusionOk="0">
                <a:moveTo>
                  <a:pt x="-1" y="0"/>
                </a:moveTo>
                <a:cubicBezTo>
                  <a:pt x="11049" y="0"/>
                  <a:pt x="20317" y="8339"/>
                  <a:pt x="21480" y="19327"/>
                </a:cubicBezTo>
              </a:path>
              <a:path w="21480" h="21600" stroke="0" extrusionOk="0">
                <a:moveTo>
                  <a:pt x="-1" y="0"/>
                </a:moveTo>
                <a:cubicBezTo>
                  <a:pt x="11049" y="0"/>
                  <a:pt x="20317" y="8339"/>
                  <a:pt x="21480" y="1932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WordArt 26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685800" y="37338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22542" name="WordArt 27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4267200" y="35814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22543" name="WordArt 28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2590800" y="60198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imes New Roman"/>
                <a:cs typeface="Times New Roman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nimBg="1"/>
      <p:bldP spid="32790" grpId="0" animBg="1"/>
      <p:bldP spid="327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477000" y="4564063"/>
            <a:ext cx="2362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H="1">
            <a:off x="609600" y="1905000"/>
            <a:ext cx="990600" cy="1524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609600" y="3429000"/>
            <a:ext cx="1752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505200" y="3124200"/>
            <a:ext cx="1752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3505200" y="1752600"/>
            <a:ext cx="0" cy="1371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6934200" y="3200400"/>
            <a:ext cx="1752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5791200" y="2057400"/>
            <a:ext cx="1143000" cy="1143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5800" y="2057400"/>
            <a:ext cx="1371600" cy="1295400"/>
            <a:chOff x="1056" y="1296"/>
            <a:chExt cx="1920" cy="1680"/>
          </a:xfrm>
        </p:grpSpPr>
        <p:sp>
          <p:nvSpPr>
            <p:cNvPr id="23580" name="AutoShape 31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1" name="AutoShape 32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581400" y="1752600"/>
            <a:ext cx="1371600" cy="1295400"/>
            <a:chOff x="1056" y="1296"/>
            <a:chExt cx="1920" cy="1680"/>
          </a:xfrm>
        </p:grpSpPr>
        <p:sp>
          <p:nvSpPr>
            <p:cNvPr id="23578" name="AutoShape 34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9" name="AutoShape 35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34200" y="1828800"/>
            <a:ext cx="1371600" cy="1295400"/>
            <a:chOff x="1056" y="1296"/>
            <a:chExt cx="1920" cy="1680"/>
          </a:xfrm>
        </p:grpSpPr>
        <p:sp>
          <p:nvSpPr>
            <p:cNvPr id="23576" name="AutoShape 40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AutoShape 41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304800" y="35814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острый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6781800" y="34290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тупой</a:t>
            </a: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3581400" y="3124200"/>
            <a:ext cx="203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прямой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343400" y="5943600"/>
            <a:ext cx="24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581400" y="3124200"/>
            <a:ext cx="203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прямой</a:t>
            </a:r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 flipH="1">
            <a:off x="2743200" y="5715000"/>
            <a:ext cx="3276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267200" y="4419600"/>
            <a:ext cx="1371600" cy="1295400"/>
            <a:chOff x="1056" y="1296"/>
            <a:chExt cx="1920" cy="1680"/>
          </a:xfrm>
        </p:grpSpPr>
        <p:sp>
          <p:nvSpPr>
            <p:cNvPr id="23574" name="AutoShape 50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5" name="AutoShape 51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743200" y="6088063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развернутый</a:t>
            </a:r>
          </a:p>
        </p:txBody>
      </p:sp>
      <p:sp>
        <p:nvSpPr>
          <p:cNvPr id="23573" name="TextBox 36"/>
          <p:cNvSpPr txBox="1">
            <a:spLocks noChangeArrowheads="1"/>
          </p:cNvSpPr>
          <p:nvPr/>
        </p:nvSpPr>
        <p:spPr bwMode="auto">
          <a:xfrm>
            <a:off x="1000125" y="642938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336600"/>
                </a:solidFill>
              </a:rPr>
              <a:t>КАК  РАЗЛИЧАТЬ  УГЛЫ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2" grpId="0" autoUpdateAnimBg="0"/>
      <p:bldP spid="18455" grpId="0" animBg="1"/>
      <p:bldP spid="18456" grpId="0" animBg="1"/>
      <p:bldP spid="18457" grpId="0" animBg="1"/>
      <p:bldP spid="18458" grpId="0" animBg="1"/>
      <p:bldP spid="18460" grpId="0" animBg="1"/>
      <p:bldP spid="18461" grpId="0" animBg="1"/>
      <p:bldP spid="18474" grpId="0" autoUpdateAnimBg="0"/>
      <p:bldP spid="18475" grpId="0" autoUpdateAnimBg="0"/>
      <p:bldP spid="18476" grpId="0" autoUpdateAnimBg="0"/>
      <p:bldP spid="18478" grpId="0" autoUpdateAnimBg="0"/>
      <p:bldP spid="18479" grpId="0" autoUpdateAnimBg="0"/>
      <p:bldP spid="18480" grpId="0" animBg="1"/>
      <p:bldP spid="184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336600"/>
                </a:solidFill>
              </a:rPr>
              <a:t>ПРАКТИЧЕСКАЯ  РАБОТА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14438" y="2071688"/>
            <a:ext cx="6786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3600" i="1">
                <a:solidFill>
                  <a:srgbClr val="008000"/>
                </a:solidFill>
              </a:rPr>
              <a:t>Начертить  4 угла</a:t>
            </a:r>
          </a:p>
          <a:p>
            <a:pPr algn="ctr">
              <a:buFont typeface="Arial" charset="0"/>
              <a:buChar char="•"/>
            </a:pPr>
            <a:r>
              <a:rPr lang="ru-RU" sz="3600" i="1">
                <a:solidFill>
                  <a:srgbClr val="008000"/>
                </a:solidFill>
              </a:rPr>
              <a:t>Обозначить вершины углов буквами</a:t>
            </a:r>
          </a:p>
          <a:p>
            <a:pPr algn="ctr">
              <a:buFont typeface="Arial" charset="0"/>
              <a:buChar char="•"/>
            </a:pPr>
            <a:r>
              <a:rPr lang="ru-RU" sz="3600" i="1">
                <a:solidFill>
                  <a:srgbClr val="008000"/>
                </a:solidFill>
              </a:rPr>
              <a:t>Написать название</a:t>
            </a:r>
          </a:p>
          <a:p>
            <a:endParaRPr lang="ru-RU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357313" y="5715000"/>
            <a:ext cx="6072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</a:rPr>
              <a:t>Взаимопроверка.   Оценивание.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3573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ОСТОРОЖНО !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ОСТРЫЕ  ПРЕДМЕТЫ 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7375"/>
            <a:ext cx="4040188" cy="1214438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336600"/>
                </a:solidFill>
              </a:rPr>
              <a:t>Кто я, если прямота главная моя черта?</a:t>
            </a:r>
          </a:p>
        </p:txBody>
      </p:sp>
      <p:pic>
        <p:nvPicPr>
          <p:cNvPr id="7" name="Содержимое 6" descr="210140_x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857375"/>
            <a:ext cx="3643312" cy="178593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57563" y="3786188"/>
            <a:ext cx="5329237" cy="2357437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336600"/>
                </a:solidFill>
              </a:rPr>
              <a:t>Мой циркач, циркач лихой, чертит круг одной ногой,</a:t>
            </a:r>
          </a:p>
          <a:p>
            <a:pPr eaLnBrk="1" hangingPunct="1"/>
            <a:r>
              <a:rPr lang="ru-RU" sz="3200" smtClean="0">
                <a:solidFill>
                  <a:srgbClr val="336600"/>
                </a:solidFill>
              </a:rPr>
              <a:t>А другой проткнул бумагу, уцепился и ни шагу.</a:t>
            </a:r>
          </a:p>
        </p:txBody>
      </p:sp>
      <p:pic>
        <p:nvPicPr>
          <p:cNvPr id="8" name="Содержимое 7" descr="28855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3071813"/>
            <a:ext cx="2786063" cy="3143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857250" y="1571625"/>
            <a:ext cx="735806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solidFill>
                  <a:srgbClr val="336600"/>
                </a:solidFill>
                <a:ea typeface="Calibri" pitchFamily="34" charset="0"/>
                <a:cs typeface="Times New Roman" pitchFamily="18" charset="0"/>
              </a:rPr>
              <a:t> Что же надо нам сделать? </a:t>
            </a:r>
            <a:endParaRPr lang="ru-RU" sz="3200" b="1">
              <a:solidFill>
                <a:srgbClr val="3366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4400" b="1">
                <a:solidFill>
                  <a:srgbClr val="336600"/>
                </a:solidFill>
                <a:ea typeface="Calibri" pitchFamily="34" charset="0"/>
                <a:cs typeface="Times New Roman" pitchFamily="18" charset="0"/>
              </a:rPr>
              <a:t> Поставьте перед собой цель. </a:t>
            </a:r>
            <a:endParaRPr lang="ru-RU" sz="3200" b="1">
              <a:solidFill>
                <a:srgbClr val="336600"/>
              </a:solidFill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4400" b="1">
                <a:solidFill>
                  <a:srgbClr val="336600"/>
                </a:solidFill>
                <a:ea typeface="Calibri" pitchFamily="34" charset="0"/>
                <a:cs typeface="Times New Roman" pitchFamily="18" charset="0"/>
              </a:rPr>
              <a:t> Сформулируйте тему урока.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1643063" y="571500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</a:rPr>
              <a:t>П О Д У М А 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58162" cy="62150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«Мы – хозяева нашей природы, </a:t>
            </a:r>
            <a:b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</a:br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и она для нас кладовая солнца </a:t>
            </a:r>
            <a:b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</a:br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с великими сокровищами жизни. Для рыбы нужна чистая вода – будем охранять наши водоёмы. </a:t>
            </a:r>
            <a:b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</a:br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В лесах, степях и горах разные ценные животные – будем охранять наши леса, поля, горы.</a:t>
            </a:r>
            <a:b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</a:br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 А человеку нужна Родина. </a:t>
            </a:r>
            <a:b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</a:br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И охранять природу – значит охранять Родину»</a:t>
            </a:r>
            <a:b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</a:br>
            <a:r>
              <a:rPr lang="ru-RU" sz="3600" b="1" smtClean="0">
                <a:solidFill>
                  <a:srgbClr val="336600"/>
                </a:solidFill>
                <a:latin typeface="Century" pitchFamily="18" charset="0"/>
              </a:rPr>
              <a:t>                   М.Пришвин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25"/>
            <a:ext cx="7772400" cy="41973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cap="none" dirty="0" smtClean="0"/>
              <a:t>                              </a:t>
            </a:r>
            <a:r>
              <a:rPr lang="ru-RU" sz="2800" i="1" u="sng" cap="none" dirty="0" smtClean="0">
                <a:solidFill>
                  <a:srgbClr val="336600"/>
                </a:solidFill>
              </a:rPr>
              <a:t>А Л Г О Р И Т М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ru-RU" sz="2800" dirty="0" smtClean="0">
                <a:solidFill>
                  <a:srgbClr val="00B050"/>
                </a:solidFill>
              </a:rPr>
              <a:t>  </a:t>
            </a:r>
            <a:r>
              <a:rPr lang="ru-RU" sz="2800" cap="none" dirty="0" smtClean="0">
                <a:solidFill>
                  <a:srgbClr val="00B050"/>
                </a:solidFill>
              </a:rPr>
              <a:t>начерти прямую линию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2.  </a:t>
            </a:r>
            <a:r>
              <a:rPr lang="ru-RU" sz="2800" cap="none" dirty="0" smtClean="0">
                <a:solidFill>
                  <a:srgbClr val="336600"/>
                </a:solidFill>
              </a:rPr>
              <a:t>на ней поставь две точки А и В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ru-RU" sz="2800" cap="none" dirty="0" smtClean="0">
                <a:solidFill>
                  <a:srgbClr val="00B050"/>
                </a:solidFill>
              </a:rPr>
              <a:t>  проведи две окружности, чтобы точки</a:t>
            </a:r>
            <a:br>
              <a:rPr lang="ru-RU" sz="2800" cap="none" dirty="0" smtClean="0">
                <a:solidFill>
                  <a:srgbClr val="00B050"/>
                </a:solidFill>
              </a:rPr>
            </a:br>
            <a:r>
              <a:rPr lang="ru-RU" sz="2800" cap="none" dirty="0" smtClean="0">
                <a:solidFill>
                  <a:srgbClr val="00B050"/>
                </a:solidFill>
              </a:rPr>
              <a:t>      А  и  В  стали центрами окружностей</a:t>
            </a:r>
            <a:br>
              <a:rPr lang="ru-RU" sz="2800" cap="none" dirty="0" smtClean="0">
                <a:solidFill>
                  <a:srgbClr val="00B050"/>
                </a:solidFill>
              </a:rPr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4.  </a:t>
            </a:r>
            <a:r>
              <a:rPr lang="ru-RU" sz="2800" cap="none" dirty="0" smtClean="0">
                <a:solidFill>
                  <a:srgbClr val="336600"/>
                </a:solidFill>
              </a:rPr>
              <a:t>точки пересечения окружностей   </a:t>
            </a:r>
            <a:br>
              <a:rPr lang="ru-RU" sz="2800" cap="none" dirty="0" smtClean="0">
                <a:solidFill>
                  <a:srgbClr val="336600"/>
                </a:solidFill>
              </a:rPr>
            </a:br>
            <a:r>
              <a:rPr lang="ru-RU" sz="2800" cap="none" dirty="0" smtClean="0">
                <a:solidFill>
                  <a:srgbClr val="336600"/>
                </a:solidFill>
              </a:rPr>
              <a:t>      обозначь буквами С и </a:t>
            </a:r>
            <a:r>
              <a:rPr lang="en-US" sz="2800" cap="none" dirty="0" smtClean="0">
                <a:solidFill>
                  <a:srgbClr val="336600"/>
                </a:solidFill>
              </a:rPr>
              <a:t>D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5.</a:t>
            </a:r>
            <a:r>
              <a:rPr lang="ru-RU" sz="2800" cap="none" dirty="0" smtClean="0">
                <a:solidFill>
                  <a:srgbClr val="00B050"/>
                </a:solidFill>
              </a:rPr>
              <a:t>  через полученные точки С и </a:t>
            </a:r>
            <a:r>
              <a:rPr lang="en-US" sz="2800" cap="none" dirty="0" smtClean="0">
                <a:solidFill>
                  <a:srgbClr val="00B050"/>
                </a:solidFill>
              </a:rPr>
              <a:t>D</a:t>
            </a:r>
            <a:r>
              <a:rPr lang="ru-RU" sz="2800" cap="none" dirty="0" smtClean="0">
                <a:solidFill>
                  <a:srgbClr val="00B050"/>
                </a:solidFill>
              </a:rPr>
              <a:t> </a:t>
            </a:r>
            <a:br>
              <a:rPr lang="ru-RU" sz="2800" cap="none" dirty="0" smtClean="0">
                <a:solidFill>
                  <a:srgbClr val="00B050"/>
                </a:solidFill>
              </a:rPr>
            </a:br>
            <a:r>
              <a:rPr lang="ru-RU" sz="2800" cap="none" dirty="0" smtClean="0">
                <a:solidFill>
                  <a:srgbClr val="00B050"/>
                </a:solidFill>
              </a:rPr>
              <a:t>      проведи  прямую линию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6.</a:t>
            </a:r>
            <a:r>
              <a:rPr lang="ru-RU" sz="2800" cap="none" dirty="0" smtClean="0">
                <a:solidFill>
                  <a:srgbClr val="336600"/>
                </a:solidFill>
              </a:rPr>
              <a:t>  точку пересечения двух прямых </a:t>
            </a:r>
            <a:br>
              <a:rPr lang="ru-RU" sz="2800" cap="none" dirty="0" smtClean="0">
                <a:solidFill>
                  <a:srgbClr val="336600"/>
                </a:solidFill>
              </a:rPr>
            </a:br>
            <a:r>
              <a:rPr lang="ru-RU" sz="2800" cap="none" dirty="0" smtClean="0">
                <a:solidFill>
                  <a:srgbClr val="336600"/>
                </a:solidFill>
              </a:rPr>
              <a:t>      линий обозначь буквой  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5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ПОСТРОЕНИЕ  ПРЯМОГО  УГЛА </a:t>
            </a:r>
          </a:p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  ПОМОЩЬЮ  ЦИРКУЛЯ  И  ЛИНЕЙКИ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722313" y="1285875"/>
            <a:ext cx="7772400" cy="4483100"/>
          </a:xfrm>
        </p:spPr>
        <p:txBody>
          <a:bodyPr/>
          <a:lstStyle/>
          <a:p>
            <a:pPr algn="ctr" eaLnBrk="1" hangingPunct="1"/>
            <a:r>
              <a:rPr lang="ru-RU" sz="3600" cap="none" smtClean="0">
                <a:solidFill>
                  <a:srgbClr val="C00000"/>
                </a:solidFill>
              </a:rPr>
              <a:t/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- Что нового вы сегодня узнали?</a:t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 </a:t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- Чему вы научились на уроке?</a:t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/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- Сколько способов построения прямого угла вы теперь знаете?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>
          <a:xfrm>
            <a:off x="722313" y="285750"/>
            <a:ext cx="77724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336600"/>
                </a:solidFill>
              </a:rPr>
              <a:t>  ИТОГ 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8000"/>
                </a:solidFill>
              </a:rPr>
              <a:t/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/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>А на латинском языке</a:t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> слово  “Логос” –  наука,</a:t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> а  “Эко”  -  дом.</a:t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> Получается, это наука о доме. </a:t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>Но не о доме в обычном смысле, нет, </a:t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sz="3600" b="1" i="1" smtClean="0">
                <a:solidFill>
                  <a:srgbClr val="008000"/>
                </a:solidFill>
              </a:rPr>
              <a:t>это наука о нашем общем доме – </a:t>
            </a:r>
            <a:br>
              <a:rPr lang="ru-RU" sz="3600" b="1" i="1" smtClean="0">
                <a:solidFill>
                  <a:srgbClr val="008000"/>
                </a:solidFill>
              </a:rPr>
            </a:br>
            <a:r>
              <a:rPr lang="ru-RU" b="1" smtClean="0">
                <a:solidFill>
                  <a:srgbClr val="008000"/>
                </a:solidFill>
              </a:rPr>
              <a:t>ПРИРОДЕ.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25"/>
            <a:ext cx="7772400" cy="41973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i="1" dirty="0" smtClean="0">
                <a:solidFill>
                  <a:srgbClr val="FF0000"/>
                </a:solidFill>
              </a:rPr>
              <a:t>стр. 34, № 158.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336600"/>
                </a:solidFill>
              </a:rPr>
              <a:t>1. выполнить решение задачи</a:t>
            </a:r>
            <a:br>
              <a:rPr lang="ru-RU" sz="2800" dirty="0" smtClean="0">
                <a:solidFill>
                  <a:srgbClr val="336600"/>
                </a:solidFill>
              </a:rPr>
            </a:br>
            <a:r>
              <a:rPr lang="ru-RU" sz="2800" dirty="0" smtClean="0">
                <a:solidFill>
                  <a:srgbClr val="336600"/>
                </a:solidFill>
              </a:rPr>
              <a:t/>
            </a:r>
            <a:br>
              <a:rPr lang="ru-RU" sz="2800" dirty="0" smtClean="0">
                <a:solidFill>
                  <a:srgbClr val="336600"/>
                </a:solidFill>
              </a:rPr>
            </a:br>
            <a:r>
              <a:rPr lang="ru-RU" sz="2800" dirty="0" smtClean="0">
                <a:solidFill>
                  <a:srgbClr val="336600"/>
                </a:solidFill>
              </a:rPr>
              <a:t>2. составить краткую запись и решить задачу</a:t>
            </a:r>
            <a:br>
              <a:rPr lang="ru-RU" sz="2800" dirty="0" smtClean="0">
                <a:solidFill>
                  <a:srgbClr val="336600"/>
                </a:solidFill>
              </a:rPr>
            </a:br>
            <a:r>
              <a:rPr lang="ru-RU" sz="2800" dirty="0" smtClean="0">
                <a:solidFill>
                  <a:srgbClr val="336600"/>
                </a:solidFill>
              </a:rPr>
              <a:t/>
            </a:r>
            <a:br>
              <a:rPr lang="ru-RU" sz="2800" dirty="0" smtClean="0">
                <a:solidFill>
                  <a:srgbClr val="336600"/>
                </a:solidFill>
              </a:rPr>
            </a:br>
            <a:r>
              <a:rPr lang="ru-RU" sz="2800" dirty="0" smtClean="0">
                <a:solidFill>
                  <a:srgbClr val="336600"/>
                </a:solidFill>
              </a:rPr>
              <a:t>3. составить краткую запись, решить задачу и сделать чертёж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0723" name="Текст 2"/>
          <p:cNvSpPr>
            <a:spLocks noGrp="1"/>
          </p:cNvSpPr>
          <p:nvPr>
            <p:ph type="body" idx="1"/>
          </p:nvPr>
        </p:nvSpPr>
        <p:spPr>
          <a:xfrm>
            <a:off x="722313" y="357188"/>
            <a:ext cx="7772400" cy="107156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8000"/>
                </a:solidFill>
              </a:rPr>
              <a:t>  ЗАДАНИЕ  НА  ДОМ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ctrTitle"/>
          </p:nvPr>
        </p:nvSpPr>
        <p:spPr>
          <a:xfrm>
            <a:off x="642938" y="2357438"/>
            <a:ext cx="8286750" cy="2071687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C00000"/>
                </a:solidFill>
              </a:rPr>
              <a:t> КАК  ВАШЕ  НАСТРОЕНИЕ?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nap05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4138612" cy="3111500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pic>
        <p:nvPicPr>
          <p:cNvPr id="32771" name="Picture 3" descr="ребус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933825"/>
            <a:ext cx="4176712" cy="2540000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292725" y="1484313"/>
            <a:ext cx="25923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Вершина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1584325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Луч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84663" y="333375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2775" name="Picture 7" descr="1_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 descr="lip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2133600"/>
            <a:ext cx="31051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3796" name="Picture 4" descr="1_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6838950" y="620713"/>
            <a:ext cx="23050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200" b="1">
                <a:latin typeface="Times New Roman" pitchFamily="18" charset="0"/>
              </a:rPr>
              <a:t>,,</a:t>
            </a:r>
          </a:p>
        </p:txBody>
      </p:sp>
      <p:pic>
        <p:nvPicPr>
          <p:cNvPr id="33798" name="Picture 8" descr="onion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2133600"/>
            <a:ext cx="318928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3419475" y="3284538"/>
            <a:ext cx="10810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600" b="1">
                <a:latin typeface="Times New Roman" pitchFamily="18" charset="0"/>
              </a:rPr>
              <a:t>,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3276600" y="5661025"/>
            <a:ext cx="21590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Луч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211638" y="306388"/>
            <a:ext cx="211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4819" name="Picture 3" descr="snap0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67125"/>
            <a:ext cx="4749800" cy="20288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6011863" y="1628775"/>
            <a:ext cx="230505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867400" y="4005263"/>
            <a:ext cx="24495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Диаметр</a:t>
            </a:r>
          </a:p>
        </p:txBody>
      </p:sp>
      <p:pic>
        <p:nvPicPr>
          <p:cNvPr id="34822" name="Picture 6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341438"/>
            <a:ext cx="4751387" cy="20161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  <a:b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5843" name="Picture 3" descr="диагональ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84313"/>
            <a:ext cx="4465638" cy="1944687"/>
          </a:xfrm>
          <a:noFill/>
          <a:ln w="76200">
            <a:solidFill>
              <a:srgbClr val="808000"/>
            </a:solidFill>
          </a:ln>
        </p:spPr>
      </p:pic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5435600" y="2133600"/>
            <a:ext cx="2663825" cy="66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Диагональ</a:t>
            </a: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789363"/>
            <a:ext cx="4465638" cy="2303462"/>
          </a:xfrm>
          <a:prstGeom prst="rect">
            <a:avLst/>
          </a:prstGeom>
          <a:solidFill>
            <a:srgbClr val="FFFF00"/>
          </a:solidFill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5435600" y="4437063"/>
            <a:ext cx="2665413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Квадрат</a:t>
            </a:r>
          </a:p>
        </p:txBody>
      </p:sp>
      <p:pic>
        <p:nvPicPr>
          <p:cNvPr id="35847" name="Picture 7" descr="1_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6867" name="Рисунок 4" descr="img1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557338"/>
            <a:ext cx="5184775" cy="2016125"/>
          </a:xfrm>
          <a:noFill/>
          <a:ln w="76200">
            <a:solidFill>
              <a:srgbClr val="808000"/>
            </a:solidFill>
          </a:ln>
        </p:spPr>
      </p:pic>
      <p:pic>
        <p:nvPicPr>
          <p:cNvPr id="36868" name="Рисунок 5" descr="img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183063"/>
            <a:ext cx="5178425" cy="20542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011863" y="2133600"/>
            <a:ext cx="2592387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Сложение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5795963" y="4581525"/>
            <a:ext cx="30241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Вычитание</a:t>
            </a:r>
          </a:p>
        </p:txBody>
      </p:sp>
      <p:pic>
        <p:nvPicPr>
          <p:cNvPr id="36871" name="Picture 7" descr="1_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357438"/>
            <a:ext cx="8215312" cy="2071687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СПАСИБО  ЗА  УРОК !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1571625"/>
          </a:xfrm>
        </p:spPr>
        <p:txBody>
          <a:bodyPr/>
          <a:lstStyle/>
          <a:p>
            <a:pPr eaLnBrk="1" hangingPunct="1"/>
            <a:r>
              <a:rPr lang="ru-RU" b="1" u="sng" smtClean="0">
                <a:solidFill>
                  <a:srgbClr val="0070C0"/>
                </a:solidFill>
              </a:rPr>
              <a:t>460  кг </a:t>
            </a:r>
            <a:r>
              <a:rPr lang="ru-RU" b="1" smtClean="0">
                <a:solidFill>
                  <a:srgbClr val="0070C0"/>
                </a:solidFill>
              </a:rPr>
              <a:t>чистого воздуха нужно ребятам нашего класса в сутки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500" y="2286000"/>
            <a:ext cx="8143875" cy="1857375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4400" b="1" u="sng" dirty="0" smtClean="0">
                <a:solidFill>
                  <a:schemeClr val="accent2">
                    <a:lumMod val="75000"/>
                  </a:schemeClr>
                </a:solidFill>
              </a:rPr>
              <a:t>2  литра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пресной воды вытекает за 1 час, если кран подтекает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" y="4000500"/>
            <a:ext cx="8115300" cy="21256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400" b="1" u="sng" smtClean="0">
                <a:solidFill>
                  <a:srgbClr val="336600"/>
                </a:solidFill>
              </a:rPr>
              <a:t>25 000</a:t>
            </a:r>
            <a:r>
              <a:rPr lang="ru-RU" sz="4400" b="1" smtClean="0">
                <a:solidFill>
                  <a:srgbClr val="336600"/>
                </a:solidFill>
              </a:rPr>
              <a:t>   видов растений находится на грани исчезновения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78643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Найди  неизвестное  число</a:t>
            </a: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/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3234 - *** =2484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rgbClr val="C00000"/>
                </a:solidFill>
              </a:rPr>
              <a:t>*** + 263 = 423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rgbClr val="C00000"/>
                </a:solidFill>
              </a:rPr>
              <a:t>**** - 438 = 562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800" b="1" smtClean="0">
                <a:solidFill>
                  <a:srgbClr val="008000"/>
                </a:solidFill>
              </a:rPr>
              <a:t>вычисли столбиком</a:t>
            </a:r>
            <a:endParaRPr lang="ru-RU" b="1" smtClean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428625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21443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РЕЗУЛЬТАТЫ  ВЫЧИСЛЕНИЙ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       </a:t>
            </a:r>
            <a:r>
              <a:rPr lang="ru-RU" sz="3600" b="1" smtClean="0">
                <a:solidFill>
                  <a:srgbClr val="C00000"/>
                </a:solidFill>
              </a:rPr>
              <a:t>750</a:t>
            </a:r>
            <a:endParaRPr lang="ru-RU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sz="2800" b="1" smtClean="0"/>
              <a:t>Столько жуков-короедов съедает за день дятел.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</a:t>
            </a:r>
            <a:r>
              <a:rPr lang="ru-RU" sz="3600" b="1" smtClean="0">
                <a:solidFill>
                  <a:srgbClr val="C00000"/>
                </a:solidFill>
              </a:rPr>
              <a:t>160</a:t>
            </a:r>
            <a:r>
              <a:rPr lang="ru-RU" smtClean="0"/>
              <a:t>             </a:t>
            </a:r>
          </a:p>
          <a:p>
            <a:pPr eaLnBrk="1" hangingPunct="1"/>
            <a:r>
              <a:rPr lang="ru-RU" sz="2800" b="1" smtClean="0"/>
              <a:t>Столько съедает за день тли божья коровка.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</a:t>
            </a:r>
            <a:r>
              <a:rPr lang="ru-RU" sz="3600" b="1" smtClean="0">
                <a:solidFill>
                  <a:srgbClr val="C00000"/>
                </a:solidFill>
              </a:rPr>
              <a:t>1000</a:t>
            </a:r>
            <a:endParaRPr lang="ru-RU" b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sz="2800" b="1" smtClean="0"/>
              <a:t>Столько полевых мышей уничтожает сова за                        один год.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336600"/>
                </a:solidFill>
              </a:rPr>
              <a:t>Мы хотим, чтоб птицы пели!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Чтобы были голубыми небеса!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Чтобы речка серебрилась,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Чтобы белочка резвилась!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Мы хотим, чтоб солнце грело,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И берёзка зеленела.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Чтобы этого добиться,</a:t>
            </a:r>
            <a:r>
              <a:rPr lang="ru-RU" b="1" smtClean="0">
                <a:solidFill>
                  <a:srgbClr val="336600"/>
                </a:solidFill>
              </a:rPr>
              <a:t/>
            </a:r>
            <a:br>
              <a:rPr lang="ru-RU" b="1" smtClean="0">
                <a:solidFill>
                  <a:srgbClr val="336600"/>
                </a:solidFill>
              </a:rPr>
            </a:br>
            <a:r>
              <a:rPr lang="ru-RU" b="1" i="1" smtClean="0">
                <a:solidFill>
                  <a:srgbClr val="336600"/>
                </a:solidFill>
              </a:rPr>
              <a:t>Надо хорошо учиться!</a:t>
            </a:r>
            <a:endParaRPr lang="ru-RU" b="1" smtClean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336600"/>
                </a:solidFill>
              </a:rPr>
              <a:t>ТЕСТ   «ЛИНИИ»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rgbClr val="336600"/>
                </a:solidFill>
              </a:rPr>
              <a:t>ПРОВЕРЬ  САМ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586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57214"/>
                <a:gridCol w="7472386"/>
              </a:tblGrid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1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ломаная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двумя большими латинскими буквами или одной маленькой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прямой, имеющая начало, но не имеющая конца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прямой, имеющая начало и конец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5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отрезка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ёз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Берёзка</Template>
  <TotalTime>429</TotalTime>
  <Words>288</Words>
  <Application>Microsoft Office PowerPoint</Application>
  <PresentationFormat>Экран (4:3)</PresentationFormat>
  <Paragraphs>89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</vt:lpstr>
      <vt:lpstr>Bodoni MT Black</vt:lpstr>
      <vt:lpstr>Comic Sans MS</vt:lpstr>
      <vt:lpstr>Times New Roman</vt:lpstr>
      <vt:lpstr>Берёзка</vt:lpstr>
      <vt:lpstr>Прекрасно всё на небе! Прекрасно на земле! Прекрасно в нашем классе! Прекрасно всё во мне!</vt:lpstr>
      <vt:lpstr>«Мы – хозяева нашей природы,  и она для нас кладовая солнца  с великими сокровищами жизни. Для рыбы нужна чистая вода – будем охранять наши водоёмы.  В лесах, степях и горах разные ценные животные – будем охранять наши леса, поля, горы.  А человеку нужна Родина.  И охранять природу – значит охранять Родину»                    М.Пришвин</vt:lpstr>
      <vt:lpstr>Слайд 3</vt:lpstr>
      <vt:lpstr>460  кг чистого воздуха нужно ребятам нашего класса в сутки</vt:lpstr>
      <vt:lpstr>Найди  неизвестное  число  3234 - *** =2484  *** + 263 = 423  **** - 438 = 562  вычисли столбиком</vt:lpstr>
      <vt:lpstr>РЕЗУЛЬТАТЫ  ВЫЧИСЛЕНИЙ</vt:lpstr>
      <vt:lpstr>Мы хотим, чтоб птицы пели! Чтобы были голубыми небеса! Чтобы речка серебрилась, Чтобы белочка резвилась! Мы хотим, чтоб солнце грело, И берёзка зеленела. Чтобы этого добиться, Надо хорошо учиться!</vt:lpstr>
      <vt:lpstr>ТЕСТ   «ЛИНИИ»</vt:lpstr>
      <vt:lpstr>ПРОВЕРЬ  САМ</vt:lpstr>
      <vt:lpstr>Слайд 10</vt:lpstr>
      <vt:lpstr> Удивительная страна - Геометрия! Фигуры и линии в ней живут, Меряют, чертят и узнают: Периметр, площадь, длину, ширину, Диаметр, радиус и высоту! Скорей собирай своих знаний багаж! Готовь поскорее  свой карандаш! </vt:lpstr>
      <vt:lpstr>НАЗОВИТЕ  ФИГУРУ</vt:lpstr>
      <vt:lpstr>Слайд 13</vt:lpstr>
      <vt:lpstr>Слайд 14</vt:lpstr>
      <vt:lpstr> </vt:lpstr>
      <vt:lpstr>ПРАКТИЧЕСКАЯ  РАБОТА</vt:lpstr>
      <vt:lpstr>Слайд 17</vt:lpstr>
      <vt:lpstr>ОСТОРОЖНО ! ОСТРЫЕ  ПРЕДМЕТЫ !</vt:lpstr>
      <vt:lpstr>Слайд 19</vt:lpstr>
      <vt:lpstr>                              А Л Г О Р И Т М  1.  начерти прямую линию 2.  на ней поставь две точки А и В 3.  проведи две окружности, чтобы точки       А  и  В  стали центрами окружностей 4.  точки пересечения окружностей          обозначь буквами С и D 5.  через полученные точки С и D        проведи  прямую линию 6.  точку пересечения двух прямых        линий обозначь буквой  О </vt:lpstr>
      <vt:lpstr> - Что нового вы сегодня узнали?   - Чему вы научились на уроке?  - Сколько способов построения прямого угла вы теперь знаете?</vt:lpstr>
      <vt:lpstr>  А на латинском языке  слово  “Логос” –  наука,  а  “Эко”  -  дом.  Получается, это наука о доме.  Но не о доме в обычном смысле, нет,  это наука о нашем общем доме –  ПРИРОДЕ. </vt:lpstr>
      <vt:lpstr>стр. 34, № 158.   1. выполнить решение задачи  2. составить краткую запись и решить задачу  3. составить краткую запись, решить задачу и сделать чертёж </vt:lpstr>
      <vt:lpstr> КАК  ВАШЕ  НАСТРОЕНИЕ?</vt:lpstr>
      <vt:lpstr>Слайд 25</vt:lpstr>
      <vt:lpstr>Ребусы</vt:lpstr>
      <vt:lpstr>Слайд 27</vt:lpstr>
      <vt:lpstr>Ребусы </vt:lpstr>
      <vt:lpstr>Ребусы</vt:lpstr>
      <vt:lpstr>СПАСИБО  ЗА  УРОК 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Прекрасно всё на небе! Прекрасно на земле! Прекрасно в нашем классе! Прекрасно всё во мне!</dc:title>
  <dc:creator> Авдакова Е.В.</dc:creator>
  <cp:lastModifiedBy>UserXP</cp:lastModifiedBy>
  <cp:revision>42</cp:revision>
  <dcterms:created xsi:type="dcterms:W3CDTF">2010-10-18T15:11:47Z</dcterms:created>
  <dcterms:modified xsi:type="dcterms:W3CDTF">2011-03-10T19:05:54Z</dcterms:modified>
</cp:coreProperties>
</file>