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3" r:id="rId5"/>
    <p:sldId id="265" r:id="rId6"/>
    <p:sldId id="266" r:id="rId7"/>
    <p:sldId id="262" r:id="rId8"/>
    <p:sldId id="260" r:id="rId9"/>
    <p:sldId id="259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29F3-C94E-470D-BA35-CACFEF9D5D36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7B51-09E3-4297-8A97-249E9DE3AD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29F3-C94E-470D-BA35-CACFEF9D5D36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7B51-09E3-4297-8A97-249E9DE3AD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29F3-C94E-470D-BA35-CACFEF9D5D36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7B51-09E3-4297-8A97-249E9DE3AD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29F3-C94E-470D-BA35-CACFEF9D5D36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7B51-09E3-4297-8A97-249E9DE3AD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29F3-C94E-470D-BA35-CACFEF9D5D36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7B51-09E3-4297-8A97-249E9DE3AD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29F3-C94E-470D-BA35-CACFEF9D5D36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7B51-09E3-4297-8A97-249E9DE3AD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29F3-C94E-470D-BA35-CACFEF9D5D36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7B51-09E3-4297-8A97-249E9DE3AD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29F3-C94E-470D-BA35-CACFEF9D5D36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7B51-09E3-4297-8A97-249E9DE3AD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29F3-C94E-470D-BA35-CACFEF9D5D36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7B51-09E3-4297-8A97-249E9DE3AD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29F3-C94E-470D-BA35-CACFEF9D5D36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7B51-09E3-4297-8A97-249E9DE3AD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29F3-C94E-470D-BA35-CACFEF9D5D36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7B51-09E3-4297-8A97-249E9DE3AD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729F3-C94E-470D-BA35-CACFEF9D5D36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A7B51-09E3-4297-8A97-249E9DE3AD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Методическое обеспечение образовательного процесса </a:t>
            </a:r>
            <a:endParaRPr lang="ru-RU" sz="2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455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i="1" dirty="0" err="1" smtClean="0">
                <a:solidFill>
                  <a:srgbClr val="002060"/>
                </a:solidFill>
                <a:latin typeface="Georgia" pitchFamily="18" charset="0"/>
              </a:rPr>
              <a:t>Портфолио</a:t>
            </a:r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 профессиональных достижений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Тоцкой Татьяны Юрьевны,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Специальность 050144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«Дошкольное образование»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3074" name="Picture 2" descr="G:\Все все\Фото к Морозко\P100023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85918" y="4000504"/>
            <a:ext cx="2939194" cy="257178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628" y="4000504"/>
            <a:ext cx="23574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Georgia" pitchFamily="18" charset="0"/>
              </a:rPr>
              <a:t>«Сердце отдаю детям»</a:t>
            </a:r>
            <a:endParaRPr lang="ru-RU" sz="36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85728"/>
            <a:ext cx="8329642" cy="5840435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600" b="1" i="1" dirty="0" smtClean="0">
                <a:solidFill>
                  <a:srgbClr val="002060"/>
                </a:solidFill>
                <a:latin typeface="Georgia" pitchFamily="18" charset="0"/>
              </a:rPr>
              <a:t>Работая воспитателем, каждый должен </a:t>
            </a:r>
            <a:r>
              <a:rPr lang="ru-RU" sz="2000" b="1" i="1" dirty="0" smtClean="0">
                <a:solidFill>
                  <a:srgbClr val="002060"/>
                </a:solidFill>
                <a:latin typeface="Georgia" pitchFamily="18" charset="0"/>
              </a:rPr>
              <a:t>понимать, что перед ним огромная ответственность за  каждого ребенка в отдельности, ответственность  перед родителями, да и перед обществом в целом, потому что наши дети – будущее нации.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Georgia" pitchFamily="18" charset="0"/>
              </a:rPr>
              <a:t>    Молодые ветви растут выше старых. И это прекрасно,  когда ветви благородного растения будут не только высокими, но и добрыми, здоровыми, дарящими  тепло. И когда ты увидишь результаты своего труда, поймешь, что ты нашел призвание, а значит, ты счастливый человек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G:\Все все\Фото к Морозко\P1000136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71538" y="4286256"/>
            <a:ext cx="3071834" cy="2303875"/>
          </a:xfrm>
          <a:prstGeom prst="rect">
            <a:avLst/>
          </a:prstGeom>
          <a:noFill/>
        </p:spPr>
      </p:pic>
      <p:pic>
        <p:nvPicPr>
          <p:cNvPr id="8" name="Picture 5" descr="C:\Users\СВЯЗНОЙ\Desktop\пуш\SAM_106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857752" y="4214818"/>
            <a:ext cx="3433322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714380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  <a:latin typeface="Georgia" pitchFamily="18" charset="0"/>
              </a:rPr>
              <a:t>В  своей деятельности я придерживаюсь позиции известного педагога Ш.А. </a:t>
            </a:r>
            <a:r>
              <a:rPr lang="ru-RU" sz="2400" b="1" i="1" dirty="0" err="1" smtClean="0">
                <a:solidFill>
                  <a:srgbClr val="7030A0"/>
                </a:solidFill>
                <a:latin typeface="Georgia" pitchFamily="18" charset="0"/>
              </a:rPr>
              <a:t>Амонашвили</a:t>
            </a:r>
            <a:r>
              <a:rPr lang="ru-RU" sz="2400" b="1" i="1" dirty="0" smtClean="0">
                <a:solidFill>
                  <a:srgbClr val="7030A0"/>
                </a:solidFill>
                <a:latin typeface="Georgia" pitchFamily="18" charset="0"/>
              </a:rPr>
              <a:t>    </a:t>
            </a:r>
            <a:endParaRPr lang="ru-RU" sz="2400" b="1" i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714488"/>
            <a:ext cx="7786742" cy="4071966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Надо видеть себя в детях, чтобы помочь им стать взрослыми, надо принимать их как повторение детства , чтобы совершенствоваться самому, надо, наконец, жить жизнью детей , чтобы быть гуманным педагогом</a:t>
            </a:r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Мое педагогическое кредо</a:t>
            </a:r>
            <a:endParaRPr lang="ru-RU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214422"/>
            <a:ext cx="4040188" cy="4911741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/>
              <a:t>        </a:t>
            </a:r>
            <a:r>
              <a:rPr lang="ru-RU" sz="2900" b="1" i="1" dirty="0">
                <a:solidFill>
                  <a:srgbClr val="C00000"/>
                </a:solidFill>
                <a:latin typeface="Georgia" pitchFamily="18" charset="0"/>
              </a:rPr>
              <a:t>Моя педагогическая </a:t>
            </a:r>
            <a:r>
              <a:rPr lang="ru-RU" sz="2900" b="1" i="1" dirty="0" smtClean="0">
                <a:solidFill>
                  <a:srgbClr val="C00000"/>
                </a:solidFill>
                <a:latin typeface="Georgia" pitchFamily="18" charset="0"/>
              </a:rPr>
              <a:t>позиция, как воспитателя,  </a:t>
            </a:r>
            <a:r>
              <a:rPr lang="ru-RU" sz="2900" b="1" i="1" dirty="0">
                <a:solidFill>
                  <a:srgbClr val="C00000"/>
                </a:solidFill>
                <a:latin typeface="Georgia" pitchFamily="18" charset="0"/>
              </a:rPr>
              <a:t>заключается в принятии ребенка как личности, признании его индивидуального своеобразия, его права проявлять свое Я. Надо помочь ребенку стать уникальной личностью, надо поддержать его, доказать, что каждый по-своему талантлив. Пусть он сам удивится, насколько он хорош, красив и умен! Надо одинаково любить и шалуна, и послушного, и сообразительного, и тугодума, и ленивого, и прилежного</a:t>
            </a:r>
            <a:r>
              <a:rPr lang="ru-RU" dirty="0"/>
              <a:t>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C:\Users\СВЯЗНОЙ\Desktop\пуш\SAM_1156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786314" y="928670"/>
            <a:ext cx="3661821" cy="2838153"/>
          </a:xfrm>
          <a:prstGeom prst="rect">
            <a:avLst/>
          </a:prstGeom>
          <a:noFill/>
        </p:spPr>
      </p:pic>
      <p:pic>
        <p:nvPicPr>
          <p:cNvPr id="8" name="Содержимое 3" descr="C:\Users\директор\Desktop\фото\фотографии\фото 1\100DICAM\DSCI0398.JPG"/>
          <p:cNvPicPr>
            <a:picLocks/>
          </p:cNvPicPr>
          <p:nvPr/>
        </p:nvPicPr>
        <p:blipFill>
          <a:blip r:embed="rId3" cstate="screen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214942" y="4000504"/>
            <a:ext cx="3143272" cy="2500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21431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28604"/>
            <a:ext cx="8572560" cy="5929354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B050"/>
                </a:solidFill>
                <a:latin typeface="Georgia" pitchFamily="18" charset="0"/>
              </a:rPr>
              <a:t>Работаю по программе «От рождения до школы».</a:t>
            </a:r>
          </a:p>
          <a:p>
            <a:pPr algn="l"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B050"/>
                </a:solidFill>
                <a:latin typeface="Georgia" pitchFamily="18" charset="0"/>
              </a:rPr>
              <a:t>Применяю современные образовательные технологии: технология проблемного обучения, </a:t>
            </a:r>
            <a:r>
              <a:rPr lang="ru-RU" b="1" i="1" dirty="0" err="1" smtClean="0">
                <a:solidFill>
                  <a:srgbClr val="00B050"/>
                </a:solidFill>
                <a:latin typeface="Georgia" pitchFamily="18" charset="0"/>
              </a:rPr>
              <a:t>здоровьесберегающая</a:t>
            </a:r>
            <a:r>
              <a:rPr lang="ru-RU" b="1" i="1" dirty="0" smtClean="0">
                <a:solidFill>
                  <a:srgbClr val="00B050"/>
                </a:solidFill>
                <a:latin typeface="Georgia" pitchFamily="18" charset="0"/>
              </a:rPr>
              <a:t>, игровая, информационно – коммуникативная, технология проектной и исследовательской деятельности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Georgia" pitchFamily="18" charset="0"/>
              </a:rPr>
              <a:t>Наиболее удачные исследования и проекты</a:t>
            </a:r>
            <a:endParaRPr lang="ru-RU" sz="3200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sz="2400" b="1" i="1" dirty="0" smtClean="0">
                <a:solidFill>
                  <a:srgbClr val="00B050"/>
                </a:solidFill>
                <a:latin typeface="Georgia" pitchFamily="18" charset="0"/>
              </a:rPr>
              <a:t>Проект «Наша рассада – подарок детскому саду», основная цель – привитие трудолюбия и навыков самостоятельной работы дошкольника.</a:t>
            </a:r>
            <a:endParaRPr lang="ru-RU" sz="2400" b="1" i="1" dirty="0">
              <a:solidFill>
                <a:srgbClr val="00B050"/>
              </a:solidFill>
              <a:latin typeface="Georgia" pitchFamily="18" charset="0"/>
            </a:endParaRPr>
          </a:p>
        </p:txBody>
      </p:sp>
      <p:pic>
        <p:nvPicPr>
          <p:cNvPr id="2050" name="Picture 2" descr="H:\DCIM\100PHOTO\SAM_040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71472" y="3071810"/>
            <a:ext cx="4643438" cy="2696761"/>
          </a:xfrm>
          <a:prstGeom prst="rect">
            <a:avLst/>
          </a:prstGeom>
          <a:noFill/>
        </p:spPr>
      </p:pic>
      <p:pic>
        <p:nvPicPr>
          <p:cNvPr id="2051" name="Picture 3" descr="H:\DCIM\100PHOTO\SAM_0407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357818" y="3071810"/>
            <a:ext cx="3571900" cy="2678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00B050"/>
                </a:solidFill>
                <a:latin typeface="Georgia" pitchFamily="18" charset="0"/>
              </a:rPr>
              <a:t>Исследовательская работа «Моё село родное»,</a:t>
            </a:r>
            <a:br>
              <a:rPr lang="ru-RU" sz="2400" b="1" i="1" dirty="0" smtClean="0">
                <a:solidFill>
                  <a:srgbClr val="00B050"/>
                </a:solidFill>
                <a:latin typeface="Georgia" pitchFamily="18" charset="0"/>
              </a:rPr>
            </a:br>
            <a:r>
              <a:rPr lang="ru-RU" sz="2400" b="1" i="1" dirty="0" smtClean="0">
                <a:solidFill>
                  <a:srgbClr val="00B050"/>
                </a:solidFill>
                <a:latin typeface="Georgia" pitchFamily="18" charset="0"/>
              </a:rPr>
              <a:t>основная цель: воспитание патриотизма через  изучение истории малой родины</a:t>
            </a:r>
            <a:endParaRPr lang="ru-RU" sz="2400" b="1" i="1" dirty="0">
              <a:solidFill>
                <a:srgbClr val="00B050"/>
              </a:solidFill>
              <a:latin typeface="Georgia" pitchFamily="18" charset="0"/>
            </a:endParaRPr>
          </a:p>
        </p:txBody>
      </p:sp>
      <p:pic>
        <p:nvPicPr>
          <p:cNvPr id="4" name="Содержимое 4" descr="1"/>
          <p:cNvPicPr>
            <a:picLocks noGrp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1857356" y="1714488"/>
            <a:ext cx="5501524" cy="1962744"/>
          </a:xfrm>
          <a:prstGeom prst="rect">
            <a:avLst/>
          </a:prstGeom>
        </p:spPr>
      </p:pic>
      <p:pic>
        <p:nvPicPr>
          <p:cNvPr id="5" name="Содержимое 6" descr="малая камала"/>
          <p:cNvPicPr>
            <a:picLocks/>
          </p:cNvPicPr>
          <p:nvPr/>
        </p:nvPicPr>
        <p:blipFill>
          <a:blip r:embed="rId3" cstate="screen">
            <a:lum bright="-20000"/>
          </a:blip>
          <a:srcRect/>
          <a:stretch>
            <a:fillRect/>
          </a:stretch>
        </p:blipFill>
        <p:spPr bwMode="auto">
          <a:xfrm>
            <a:off x="2714612" y="3786166"/>
            <a:ext cx="3500462" cy="2643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ru-RU" sz="3200" i="1" dirty="0" smtClean="0">
                <a:solidFill>
                  <a:srgbClr val="7030A0"/>
                </a:solidFill>
                <a:latin typeface="Georgia" pitchFamily="18" charset="0"/>
              </a:rPr>
              <a:t>Наши достижения</a:t>
            </a:r>
            <a:endParaRPr lang="ru-RU" sz="3200" i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rot="10800000" flipV="1">
            <a:off x="457200" y="1071546"/>
            <a:ext cx="4040188" cy="463567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000108"/>
            <a:ext cx="4040188" cy="512605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  <a:latin typeface="Georgia" pitchFamily="18" charset="0"/>
              </a:rPr>
              <a:t>          Надо помочь ребенку стать уникальной личностью. Именно поэтому я разработала воспитательную систему «Зажги свою звезду!»Чем длиннее лучи Звезды, тем ярче она светит. Чем больше внимания ребенку, тем ярче расцветет его талант.</a:t>
            </a:r>
          </a:p>
          <a:p>
            <a:pPr>
              <a:buNone/>
            </a:pPr>
            <a:r>
              <a:rPr lang="ru-RU" dirty="0" smtClean="0"/>
              <a:t>         </a:t>
            </a: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…Человек как звезда рождается,</a:t>
            </a:r>
            <a:b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чтоб светлее стала Вселенная. (Д Голубков)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000108"/>
            <a:ext cx="4041775" cy="512605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latin typeface="Georgia" pitchFamily="18" charset="0"/>
              </a:rPr>
              <a:t>    </a:t>
            </a: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Всероссийский конкурс «Зимняя феерия», номинация «Рисунок»  </a:t>
            </a:r>
            <a:r>
              <a:rPr lang="ru-RU" b="1" dirty="0" smtClean="0">
                <a:solidFill>
                  <a:srgbClr val="C00000"/>
                </a:solidFill>
              </a:rPr>
              <a:t>-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3 место, два Лауреата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Муниципальный конкурс «Театральная жемчужина» – 1 место.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Муниципальный конкурс «Зимняя планета детства» – 1 место.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Муниципальный конкурс  «Мой любимый детский сад» – 2 место.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Муниципальный конкурс «Наш Герб» – 1 место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Georgia" pitchFamily="18" charset="0"/>
              </a:rPr>
              <a:t>Конкурс «Театральная жемчужина» - </a:t>
            </a:r>
            <a:br>
              <a:rPr lang="ru-RU" sz="2800" b="1" i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sz="2800" b="1" i="1" dirty="0" smtClean="0">
                <a:solidFill>
                  <a:srgbClr val="002060"/>
                </a:solidFill>
                <a:latin typeface="Georgia" pitchFamily="18" charset="0"/>
              </a:rPr>
              <a:t>развитие творческого потенциала дошкольников</a:t>
            </a:r>
            <a:endParaRPr lang="ru-RU" sz="28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СВЯЗНОЙ\Desktop\ОЛЯ\SAM_111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42910" y="1643050"/>
            <a:ext cx="2000264" cy="2667019"/>
          </a:xfrm>
          <a:prstGeom prst="rect">
            <a:avLst/>
          </a:prstGeom>
          <a:noFill/>
        </p:spPr>
      </p:pic>
      <p:pic>
        <p:nvPicPr>
          <p:cNvPr id="9" name="Рисунок 8" descr="C:\Users\СВЯЗНОЙ\Desktop\таня с флешки\милена\анна фото\PICT0413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28596" y="4572008"/>
            <a:ext cx="285752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G:\Все все\Фото к Морозко\P1000348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000364" y="1714488"/>
            <a:ext cx="2286016" cy="2428868"/>
          </a:xfrm>
          <a:prstGeom prst="rect">
            <a:avLst/>
          </a:prstGeom>
          <a:noFill/>
        </p:spPr>
      </p:pic>
      <p:pic>
        <p:nvPicPr>
          <p:cNvPr id="1029" name="Picture 5" descr="G:\Все все\Фото к Морозко\P1000352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572132" y="1785926"/>
            <a:ext cx="3141685" cy="2356264"/>
          </a:xfrm>
          <a:prstGeom prst="rect">
            <a:avLst/>
          </a:prstGeom>
          <a:noFill/>
        </p:spPr>
      </p:pic>
      <p:pic>
        <p:nvPicPr>
          <p:cNvPr id="1030" name="Picture 6" descr="G:\Все все\Фото к Морозко\P1000157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3857620" y="4357670"/>
            <a:ext cx="4500594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643866" cy="1011222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Мое увлечение – </a:t>
            </a:r>
            <a:r>
              <a:rPr lang="ru-RU" sz="2400" b="1" i="1" dirty="0" err="1" smtClean="0">
                <a:solidFill>
                  <a:srgbClr val="C00000"/>
                </a:solidFill>
                <a:latin typeface="Georgia" pitchFamily="18" charset="0"/>
              </a:rPr>
              <a:t>снегопластика</a:t>
            </a:r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. Принимаю участие в ежегодном муниципальном конкурсе «Зимняя планета детства», где являюсь неоднократным призером. </a:t>
            </a:r>
            <a:endParaRPr lang="ru-RU" sz="24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СВЯЗНОЙ\Desktop\таня с флешки\Для Риммы\для однокл\SAM_061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14348" y="1714488"/>
            <a:ext cx="2490839" cy="2000264"/>
          </a:xfrm>
          <a:prstGeom prst="rect">
            <a:avLst/>
          </a:prstGeom>
          <a:noFill/>
        </p:spPr>
      </p:pic>
      <p:pic>
        <p:nvPicPr>
          <p:cNvPr id="8" name="Содержимое 7" descr="F:\27.JPG"/>
          <p:cNvPicPr>
            <a:picLocks noGrp="1"/>
          </p:cNvPicPr>
          <p:nvPr>
            <p:ph sz="quarter" idx="4"/>
          </p:nvPr>
        </p:nvPicPr>
        <p:blipFill rotWithShape="1">
          <a:blip r:embed="rId3" cstate="screen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/>
        </p:blipFill>
        <p:spPr bwMode="auto">
          <a:xfrm>
            <a:off x="3571868" y="1643050"/>
            <a:ext cx="2143140" cy="235745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  <p:pic>
        <p:nvPicPr>
          <p:cNvPr id="10" name="Рисунок 9" descr="C:\Users\секретарь\Desktop\Зимняя планета\SAM_0094.JPG"/>
          <p:cNvPicPr/>
          <p:nvPr/>
        </p:nvPicPr>
        <p:blipFill rotWithShape="1">
          <a:blip r:embed="rId4" cstate="screen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/>
        </p:blipFill>
        <p:spPr bwMode="auto">
          <a:xfrm>
            <a:off x="6429388" y="1785926"/>
            <a:ext cx="2000264" cy="21431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  <p:pic>
        <p:nvPicPr>
          <p:cNvPr id="11" name="Рисунок 10" descr="C:\Users\секретарь\Desktop\Зимняя планета\SAM_0097.JPG"/>
          <p:cNvPicPr/>
          <p:nvPr/>
        </p:nvPicPr>
        <p:blipFill rotWithShape="1">
          <a:blip r:embed="rId5" cstate="screen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/>
        </p:blipFill>
        <p:spPr bwMode="auto">
          <a:xfrm>
            <a:off x="642910" y="3929066"/>
            <a:ext cx="2214859" cy="271463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  <p:pic>
        <p:nvPicPr>
          <p:cNvPr id="12" name="Содержимое 4" descr="DSCI0002"/>
          <p:cNvPicPr>
            <a:picLocks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4000496" y="4071943"/>
            <a:ext cx="2397707" cy="25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441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Методическое обеспечение образовательного процесса </vt:lpstr>
      <vt:lpstr>В  своей деятельности я придерживаюсь позиции известного педагога Ш.А. Амонашвили    </vt:lpstr>
      <vt:lpstr>Мое педагогическое кредо</vt:lpstr>
      <vt:lpstr>Слайд 4</vt:lpstr>
      <vt:lpstr>Наиболее удачные исследования и проекты</vt:lpstr>
      <vt:lpstr>Исследовательская работа «Моё село родное», основная цель: воспитание патриотизма через  изучение истории малой родины</vt:lpstr>
      <vt:lpstr>Наши достижения</vt:lpstr>
      <vt:lpstr>Конкурс «Театральная жемчужина» -  развитие творческого потенциала дошкольников</vt:lpstr>
      <vt:lpstr>Мое увлечение – снегопластика. Принимаю участие в ежегодном муниципальном конкурсе «Зимняя планета детства», где являюсь неоднократным призером. 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СВЯЗНОЙ</dc:creator>
  <cp:lastModifiedBy>физика</cp:lastModifiedBy>
  <cp:revision>22</cp:revision>
  <dcterms:created xsi:type="dcterms:W3CDTF">2014-02-16T03:44:05Z</dcterms:created>
  <dcterms:modified xsi:type="dcterms:W3CDTF">2014-03-10T03:30:26Z</dcterms:modified>
</cp:coreProperties>
</file>